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51"/>
  </p:notesMasterIdLst>
  <p:sldIdLst>
    <p:sldId id="259" r:id="rId2"/>
    <p:sldId id="353" r:id="rId3"/>
    <p:sldId id="301" r:id="rId4"/>
    <p:sldId id="260" r:id="rId5"/>
    <p:sldId id="262" r:id="rId6"/>
    <p:sldId id="263" r:id="rId7"/>
    <p:sldId id="303" r:id="rId8"/>
    <p:sldId id="305" r:id="rId9"/>
    <p:sldId id="306" r:id="rId10"/>
    <p:sldId id="265" r:id="rId11"/>
    <p:sldId id="268" r:id="rId12"/>
    <p:sldId id="302" r:id="rId13"/>
    <p:sldId id="309" r:id="rId14"/>
    <p:sldId id="317" r:id="rId15"/>
    <p:sldId id="273" r:id="rId16"/>
    <p:sldId id="274" r:id="rId17"/>
    <p:sldId id="275" r:id="rId18"/>
    <p:sldId id="277" r:id="rId19"/>
    <p:sldId id="281" r:id="rId20"/>
    <p:sldId id="282" r:id="rId21"/>
    <p:sldId id="285" r:id="rId22"/>
    <p:sldId id="288" r:id="rId23"/>
    <p:sldId id="345" r:id="rId24"/>
    <p:sldId id="351" r:id="rId25"/>
    <p:sldId id="289" r:id="rId26"/>
    <p:sldId id="321" r:id="rId27"/>
    <p:sldId id="354" r:id="rId28"/>
    <p:sldId id="322" r:id="rId29"/>
    <p:sldId id="323" r:id="rId30"/>
    <p:sldId id="348" r:id="rId31"/>
    <p:sldId id="325" r:id="rId32"/>
    <p:sldId id="326" r:id="rId33"/>
    <p:sldId id="327" r:id="rId34"/>
    <p:sldId id="328" r:id="rId35"/>
    <p:sldId id="347" r:id="rId36"/>
    <p:sldId id="329" r:id="rId37"/>
    <p:sldId id="349" r:id="rId38"/>
    <p:sldId id="331" r:id="rId39"/>
    <p:sldId id="332" r:id="rId40"/>
    <p:sldId id="333" r:id="rId41"/>
    <p:sldId id="334" r:id="rId42"/>
    <p:sldId id="335" r:id="rId43"/>
    <p:sldId id="337" r:id="rId44"/>
    <p:sldId id="350" r:id="rId45"/>
    <p:sldId id="338" r:id="rId46"/>
    <p:sldId id="341" r:id="rId47"/>
    <p:sldId id="342" r:id="rId48"/>
    <p:sldId id="343" r:id="rId49"/>
    <p:sldId id="352"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4660"/>
  </p:normalViewPr>
  <p:slideViewPr>
    <p:cSldViewPr>
      <p:cViewPr varScale="1">
        <p:scale>
          <a:sx n="69" d="100"/>
          <a:sy n="69"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3F85F4-451F-4FFA-8B57-9C82DA446BD8}" type="datetimeFigureOut">
              <a:rPr lang="en-US" smtClean="0"/>
              <a:pPr/>
              <a:t>6/16/2022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0C221B-005A-4BC2-8D98-2A179C27F5B9}" type="slidenum">
              <a:rPr lang="en-US" smtClean="0"/>
              <a:pPr/>
              <a:t>‹#›</a:t>
            </a:fld>
            <a:endParaRPr lang="en-US"/>
          </a:p>
        </p:txBody>
      </p:sp>
    </p:spTree>
    <p:extLst>
      <p:ext uri="{BB962C8B-B14F-4D97-AF65-F5344CB8AC3E}">
        <p14:creationId xmlns:p14="http://schemas.microsoft.com/office/powerpoint/2010/main" val="33496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endParaRPr lang="en-US" sz="320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endParaRPr>
          </a:p>
        </p:txBody>
      </p:sp>
      <p:sp>
        <p:nvSpPr>
          <p:cNvPr id="573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AB29BFA-F4CF-4692-AA51-8417A6F1B5EA}" type="slidenum">
              <a:rPr lang="en-US" smtClean="0"/>
              <a:pPr/>
              <a:t>3</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C31E74D8-1561-4FF1-828F-E091983D7909}" type="slidenum">
              <a:rPr lang="en-US" sz="1200" smtClean="0"/>
              <a:pPr eaLnBrk="1" hangingPunct="1"/>
              <a:t>26</a:t>
            </a:fld>
            <a:endParaRPr lang="en-US" sz="1200" smtClean="0"/>
          </a:p>
        </p:txBody>
      </p:sp>
      <p:sp>
        <p:nvSpPr>
          <p:cNvPr id="4301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r" eaLnBrk="1" hangingPunct="1"/>
            <a:fld id="{DA3BA1FB-6CFD-49D3-AFBA-E572A2F873BF}" type="slidenum">
              <a:rPr lang="en-US" sz="1200"/>
              <a:pPr algn="r" eaLnBrk="1" hangingPunct="1"/>
              <a:t>26</a:t>
            </a:fld>
            <a:endParaRPr lang="en-US" sz="12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C31E74D8-1561-4FF1-828F-E091983D7909}" type="slidenum">
              <a:rPr lang="en-US" sz="1200" smtClean="0"/>
              <a:pPr eaLnBrk="1" hangingPunct="1"/>
              <a:t>27</a:t>
            </a:fld>
            <a:endParaRPr lang="en-US" sz="1200" smtClean="0"/>
          </a:p>
        </p:txBody>
      </p:sp>
      <p:sp>
        <p:nvSpPr>
          <p:cNvPr id="4301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r" eaLnBrk="1" hangingPunct="1"/>
            <a:fld id="{DA3BA1FB-6CFD-49D3-AFBA-E572A2F873BF}" type="slidenum">
              <a:rPr lang="en-US" sz="1200"/>
              <a:pPr algn="r" eaLnBrk="1" hangingPunct="1"/>
              <a:t>27</a:t>
            </a:fld>
            <a:endParaRPr lang="en-US" sz="1200"/>
          </a:p>
        </p:txBody>
      </p:sp>
      <p:sp>
        <p:nvSpPr>
          <p:cNvPr id="43012" name="Rectangle 2"/>
          <p:cNvSpPr>
            <a:spLocks noGrp="1" noRot="1" noChangeAspect="1" noChangeArrowheads="1" noTextEdit="1"/>
          </p:cNvSpPr>
          <p:nvPr>
            <p:ph type="sldImg"/>
          </p:nvPr>
        </p:nvSpPr>
        <p:spPr>
          <a:ln/>
        </p:spPr>
      </p:sp>
      <p:sp>
        <p:nvSpPr>
          <p:cNvPr id="4301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870132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Source: Text book</a:t>
            </a: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eaLnBrk="1" hangingPunct="1"/>
            <a:fld id="{FAC24425-3F9A-4681-B34D-9BDE600A5F6D}" type="slidenum">
              <a:rPr lang="en-US" sz="1200" smtClean="0"/>
              <a:pPr eaLnBrk="1" hangingPunct="1"/>
              <a:t>29</a:t>
            </a:fld>
            <a:endParaRPr lang="en-US" sz="120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CA097FBD-36ED-4A32-89C5-1C9854B78AAD}" type="slidenum">
              <a:rPr lang="en-US" smtClean="0"/>
              <a:pPr/>
              <a:t>30</a:t>
            </a:fld>
            <a:endParaRPr lang="en-US"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bwMode="auto">
          <a:xfrm>
            <a:off x="685800" y="4343400"/>
            <a:ext cx="5486400" cy="4114800"/>
          </a:xfrm>
          <a:prstGeom prst="rect">
            <a:avLst/>
          </a:prstGeom>
          <a:noFill/>
          <a:ln>
            <a:miter lim="800000"/>
            <a:headEnd/>
            <a:tailEnd/>
          </a:ln>
        </p:spPr>
        <p:txBody>
          <a:bodyPr lIns="89730" tIns="44865" rIns="89730" bIns="44865"/>
          <a:lstStyle/>
          <a:p>
            <a:pPr eaLnBrk="1" hangingPunct="1"/>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16243C1E-9E62-40F9-B425-BE6B09698F65}" type="slidenum">
              <a:rPr lang="en-US" smtClean="0"/>
              <a:pPr/>
              <a:t>36</a:t>
            </a:fld>
            <a:endParaRPr lang="en-US"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eaLnBrk="1" hangingPunct="1"/>
            <a:r>
              <a:rPr lang="en-US" smtClean="0"/>
              <a:t>A point normally represents a geographic feature too small to be displayed as a line or area.</a:t>
            </a:r>
          </a:p>
          <a:p>
            <a:pPr eaLnBrk="1" hangingPunct="1"/>
            <a:r>
              <a:rPr lang="en-US" smtClean="0"/>
              <a:t>Line: shape of geographic features too narrow to be displayed as an area at the given scale (contours, street centerlines, or streams), or linear features with no area. More complex lines made up of many line segments. </a:t>
            </a:r>
          </a:p>
          <a:p>
            <a:pPr eaLnBrk="1" hangingPunct="1"/>
            <a:r>
              <a:rPr lang="en-US" smtClean="0"/>
              <a:t>Polygon: A feature used to represent areas.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0855C76B-13F6-444A-8C70-8D74A226B812}" type="slidenum">
              <a:rPr lang="en-US" smtClean="0"/>
              <a:pPr/>
              <a:t>37</a:t>
            </a:fld>
            <a:endParaRPr lang="en-US"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bwMode="auto">
          <a:xfrm>
            <a:off x="685800" y="4343400"/>
            <a:ext cx="5486400" cy="4114800"/>
          </a:xfrm>
          <a:prstGeom prst="rect">
            <a:avLst/>
          </a:prstGeom>
          <a:noFill/>
          <a:ln>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411C7EF5-C20E-46C8-9440-25F883F60CAC}" type="slidenum">
              <a:rPr lang="en-US" smtClean="0"/>
              <a:pPr/>
              <a:t>38</a:t>
            </a:fld>
            <a:endParaRPr lang="en-US"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F42CC345-07A8-4B61-8646-23FFEE13D2A5}" type="slidenum">
              <a:rPr lang="en-US" smtClean="0"/>
              <a:pPr/>
              <a:t>39</a:t>
            </a:fld>
            <a:endParaRPr lang="en-US"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pPr eaLnBrk="1" hangingPunct="1"/>
            <a:r>
              <a:rPr lang="en-US" smtClean="0"/>
              <a:t>There are instances when working with vector tools and formats is the best practice, and instances when working with raster tools and formats is the best practice. There are times when both formats come together. </a:t>
            </a:r>
          </a:p>
          <a:p>
            <a:pPr eaLnBrk="1" hangingPunct="1"/>
            <a:r>
              <a:rPr lang="en-US" smtClean="0"/>
              <a:t>Which one is better? Nature of the data and the processing desired determines the appropriate data structure.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B2908A4C-8DD3-4CBA-B21D-F2894FC41575}" type="slidenum">
              <a:rPr lang="en-US" smtClean="0"/>
              <a:pPr/>
              <a:t>43</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bwMode="auto">
          <a:xfrm>
            <a:off x="685800" y="4343400"/>
            <a:ext cx="5486400" cy="4114800"/>
          </a:xfrm>
          <a:prstGeom prst="rect">
            <a:avLst/>
          </a:prstGeom>
          <a:noFill/>
          <a:ln>
            <a:miter lim="800000"/>
            <a:headEnd/>
            <a:tailEnd/>
          </a:ln>
        </p:spPr>
        <p:txBody>
          <a:bodyPr lIns="89730" tIns="44865" rIns="89730" bIns="44865"/>
          <a:lstStyle/>
          <a:p>
            <a:pPr eaLnBrk="1" hangingPunct="1"/>
            <a:r>
              <a:rPr lang="en-US" smtClean="0"/>
              <a:t>For a given area, a linear decrease in cell size cause an exponential increase in cell number,</a:t>
            </a:r>
          </a:p>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B2908A4C-8DD3-4CBA-B21D-F2894FC41575}" type="slidenum">
              <a:rPr lang="en-US" smtClean="0"/>
              <a:pPr/>
              <a:t>44</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bwMode="auto">
          <a:xfrm>
            <a:off x="685800" y="4343400"/>
            <a:ext cx="5486400" cy="4114800"/>
          </a:xfrm>
          <a:prstGeom prst="rect">
            <a:avLst/>
          </a:prstGeom>
          <a:noFill/>
          <a:ln>
            <a:miter lim="800000"/>
            <a:headEnd/>
            <a:tailEnd/>
          </a:ln>
        </p:spPr>
        <p:txBody>
          <a:bodyPr lIns="89730" tIns="44865" rIns="89730" bIns="44865"/>
          <a:lstStyle/>
          <a:p>
            <a:pPr eaLnBrk="1" hangingPunct="1"/>
            <a:r>
              <a:rPr lang="en-US" smtClean="0"/>
              <a:t>For a given area, a linear decrease in cell size cause an exponential increase in cell number,</a:t>
            </a:r>
          </a:p>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542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38A8974-215E-4763-B06C-D03FAA13F64D}" type="slidenum">
              <a:rPr lang="en-US" smtClean="0"/>
              <a:pPr/>
              <a:t>4</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0764D843-3476-4AC1-A368-C6D70C275AF9}" type="slidenum">
              <a:rPr lang="en-US" smtClean="0"/>
              <a:pPr/>
              <a:t>45</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bwMode="auto">
          <a:xfrm>
            <a:off x="685800" y="4343400"/>
            <a:ext cx="5486400" cy="4114800"/>
          </a:xfrm>
          <a:prstGeom prst="rect">
            <a:avLst/>
          </a:prstGeom>
          <a:noFill/>
          <a:ln>
            <a:miter lim="800000"/>
            <a:headEnd/>
            <a:tailEnd/>
          </a:ln>
        </p:spPr>
        <p:txBody>
          <a:bodyPr lIns="89730" tIns="44865" rIns="89730" bIns="44865"/>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2A13BFE8-733F-4139-856B-E5A658D9FFDA}" type="slidenum">
              <a:rPr lang="en-US" smtClean="0"/>
              <a:pPr/>
              <a:t>47</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bwMode="auto">
          <a:xfrm>
            <a:off x="685800" y="4343400"/>
            <a:ext cx="5486400" cy="4114800"/>
          </a:xfrm>
          <a:prstGeom prst="rect">
            <a:avLst/>
          </a:prstGeom>
          <a:noFill/>
          <a:ln>
            <a:miter lim="800000"/>
            <a:headEnd/>
            <a:tailEnd/>
          </a:ln>
        </p:spPr>
        <p:txBody>
          <a:bodyPr/>
          <a:lstStyle/>
          <a:p>
            <a:pPr eaLnBrk="1" hangingPunct="1"/>
            <a:r>
              <a:rPr lang="en-US" smtClean="0"/>
              <a:t>The cell in which the point resides is given a number or other code identifying the point feature occurring at the cell location.</a:t>
            </a:r>
          </a:p>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57CE5B69-0875-4427-BE1E-6597D2855C8E}" type="slidenum">
              <a:rPr lang="en-US" smtClean="0"/>
              <a:pPr/>
              <a:t>48</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bwMode="auto">
          <a:xfrm>
            <a:off x="685800" y="4343400"/>
            <a:ext cx="5486400" cy="4114800"/>
          </a:xfrm>
          <a:prstGeom prst="rect">
            <a:avLst/>
          </a:prstGeom>
          <a:noFill/>
          <a:ln>
            <a:miter lim="800000"/>
            <a:headEnd/>
            <a:tailEnd/>
          </a:ln>
        </p:spPr>
        <p:txBody>
          <a:bodyPr/>
          <a:lstStyle/>
          <a:p>
            <a:pPr eaLnBrk="1" hangingPunct="1"/>
            <a:r>
              <a:rPr lang="en-US" dirty="0" smtClean="0"/>
              <a:t>The original river after R2V conversion appears to connect the loop back.</a:t>
            </a:r>
          </a:p>
          <a:p>
            <a:pPr eaLnBrk="1" hangingPunct="1"/>
            <a:r>
              <a:rPr lang="en-US" dirty="0" smtClean="0">
                <a:latin typeface="Calibri" pitchFamily="34" charset="0"/>
              </a:rPr>
              <a:t>Deletion of small features e.g. small polygons may by lost?</a:t>
            </a:r>
          </a:p>
          <a:p>
            <a:pPr eaLnBrk="1" hangingPunct="1"/>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Geospatial data tells you where it is and attribute data tells you what it is. Metadata describes both geospatial and attribute data</a:t>
            </a:r>
          </a:p>
          <a:p>
            <a:endParaRPr lang="en-US" smtClean="0"/>
          </a:p>
          <a:p>
            <a:endParaRPr lang="en-US" smtClean="0"/>
          </a:p>
        </p:txBody>
      </p:sp>
      <p:sp>
        <p:nvSpPr>
          <p:cNvPr id="553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31B3281-A73C-4CCC-A11C-9FE37DBDA166}" type="slidenum">
              <a:rPr lang="en-US" smtClean="0"/>
              <a:pPr/>
              <a:t>6</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BDD2A45-7264-428A-AB87-07110164EE7F}" type="slidenum">
              <a:rPr lang="en-US" sz="1200"/>
              <a:pPr algn="r"/>
              <a:t>7</a:t>
            </a:fld>
            <a:endParaRPr 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smtClean="0"/>
              <a:t>1:parallels of latitude (Y) </a:t>
            </a:r>
          </a:p>
          <a:p>
            <a:pPr eaLnBrk="1" hangingPunct="1"/>
            <a:r>
              <a:rPr lang="en-US" smtClean="0"/>
              <a:t>2:meridians of longitude (X) </a:t>
            </a:r>
          </a:p>
          <a:p>
            <a:pPr eaLnBrk="1" hangingPunct="1"/>
            <a:r>
              <a:rPr lang="en-US" smtClean="0"/>
              <a:t>3:graticular network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103F494-6A01-493C-93FB-015A665B86A8}" type="slidenum">
              <a:rPr lang="en-US" smtClean="0"/>
              <a:pPr/>
              <a:t>8</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b="1" smtClean="0"/>
              <a:t>What is Where?</a:t>
            </a:r>
            <a:endParaRPr lang="en-US" smtClean="0"/>
          </a:p>
          <a:p>
            <a:r>
              <a:rPr lang="en-US" smtClean="0"/>
              <a:t>At which pole polar bear lives?</a:t>
            </a:r>
          </a:p>
          <a:p>
            <a:r>
              <a:rPr lang="en-US" smtClean="0"/>
              <a:t>Where you may find rain forest?</a:t>
            </a:r>
          </a:p>
          <a:p>
            <a:endParaRPr lang="en-US" smtClean="0"/>
          </a:p>
          <a:p>
            <a:r>
              <a:rPr lang="en-US" b="1" smtClean="0"/>
              <a:t>Where is what? </a:t>
            </a:r>
            <a:endParaRPr lang="en-US" smtClean="0"/>
          </a:p>
          <a:p>
            <a:r>
              <a:rPr lang="en-US" smtClean="0"/>
              <a:t>At North Pole what dominant land animal is found?</a:t>
            </a:r>
          </a:p>
          <a:p>
            <a:r>
              <a:rPr lang="en-US" smtClean="0"/>
              <a:t>At tropical region what type of forests are found?</a:t>
            </a:r>
          </a:p>
          <a:p>
            <a:endParaRPr lang="en-US" smtClean="0"/>
          </a:p>
        </p:txBody>
      </p:sp>
      <p:sp>
        <p:nvSpPr>
          <p:cNvPr id="563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46872FD-B0EE-4DDA-9FE3-23BDA1B33850}" type="slidenum">
              <a:rPr lang="en-US" smtClean="0"/>
              <a:pPr/>
              <a:t>9</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Source of this slide: Tim Haithcoat</a:t>
            </a:r>
          </a:p>
          <a:p>
            <a:pPr eaLnBrk="1" hangingPunct="1">
              <a:spcBef>
                <a:spcPct val="0"/>
              </a:spcBef>
            </a:pPr>
            <a:endParaRPr lang="en-US" smtClean="0"/>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BA1B5CB-B938-4B6D-B3CF-138593C3EB18}" type="slidenum">
              <a:rPr lang="en-US" smtClean="0"/>
              <a:pPr/>
              <a:t>11</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US" smtClean="0"/>
              <a:t>Source: sample/pdf</a:t>
            </a:r>
          </a:p>
          <a:p>
            <a:r>
              <a:rPr lang="en-US" smtClean="0"/>
              <a:t>What exactly does a GIS analyst do and how is that job different from other jobs that also use GIS software? This table define the some of the various roles that a typical GIS operation might establish to accomplish their work. </a:t>
            </a:r>
          </a:p>
        </p:txBody>
      </p:sp>
      <p:sp>
        <p:nvSpPr>
          <p:cNvPr id="46084" name="Slide Number Placeholder 3"/>
          <p:cNvSpPr>
            <a:spLocks noGrp="1"/>
          </p:cNvSpPr>
          <p:nvPr>
            <p:ph type="sldNum" sz="quarter" idx="5"/>
          </p:nvPr>
        </p:nvSpPr>
        <p:spPr>
          <a:noFill/>
        </p:spPr>
        <p:txBody>
          <a:bodyPr/>
          <a:lstStyle/>
          <a:p>
            <a:fld id="{AC1E79F4-FC1C-4177-8567-496C7AD2AB5E}" type="slidenum">
              <a:rPr lang="en-US" smtClean="0"/>
              <a:pPr/>
              <a:t>12</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5939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F10AC5C-2E01-44C4-83AE-B5EACAAE5F7C}" type="slidenum">
              <a:rPr lang="en-US" smtClean="0"/>
              <a:pPr/>
              <a:t>17</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E5224280-6DA6-4761-B801-A58ED8A09104}" type="datetimeFigureOut">
              <a:rPr lang="en-US" smtClean="0"/>
              <a:pPr/>
              <a:t>6/16/2022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D06B1E6-CC5C-4115-B6ED-022D07AACC3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5224280-6DA6-4761-B801-A58ED8A09104}"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06B1E6-CC5C-4115-B6ED-022D07AACC3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E5224280-6DA6-4761-B801-A58ED8A09104}" type="datetimeFigureOut">
              <a:rPr lang="en-US" smtClean="0"/>
              <a:pPr/>
              <a:t>6/16/2022</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D06B1E6-CC5C-4115-B6ED-022D07AACC3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lvl1pPr>
              <a:defRPr>
                <a:solidFill>
                  <a:schemeClr val="bg1"/>
                </a:solidFill>
                <a:latin typeface="Cambria" pitchFamily="18" charset="0"/>
              </a:defRPr>
            </a:lvl1pPr>
          </a:lstStyle>
          <a:p>
            <a:r>
              <a:rPr kumimoji="0" lang="en-US" dirty="0" smtClean="0"/>
              <a:t>Click to edit Master title style</a:t>
            </a:r>
            <a:endParaRPr kumimoji="0" lang="en-US" dirty="0"/>
          </a:p>
        </p:txBody>
      </p:sp>
      <p:sp>
        <p:nvSpPr>
          <p:cNvPr id="4" name="Date Placeholder 3"/>
          <p:cNvSpPr>
            <a:spLocks noGrp="1"/>
          </p:cNvSpPr>
          <p:nvPr>
            <p:ph type="dt" sz="half" idx="10"/>
          </p:nvPr>
        </p:nvSpPr>
        <p:spPr/>
        <p:txBody>
          <a:bodyPr/>
          <a:lstStyle/>
          <a:p>
            <a:fld id="{E5224280-6DA6-4761-B801-A58ED8A09104}"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D06B1E6-CC5C-4115-B6ED-022D07AACC3D}"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lvl1pPr>
              <a:defRPr>
                <a:latin typeface="Cambria" pitchFamily="18" charset="0"/>
              </a:defRPr>
            </a:lvl1pPr>
            <a:lvl2pPr>
              <a:defRPr>
                <a:latin typeface="Cambria" pitchFamily="18" charset="0"/>
              </a:defRPr>
            </a:lvl2pPr>
            <a:lvl3pPr>
              <a:defRPr>
                <a:latin typeface="Cambria" pitchFamily="18" charset="0"/>
              </a:defRPr>
            </a:lvl3pPr>
            <a:lvl4pPr>
              <a:defRPr>
                <a:latin typeface="Cambria" pitchFamily="18" charset="0"/>
              </a:defRPr>
            </a:lvl4pPr>
            <a:lvl5pPr>
              <a:defRPr>
                <a:latin typeface="Cambria" pitchFamily="18" charset="0"/>
              </a:defRPr>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E5224280-6DA6-4761-B801-A58ED8A09104}" type="datetimeFigureOut">
              <a:rPr lang="en-US" smtClean="0"/>
              <a:pPr/>
              <a:t>6/16/2022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D06B1E6-CC5C-4115-B6ED-022D07AACC3D}"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E5224280-6DA6-4761-B801-A58ED8A09104}" type="datetimeFigureOut">
              <a:rPr lang="en-US" smtClean="0"/>
              <a:pPr/>
              <a:t>6/16/2022</a:t>
            </a:fld>
            <a:endParaRPr lang="en-US"/>
          </a:p>
        </p:txBody>
      </p:sp>
      <p:sp>
        <p:nvSpPr>
          <p:cNvPr id="10" name="Slide Number Placeholder 9"/>
          <p:cNvSpPr>
            <a:spLocks noGrp="1"/>
          </p:cNvSpPr>
          <p:nvPr>
            <p:ph type="sldNum" sz="quarter" idx="16"/>
          </p:nvPr>
        </p:nvSpPr>
        <p:spPr/>
        <p:txBody>
          <a:bodyPr rtlCol="0"/>
          <a:lstStyle/>
          <a:p>
            <a:fld id="{FD06B1E6-CC5C-4115-B6ED-022D07AACC3D}"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E5224280-6DA6-4761-B801-A58ED8A09104}" type="datetimeFigureOut">
              <a:rPr lang="en-US" smtClean="0"/>
              <a:pPr/>
              <a:t>6/16/2022</a:t>
            </a:fld>
            <a:endParaRPr lang="en-US"/>
          </a:p>
        </p:txBody>
      </p:sp>
      <p:sp>
        <p:nvSpPr>
          <p:cNvPr id="12" name="Slide Number Placeholder 11"/>
          <p:cNvSpPr>
            <a:spLocks noGrp="1"/>
          </p:cNvSpPr>
          <p:nvPr>
            <p:ph type="sldNum" sz="quarter" idx="16"/>
          </p:nvPr>
        </p:nvSpPr>
        <p:spPr/>
        <p:txBody>
          <a:bodyPr rtlCol="0"/>
          <a:lstStyle/>
          <a:p>
            <a:fld id="{FD06B1E6-CC5C-4115-B6ED-022D07AACC3D}"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5224280-6DA6-4761-B801-A58ED8A09104}" type="datetimeFigureOut">
              <a:rPr lang="en-US" smtClean="0"/>
              <a:pPr/>
              <a:t>6/16/2022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D06B1E6-CC5C-4115-B6ED-022D07AACC3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224280-6DA6-4761-B801-A58ED8A09104}" type="datetimeFigureOut">
              <a:rPr lang="en-US" smtClean="0"/>
              <a:pPr/>
              <a:t>6/16/2022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D06B1E6-CC5C-4115-B6ED-022D07AACC3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E5224280-6DA6-4761-B801-A58ED8A09104}"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D06B1E6-CC5C-4115-B6ED-022D07AACC3D}"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E5224280-6DA6-4761-B801-A58ED8A09104}" type="datetimeFigureOut">
              <a:rPr lang="en-US" smtClean="0"/>
              <a:pPr/>
              <a:t>6/16/2022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D06B1E6-CC5C-4115-B6ED-022D07AACC3D}"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0" y="228600"/>
            <a:ext cx="9144000" cy="990600"/>
          </a:xfrm>
          <a:prstGeom prst="rect">
            <a:avLst/>
          </a:prstGeom>
        </p:spPr>
        <p:txBody>
          <a:bodyPr vert="horz" anchor="ctr">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E5224280-6DA6-4761-B801-A58ED8A09104}" type="datetimeFigureOut">
              <a:rPr lang="en-US" smtClean="0"/>
              <a:pPr/>
              <a:t>6/16/2022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D06B1E6-CC5C-4115-B6ED-022D07AACC3D}" type="slidenum">
              <a:rPr lang="en-US" smtClean="0"/>
              <a:pPr/>
              <a:t>‹#›</a:t>
            </a:fld>
            <a:endParaRPr lang="en-US"/>
          </a:p>
        </p:txBody>
      </p:sp>
      <p:pic>
        <p:nvPicPr>
          <p:cNvPr id="10" name="Picture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0"/>
            <a:ext cx="1054443" cy="1054443"/>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bg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bg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bg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bg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bg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w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524000"/>
            <a:ext cx="9144000" cy="14478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4000" dirty="0" smtClean="0">
                <a:solidFill>
                  <a:schemeClr val="bg1"/>
                </a:solidFill>
                <a:effectLst>
                  <a:outerShdw blurRad="38100" dist="38100" dir="2700000" algn="tl">
                    <a:srgbClr val="C0C0C0"/>
                  </a:outerShdw>
                </a:effectLst>
                <a:latin typeface="Cambria" pitchFamily="18" charset="0"/>
              </a:rPr>
              <a:t>Introduction to Geographical Information System</a:t>
            </a:r>
            <a:endParaRPr lang="en-US" sz="4000" dirty="0">
              <a:solidFill>
                <a:schemeClr val="bg1"/>
              </a:solidFill>
              <a:latin typeface="Cambria" pitchFamily="18" charset="0"/>
            </a:endParaRPr>
          </a:p>
        </p:txBody>
      </p:sp>
      <p:sp>
        <p:nvSpPr>
          <p:cNvPr id="2" name="Rectangle 1"/>
          <p:cNvSpPr/>
          <p:nvPr/>
        </p:nvSpPr>
        <p:spPr>
          <a:xfrm>
            <a:off x="0" y="4114800"/>
            <a:ext cx="9144000" cy="615553"/>
          </a:xfrm>
          <a:prstGeom prst="rect">
            <a:avLst/>
          </a:prstGeom>
        </p:spPr>
        <p:txBody>
          <a:bodyPr wrap="square">
            <a:spAutoFit/>
          </a:bodyPr>
          <a:lstStyle/>
          <a:p>
            <a:pPr algn="ctr">
              <a:defRPr/>
            </a:pPr>
            <a:r>
              <a:rPr lang="en-US" sz="2000" dirty="0">
                <a:solidFill>
                  <a:schemeClr val="bg1"/>
                </a:solidFill>
                <a:latin typeface="Cambria" pitchFamily="18" charset="0"/>
              </a:rPr>
              <a:t>Raheel Abbas </a:t>
            </a:r>
          </a:p>
          <a:p>
            <a:pPr algn="ctr">
              <a:defRPr/>
            </a:pPr>
            <a:r>
              <a:rPr lang="en-US" sz="1400" dirty="0">
                <a:solidFill>
                  <a:schemeClr val="bg1"/>
                </a:solidFill>
                <a:latin typeface="Cambria" pitchFamily="18" charset="0"/>
              </a:rPr>
              <a:t>GIS Analyst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228600"/>
            <a:ext cx="8153400" cy="990600"/>
          </a:xfrm>
        </p:spPr>
        <p:txBody>
          <a:bodyPr>
            <a:normAutofit/>
          </a:bodyPr>
          <a:lstStyle/>
          <a:p>
            <a:pPr marL="484632" indent="0" eaLnBrk="1" fontAlgn="auto" hangingPunct="1">
              <a:spcAft>
                <a:spcPts val="0"/>
              </a:spcAft>
              <a:defRPr/>
            </a:pPr>
            <a:r>
              <a:rPr lang="en-US" sz="3200" b="1" dirty="0" smtClean="0"/>
              <a:t>GIS is about Geospatial Information</a:t>
            </a:r>
          </a:p>
        </p:txBody>
      </p:sp>
      <p:sp>
        <p:nvSpPr>
          <p:cNvPr id="15363" name="Rectangle 3"/>
          <p:cNvSpPr>
            <a:spLocks noGrp="1" noChangeArrowheads="1"/>
          </p:cNvSpPr>
          <p:nvPr>
            <p:ph sz="quarter" idx="1"/>
          </p:nvPr>
        </p:nvSpPr>
        <p:spPr>
          <a:xfrm>
            <a:off x="533400" y="2362200"/>
            <a:ext cx="8153400" cy="2971800"/>
          </a:xfrm>
        </p:spPr>
        <p:txBody>
          <a:bodyPr/>
          <a:lstStyle/>
          <a:p>
            <a:pPr eaLnBrk="1" hangingPunct="1">
              <a:defRPr/>
            </a:pPr>
            <a:r>
              <a:rPr lang="en-US" b="1" dirty="0" smtClean="0"/>
              <a:t>Geography/Geospatial: </a:t>
            </a:r>
            <a:r>
              <a:rPr lang="en-US" dirty="0" smtClean="0"/>
              <a:t>Information about places on earth</a:t>
            </a:r>
          </a:p>
          <a:p>
            <a:pPr eaLnBrk="1" hangingPunct="1">
              <a:defRPr/>
            </a:pPr>
            <a:r>
              <a:rPr lang="en-US" dirty="0" smtClean="0"/>
              <a:t>Not only Where and What but </a:t>
            </a:r>
            <a:r>
              <a:rPr lang="en-US" b="1" i="1" dirty="0" smtClean="0">
                <a:solidFill>
                  <a:schemeClr val="accent2">
                    <a:lumMod val="60000"/>
                    <a:lumOff val="40000"/>
                  </a:schemeClr>
                </a:solidFill>
              </a:rPr>
              <a:t>time</a:t>
            </a:r>
            <a:r>
              <a:rPr lang="en-US" dirty="0" smtClean="0">
                <a:solidFill>
                  <a:srgbClr val="FF0000"/>
                </a:solidFill>
              </a:rPr>
              <a:t> </a:t>
            </a:r>
            <a:r>
              <a:rPr lang="en-US" dirty="0" smtClean="0"/>
              <a:t>is also important</a:t>
            </a:r>
          </a:p>
          <a:p>
            <a:pPr algn="ctr" eaLnBrk="1" hangingPunct="1">
              <a:buFontTx/>
              <a:buNone/>
              <a:defRPr/>
            </a:pPr>
            <a:r>
              <a:rPr lang="en-US" b="1" dirty="0" smtClean="0">
                <a:solidFill>
                  <a:schemeClr val="accent2">
                    <a:lumMod val="60000"/>
                    <a:lumOff val="40000"/>
                  </a:schemeClr>
                </a:solidFill>
              </a:rPr>
              <a:t>What is Where, When?</a:t>
            </a:r>
          </a:p>
          <a:p>
            <a:pPr eaLnBrk="1" hangingPunct="1">
              <a:defRPr/>
            </a:pPr>
            <a:endParaRPr lang="en-US" b="1" dirty="0" smtClean="0">
              <a:solidFill>
                <a:srgbClr val="D6009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blinds(horizontal)">
                                      <p:cBhvr>
                                        <p:cTn id="7" dur="500"/>
                                        <p:tgtEl>
                                          <p:spTgt spid="15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blinds(horizontal)">
                                      <p:cBhvr>
                                        <p:cTn id="12" dur="500"/>
                                        <p:tgtEl>
                                          <p:spTgt spid="153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blinds(horizontal)">
                                      <p:cBhvr>
                                        <p:cTn id="17" dur="500"/>
                                        <p:tgtEl>
                                          <p:spTgt spid="15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685800" y="2819400"/>
            <a:ext cx="7967663" cy="3886200"/>
          </a:xfrm>
          <a:prstGeom prst="rect">
            <a:avLst/>
          </a:prstGeom>
          <a:noFill/>
          <a:ln w="9525">
            <a:noFill/>
            <a:miter lim="800000"/>
            <a:headEnd/>
            <a:tailEnd/>
          </a:ln>
        </p:spPr>
        <p:txBody>
          <a:bodyPr lIns="90487" tIns="44450" rIns="90487" bIns="44450"/>
          <a:lstStyle/>
          <a:p>
            <a:pPr marL="287338" indent="-287338" algn="l" eaLnBrk="0" hangingPunct="0">
              <a:spcBef>
                <a:spcPct val="20000"/>
              </a:spcBef>
              <a:buSzPct val="100000"/>
              <a:buFontTx/>
              <a:buChar char="•"/>
              <a:defRPr/>
            </a:pPr>
            <a:r>
              <a:rPr lang="en-US" sz="2400" dirty="0" smtClean="0">
                <a:solidFill>
                  <a:schemeClr val="bg1"/>
                </a:solidFill>
                <a:latin typeface="Cambria" pitchFamily="18" charset="0"/>
              </a:rPr>
              <a:t>... </a:t>
            </a:r>
            <a:r>
              <a:rPr lang="en-US" sz="2400" dirty="0">
                <a:solidFill>
                  <a:schemeClr val="bg1"/>
                </a:solidFill>
                <a:latin typeface="Cambria" pitchFamily="18" charset="0"/>
              </a:rPr>
              <a:t>is an </a:t>
            </a:r>
            <a:r>
              <a:rPr lang="en-US" sz="2400" i="1" dirty="0">
                <a:solidFill>
                  <a:schemeClr val="accent2">
                    <a:lumMod val="60000"/>
                    <a:lumOff val="40000"/>
                  </a:schemeClr>
                </a:solidFill>
                <a:latin typeface="Cambria" pitchFamily="18" charset="0"/>
              </a:rPr>
              <a:t>analysis tool</a:t>
            </a:r>
          </a:p>
          <a:p>
            <a:pPr marL="287338" indent="-287338" algn="l" eaLnBrk="0" hangingPunct="0">
              <a:spcBef>
                <a:spcPct val="20000"/>
              </a:spcBef>
              <a:buSzPct val="100000"/>
              <a:defRPr/>
            </a:pPr>
            <a:endParaRPr lang="en-US" sz="2400" i="1" dirty="0">
              <a:solidFill>
                <a:schemeClr val="bg1"/>
              </a:solidFill>
              <a:latin typeface="Cambria" pitchFamily="18" charset="0"/>
            </a:endParaRPr>
          </a:p>
          <a:p>
            <a:pPr marL="287338" indent="-287338" algn="l" eaLnBrk="0" hangingPunct="0">
              <a:spcBef>
                <a:spcPct val="20000"/>
              </a:spcBef>
              <a:buClr>
                <a:schemeClr val="tx2"/>
              </a:buClr>
              <a:buSzPct val="100000"/>
              <a:buFontTx/>
              <a:buChar char="•"/>
              <a:defRPr/>
            </a:pPr>
            <a:r>
              <a:rPr lang="en-US" sz="2400" dirty="0">
                <a:solidFill>
                  <a:schemeClr val="bg1"/>
                </a:solidFill>
                <a:latin typeface="Cambria" pitchFamily="18" charset="0"/>
              </a:rPr>
              <a:t>... </a:t>
            </a:r>
            <a:r>
              <a:rPr lang="en-US" sz="2400" i="1" dirty="0">
                <a:solidFill>
                  <a:schemeClr val="accent2">
                    <a:lumMod val="60000"/>
                    <a:lumOff val="40000"/>
                  </a:schemeClr>
                </a:solidFill>
                <a:latin typeface="Cambria" pitchFamily="18" charset="0"/>
              </a:rPr>
              <a:t>links</a:t>
            </a:r>
            <a:r>
              <a:rPr lang="en-US" sz="2400" dirty="0">
                <a:solidFill>
                  <a:schemeClr val="bg1"/>
                </a:solidFill>
                <a:latin typeface="Cambria" pitchFamily="18" charset="0"/>
              </a:rPr>
              <a:t> spatial data with geographic information about a particular feature on a map</a:t>
            </a:r>
          </a:p>
          <a:p>
            <a:pPr marL="287338" indent="-287338" algn="l" eaLnBrk="0" hangingPunct="0">
              <a:spcBef>
                <a:spcPct val="20000"/>
              </a:spcBef>
              <a:buClr>
                <a:schemeClr val="tx2"/>
              </a:buClr>
              <a:buSzPct val="100000"/>
              <a:defRPr/>
            </a:pPr>
            <a:endParaRPr lang="en-US" sz="2400" dirty="0">
              <a:solidFill>
                <a:schemeClr val="bg1"/>
              </a:solidFill>
              <a:latin typeface="Cambria" pitchFamily="18" charset="0"/>
            </a:endParaRPr>
          </a:p>
          <a:p>
            <a:pPr marL="287338" indent="-287338" algn="l" eaLnBrk="0" hangingPunct="0">
              <a:spcBef>
                <a:spcPct val="20000"/>
              </a:spcBef>
              <a:buClr>
                <a:schemeClr val="tx2"/>
              </a:buClr>
              <a:buSzPct val="100000"/>
              <a:buFontTx/>
              <a:buChar char="•"/>
              <a:defRPr/>
            </a:pPr>
            <a:r>
              <a:rPr lang="en-US" sz="2400" dirty="0">
                <a:solidFill>
                  <a:schemeClr val="bg1"/>
                </a:solidFill>
                <a:latin typeface="Cambria" pitchFamily="18" charset="0"/>
              </a:rPr>
              <a:t>... can use the </a:t>
            </a:r>
            <a:r>
              <a:rPr lang="en-US" sz="2400" i="1" dirty="0">
                <a:solidFill>
                  <a:schemeClr val="accent2">
                    <a:lumMod val="60000"/>
                    <a:lumOff val="40000"/>
                  </a:schemeClr>
                </a:solidFill>
                <a:latin typeface="Cambria" pitchFamily="18" charset="0"/>
              </a:rPr>
              <a:t>stored</a:t>
            </a:r>
            <a:r>
              <a:rPr lang="en-US" sz="2400" i="1" dirty="0">
                <a:solidFill>
                  <a:schemeClr val="bg1"/>
                </a:solidFill>
                <a:latin typeface="Cambria" pitchFamily="18" charset="0"/>
              </a:rPr>
              <a:t> </a:t>
            </a:r>
            <a:r>
              <a:rPr lang="en-US" sz="2400" dirty="0">
                <a:solidFill>
                  <a:schemeClr val="bg1"/>
                </a:solidFill>
                <a:latin typeface="Cambria" pitchFamily="18" charset="0"/>
              </a:rPr>
              <a:t>attributes to compute </a:t>
            </a:r>
            <a:r>
              <a:rPr lang="en-US" sz="2400" i="1" dirty="0">
                <a:solidFill>
                  <a:schemeClr val="accent2">
                    <a:lumMod val="60000"/>
                    <a:lumOff val="40000"/>
                  </a:schemeClr>
                </a:solidFill>
                <a:latin typeface="Cambria" pitchFamily="18" charset="0"/>
              </a:rPr>
              <a:t>new</a:t>
            </a:r>
            <a:r>
              <a:rPr lang="en-US" sz="2400" i="1" dirty="0">
                <a:solidFill>
                  <a:schemeClr val="bg1"/>
                </a:solidFill>
                <a:latin typeface="Cambria" pitchFamily="18" charset="0"/>
              </a:rPr>
              <a:t> </a:t>
            </a:r>
            <a:r>
              <a:rPr lang="en-US" sz="2400" i="1" dirty="0">
                <a:solidFill>
                  <a:schemeClr val="accent2">
                    <a:lumMod val="60000"/>
                    <a:lumOff val="40000"/>
                  </a:schemeClr>
                </a:solidFill>
                <a:latin typeface="Cambria" pitchFamily="18" charset="0"/>
              </a:rPr>
              <a:t>information</a:t>
            </a:r>
            <a:r>
              <a:rPr lang="en-US" sz="2400" i="1" dirty="0">
                <a:solidFill>
                  <a:schemeClr val="bg1"/>
                </a:solidFill>
                <a:latin typeface="Cambria" pitchFamily="18" charset="0"/>
              </a:rPr>
              <a:t> </a:t>
            </a:r>
            <a:r>
              <a:rPr lang="en-US" sz="2400" dirty="0">
                <a:solidFill>
                  <a:schemeClr val="bg1"/>
                </a:solidFill>
                <a:latin typeface="Cambria" pitchFamily="18" charset="0"/>
              </a:rPr>
              <a:t>about map features</a:t>
            </a:r>
          </a:p>
        </p:txBody>
      </p:sp>
      <p:sp>
        <p:nvSpPr>
          <p:cNvPr id="41988" name="Text Box 4"/>
          <p:cNvSpPr txBox="1">
            <a:spLocks noChangeArrowheads="1"/>
          </p:cNvSpPr>
          <p:nvPr/>
        </p:nvSpPr>
        <p:spPr bwMode="auto">
          <a:xfrm>
            <a:off x="569912" y="1683603"/>
            <a:ext cx="7202488" cy="830997"/>
          </a:xfrm>
          <a:prstGeom prst="rect">
            <a:avLst/>
          </a:prstGeom>
          <a:noFill/>
          <a:ln w="12700">
            <a:noFill/>
            <a:miter lim="800000"/>
            <a:headEnd/>
            <a:tailEnd/>
          </a:ln>
        </p:spPr>
        <p:txBody>
          <a:bodyPr>
            <a:spAutoFit/>
          </a:bodyPr>
          <a:lstStyle/>
          <a:p>
            <a:pPr algn="just" eaLnBrk="0" hangingPunct="0"/>
            <a:r>
              <a:rPr lang="en-US" sz="2400" dirty="0">
                <a:solidFill>
                  <a:schemeClr val="bg1"/>
                </a:solidFill>
                <a:latin typeface="Cambria" pitchFamily="18" charset="0"/>
              </a:rPr>
              <a:t>A GIS is not simply a computer system </a:t>
            </a:r>
            <a:r>
              <a:rPr lang="en-US" sz="2400" dirty="0" smtClean="0">
                <a:solidFill>
                  <a:schemeClr val="bg1"/>
                </a:solidFill>
                <a:latin typeface="Cambria" pitchFamily="18" charset="0"/>
              </a:rPr>
              <a:t>for making </a:t>
            </a:r>
            <a:r>
              <a:rPr lang="en-US" sz="2400" dirty="0">
                <a:solidFill>
                  <a:schemeClr val="bg1"/>
                </a:solidFill>
                <a:latin typeface="Cambria" pitchFamily="18" charset="0"/>
              </a:rPr>
              <a:t>pretty maps. More importantly a GIS...</a:t>
            </a:r>
          </a:p>
        </p:txBody>
      </p:sp>
      <p:sp>
        <p:nvSpPr>
          <p:cNvPr id="2" name="Title 1"/>
          <p:cNvSpPr>
            <a:spLocks noGrp="1"/>
          </p:cNvSpPr>
          <p:nvPr>
            <p:ph type="title"/>
          </p:nvPr>
        </p:nvSpPr>
        <p:spPr>
          <a:xfrm>
            <a:off x="533400" y="533400"/>
            <a:ext cx="8153400" cy="685800"/>
          </a:xfrm>
        </p:spPr>
        <p:txBody>
          <a:bodyPr>
            <a:normAutofit/>
          </a:bodyPr>
          <a:lstStyle/>
          <a:p>
            <a:r>
              <a:rPr lang="en-US" sz="3200" b="1" dirty="0" smtClean="0"/>
              <a:t>GIS…</a:t>
            </a:r>
            <a:endParaRPr lang="en-US" sz="3200" b="1" i="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988"/>
                                        </p:tgtEl>
                                        <p:attrNameLst>
                                          <p:attrName>style.visibility</p:attrName>
                                        </p:attrNameLst>
                                      </p:cBhvr>
                                      <p:to>
                                        <p:strVal val="visible"/>
                                      </p:to>
                                    </p:set>
                                    <p:animEffect transition="in" filter="blinds(horizontal)">
                                      <p:cBhvr>
                                        <p:cTn id="7" dur="500"/>
                                        <p:tgtEl>
                                          <p:spTgt spid="419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cstate="print"/>
          <a:srcRect l="16875" t="28000" r="11250" b="7000"/>
          <a:stretch>
            <a:fillRect/>
          </a:stretch>
        </p:blipFill>
        <p:spPr bwMode="auto">
          <a:xfrm>
            <a:off x="36513" y="1600200"/>
            <a:ext cx="9031287" cy="5181600"/>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0" y="3048000"/>
            <a:ext cx="9144000" cy="707886"/>
          </a:xfrm>
          <a:prstGeom prst="rect">
            <a:avLst/>
          </a:prstGeom>
          <a:noFill/>
          <a:ln w="12700">
            <a:noFill/>
            <a:miter lim="800000"/>
            <a:headEnd type="none" w="sm" len="sm"/>
            <a:tailEnd type="none" w="sm" len="sm"/>
          </a:ln>
          <a:effectLst/>
        </p:spPr>
        <p:txBody>
          <a:bodyPr>
            <a:spAutoFit/>
          </a:bodyPr>
          <a:lstStyle/>
          <a:p>
            <a:pPr algn="ctr" eaLnBrk="0" hangingPunct="0">
              <a:spcBef>
                <a:spcPct val="50000"/>
              </a:spcBef>
              <a:defRPr/>
            </a:pPr>
            <a:r>
              <a:rPr lang="en-US" sz="4000" b="1" dirty="0">
                <a:ln w="6350">
                  <a:solidFill>
                    <a:schemeClr val="accent1">
                      <a:shade val="43000"/>
                    </a:schemeClr>
                  </a:solidFill>
                </a:ln>
                <a:solidFill>
                  <a:schemeClr val="bg1"/>
                </a:solidFill>
                <a:effectLst>
                  <a:outerShdw blurRad="26000" dist="26000" dir="14500000" algn="tl" rotWithShape="0">
                    <a:srgbClr val="000000">
                      <a:alpha val="40000"/>
                    </a:srgbClr>
                  </a:outerShdw>
                </a:effectLst>
                <a:latin typeface="Cambria" pitchFamily="18" charset="0"/>
                <a:ea typeface="+mj-ea"/>
                <a:cs typeface="+mj-cs"/>
              </a:rPr>
              <a:t>GIS Application Sectors</a:t>
            </a:r>
          </a:p>
        </p:txBody>
      </p:sp>
      <p:grpSp>
        <p:nvGrpSpPr>
          <p:cNvPr id="2" name="Group 2674"/>
          <p:cNvGrpSpPr>
            <a:grpSpLocks/>
          </p:cNvGrpSpPr>
          <p:nvPr/>
        </p:nvGrpSpPr>
        <p:grpSpPr bwMode="auto">
          <a:xfrm>
            <a:off x="415925" y="4791075"/>
            <a:ext cx="1260475" cy="1733550"/>
            <a:chOff x="288" y="2796"/>
            <a:chExt cx="794" cy="1092"/>
          </a:xfrm>
        </p:grpSpPr>
        <p:sp>
          <p:nvSpPr>
            <p:cNvPr id="27709" name="Rectangle 1333"/>
            <p:cNvSpPr>
              <a:spLocks noChangeArrowheads="1"/>
            </p:cNvSpPr>
            <p:nvPr/>
          </p:nvSpPr>
          <p:spPr bwMode="auto">
            <a:xfrm>
              <a:off x="288" y="3739"/>
              <a:ext cx="331" cy="149"/>
            </a:xfrm>
            <a:prstGeom prst="rect">
              <a:avLst/>
            </a:prstGeom>
            <a:noFill/>
            <a:ln w="9525">
              <a:noFill/>
              <a:miter lim="800000"/>
              <a:headEnd/>
              <a:tailEnd/>
            </a:ln>
          </p:spPr>
          <p:txBody>
            <a:bodyPr wrap="none" lIns="55562" tIns="26988" rIns="55562" bIns="26988">
              <a:spAutoFit/>
            </a:bodyPr>
            <a:lstStyle/>
            <a:p>
              <a:pPr algn="ctr" defTabSz="336550" eaLnBrk="0" hangingPunct="0"/>
              <a:r>
                <a:rPr lang="en-US" sz="1200" b="1"/>
                <a:t>Cities</a:t>
              </a:r>
            </a:p>
          </p:txBody>
        </p:sp>
        <p:grpSp>
          <p:nvGrpSpPr>
            <p:cNvPr id="4" name="Group 1685"/>
            <p:cNvGrpSpPr>
              <a:grpSpLocks/>
            </p:cNvGrpSpPr>
            <p:nvPr/>
          </p:nvGrpSpPr>
          <p:grpSpPr bwMode="auto">
            <a:xfrm>
              <a:off x="288" y="3139"/>
              <a:ext cx="733" cy="690"/>
              <a:chOff x="468" y="3139"/>
              <a:chExt cx="677" cy="690"/>
            </a:xfrm>
          </p:grpSpPr>
          <p:grpSp>
            <p:nvGrpSpPr>
              <p:cNvPr id="6" name="Group 1686"/>
              <p:cNvGrpSpPr>
                <a:grpSpLocks/>
              </p:cNvGrpSpPr>
              <p:nvPr/>
            </p:nvGrpSpPr>
            <p:grpSpPr bwMode="auto">
              <a:xfrm>
                <a:off x="623" y="3181"/>
                <a:ext cx="209" cy="308"/>
                <a:chOff x="623" y="3181"/>
                <a:chExt cx="209" cy="308"/>
              </a:xfrm>
            </p:grpSpPr>
            <p:grpSp>
              <p:nvGrpSpPr>
                <p:cNvPr id="7" name="Group 1687"/>
                <p:cNvGrpSpPr>
                  <a:grpSpLocks/>
                </p:cNvGrpSpPr>
                <p:nvPr/>
              </p:nvGrpSpPr>
              <p:grpSpPr bwMode="auto">
                <a:xfrm>
                  <a:off x="623" y="3181"/>
                  <a:ext cx="209" cy="308"/>
                  <a:chOff x="623" y="3181"/>
                  <a:chExt cx="209" cy="308"/>
                </a:xfrm>
              </p:grpSpPr>
              <p:sp>
                <p:nvSpPr>
                  <p:cNvPr id="27938" name="Freeform 1688"/>
                  <p:cNvSpPr>
                    <a:spLocks/>
                  </p:cNvSpPr>
                  <p:nvPr/>
                </p:nvSpPr>
                <p:spPr bwMode="auto">
                  <a:xfrm>
                    <a:off x="623" y="3248"/>
                    <a:ext cx="209" cy="41"/>
                  </a:xfrm>
                  <a:custGeom>
                    <a:avLst/>
                    <a:gdLst>
                      <a:gd name="T0" fmla="*/ 154 w 209"/>
                      <a:gd name="T1" fmla="*/ 40 h 41"/>
                      <a:gd name="T2" fmla="*/ 208 w 209"/>
                      <a:gd name="T3" fmla="*/ 18 h 41"/>
                      <a:gd name="T4" fmla="*/ 58 w 209"/>
                      <a:gd name="T5" fmla="*/ 0 h 41"/>
                      <a:gd name="T6" fmla="*/ 0 w 209"/>
                      <a:gd name="T7" fmla="*/ 22 h 41"/>
                      <a:gd name="T8" fmla="*/ 154 w 209"/>
                      <a:gd name="T9" fmla="*/ 40 h 41"/>
                      <a:gd name="T10" fmla="*/ 0 60000 65536"/>
                      <a:gd name="T11" fmla="*/ 0 60000 65536"/>
                      <a:gd name="T12" fmla="*/ 0 60000 65536"/>
                      <a:gd name="T13" fmla="*/ 0 60000 65536"/>
                      <a:gd name="T14" fmla="*/ 0 60000 65536"/>
                      <a:gd name="T15" fmla="*/ 0 w 209"/>
                      <a:gd name="T16" fmla="*/ 0 h 41"/>
                      <a:gd name="T17" fmla="*/ 209 w 209"/>
                      <a:gd name="T18" fmla="*/ 41 h 41"/>
                    </a:gdLst>
                    <a:ahLst/>
                    <a:cxnLst>
                      <a:cxn ang="T10">
                        <a:pos x="T0" y="T1"/>
                      </a:cxn>
                      <a:cxn ang="T11">
                        <a:pos x="T2" y="T3"/>
                      </a:cxn>
                      <a:cxn ang="T12">
                        <a:pos x="T4" y="T5"/>
                      </a:cxn>
                      <a:cxn ang="T13">
                        <a:pos x="T6" y="T7"/>
                      </a:cxn>
                      <a:cxn ang="T14">
                        <a:pos x="T8" y="T9"/>
                      </a:cxn>
                    </a:cxnLst>
                    <a:rect l="T15" t="T16" r="T17" b="T18"/>
                    <a:pathLst>
                      <a:path w="209" h="41">
                        <a:moveTo>
                          <a:pt x="154" y="40"/>
                        </a:moveTo>
                        <a:lnTo>
                          <a:pt x="208" y="18"/>
                        </a:lnTo>
                        <a:lnTo>
                          <a:pt x="58" y="0"/>
                        </a:lnTo>
                        <a:lnTo>
                          <a:pt x="0" y="22"/>
                        </a:lnTo>
                        <a:lnTo>
                          <a:pt x="154" y="40"/>
                        </a:lnTo>
                      </a:path>
                    </a:pathLst>
                  </a:custGeom>
                  <a:solidFill>
                    <a:srgbClr val="FFFFFF"/>
                  </a:solidFill>
                  <a:ln w="12700" cap="rnd">
                    <a:solidFill>
                      <a:srgbClr val="000000"/>
                    </a:solidFill>
                    <a:round/>
                    <a:headEnd/>
                    <a:tailEnd/>
                  </a:ln>
                </p:spPr>
                <p:txBody>
                  <a:bodyPr/>
                  <a:lstStyle/>
                  <a:p>
                    <a:endParaRPr lang="en-US"/>
                  </a:p>
                </p:txBody>
              </p:sp>
              <p:sp>
                <p:nvSpPr>
                  <p:cNvPr id="27939" name="Freeform 1689"/>
                  <p:cNvSpPr>
                    <a:spLocks/>
                  </p:cNvSpPr>
                  <p:nvPr/>
                </p:nvSpPr>
                <p:spPr bwMode="auto">
                  <a:xfrm>
                    <a:off x="633" y="3181"/>
                    <a:ext cx="174" cy="19"/>
                  </a:xfrm>
                  <a:custGeom>
                    <a:avLst/>
                    <a:gdLst>
                      <a:gd name="T0" fmla="*/ 0 w 174"/>
                      <a:gd name="T1" fmla="*/ 9 h 19"/>
                      <a:gd name="T2" fmla="*/ 135 w 174"/>
                      <a:gd name="T3" fmla="*/ 18 h 19"/>
                      <a:gd name="T4" fmla="*/ 173 w 174"/>
                      <a:gd name="T5" fmla="*/ 10 h 19"/>
                      <a:gd name="T6" fmla="*/ 41 w 174"/>
                      <a:gd name="T7" fmla="*/ 0 h 19"/>
                      <a:gd name="T8" fmla="*/ 0 w 174"/>
                      <a:gd name="T9" fmla="*/ 9 h 19"/>
                      <a:gd name="T10" fmla="*/ 0 60000 65536"/>
                      <a:gd name="T11" fmla="*/ 0 60000 65536"/>
                      <a:gd name="T12" fmla="*/ 0 60000 65536"/>
                      <a:gd name="T13" fmla="*/ 0 60000 65536"/>
                      <a:gd name="T14" fmla="*/ 0 60000 65536"/>
                      <a:gd name="T15" fmla="*/ 0 w 174"/>
                      <a:gd name="T16" fmla="*/ 0 h 19"/>
                      <a:gd name="T17" fmla="*/ 174 w 174"/>
                      <a:gd name="T18" fmla="*/ 19 h 19"/>
                    </a:gdLst>
                    <a:ahLst/>
                    <a:cxnLst>
                      <a:cxn ang="T10">
                        <a:pos x="T0" y="T1"/>
                      </a:cxn>
                      <a:cxn ang="T11">
                        <a:pos x="T2" y="T3"/>
                      </a:cxn>
                      <a:cxn ang="T12">
                        <a:pos x="T4" y="T5"/>
                      </a:cxn>
                      <a:cxn ang="T13">
                        <a:pos x="T6" y="T7"/>
                      </a:cxn>
                      <a:cxn ang="T14">
                        <a:pos x="T8" y="T9"/>
                      </a:cxn>
                    </a:cxnLst>
                    <a:rect l="T15" t="T16" r="T17" b="T18"/>
                    <a:pathLst>
                      <a:path w="174" h="19">
                        <a:moveTo>
                          <a:pt x="0" y="9"/>
                        </a:moveTo>
                        <a:lnTo>
                          <a:pt x="135" y="18"/>
                        </a:lnTo>
                        <a:lnTo>
                          <a:pt x="173" y="10"/>
                        </a:lnTo>
                        <a:lnTo>
                          <a:pt x="41" y="0"/>
                        </a:lnTo>
                        <a:lnTo>
                          <a:pt x="0" y="9"/>
                        </a:lnTo>
                      </a:path>
                    </a:pathLst>
                  </a:custGeom>
                  <a:solidFill>
                    <a:srgbClr val="FFFFFF"/>
                  </a:solidFill>
                  <a:ln w="12700" cap="rnd">
                    <a:solidFill>
                      <a:srgbClr val="000000"/>
                    </a:solidFill>
                    <a:round/>
                    <a:headEnd/>
                    <a:tailEnd/>
                  </a:ln>
                </p:spPr>
                <p:txBody>
                  <a:bodyPr/>
                  <a:lstStyle/>
                  <a:p>
                    <a:endParaRPr lang="en-US"/>
                  </a:p>
                </p:txBody>
              </p:sp>
              <p:sp>
                <p:nvSpPr>
                  <p:cNvPr id="27940" name="Freeform 1690"/>
                  <p:cNvSpPr>
                    <a:spLocks/>
                  </p:cNvSpPr>
                  <p:nvPr/>
                </p:nvSpPr>
                <p:spPr bwMode="auto">
                  <a:xfrm>
                    <a:off x="772" y="3194"/>
                    <a:ext cx="35" cy="87"/>
                  </a:xfrm>
                  <a:custGeom>
                    <a:avLst/>
                    <a:gdLst>
                      <a:gd name="T0" fmla="*/ 0 w 35"/>
                      <a:gd name="T1" fmla="*/ 9 h 87"/>
                      <a:gd name="T2" fmla="*/ 34 w 35"/>
                      <a:gd name="T3" fmla="*/ 0 h 87"/>
                      <a:gd name="T4" fmla="*/ 34 w 35"/>
                      <a:gd name="T5" fmla="*/ 72 h 87"/>
                      <a:gd name="T6" fmla="*/ 0 w 35"/>
                      <a:gd name="T7" fmla="*/ 86 h 87"/>
                      <a:gd name="T8" fmla="*/ 0 w 35"/>
                      <a:gd name="T9" fmla="*/ 9 h 87"/>
                      <a:gd name="T10" fmla="*/ 0 60000 65536"/>
                      <a:gd name="T11" fmla="*/ 0 60000 65536"/>
                      <a:gd name="T12" fmla="*/ 0 60000 65536"/>
                      <a:gd name="T13" fmla="*/ 0 60000 65536"/>
                      <a:gd name="T14" fmla="*/ 0 60000 65536"/>
                      <a:gd name="T15" fmla="*/ 0 w 35"/>
                      <a:gd name="T16" fmla="*/ 0 h 87"/>
                      <a:gd name="T17" fmla="*/ 35 w 35"/>
                      <a:gd name="T18" fmla="*/ 87 h 87"/>
                    </a:gdLst>
                    <a:ahLst/>
                    <a:cxnLst>
                      <a:cxn ang="T10">
                        <a:pos x="T0" y="T1"/>
                      </a:cxn>
                      <a:cxn ang="T11">
                        <a:pos x="T2" y="T3"/>
                      </a:cxn>
                      <a:cxn ang="T12">
                        <a:pos x="T4" y="T5"/>
                      </a:cxn>
                      <a:cxn ang="T13">
                        <a:pos x="T6" y="T7"/>
                      </a:cxn>
                      <a:cxn ang="T14">
                        <a:pos x="T8" y="T9"/>
                      </a:cxn>
                    </a:cxnLst>
                    <a:rect l="T15" t="T16" r="T17" b="T18"/>
                    <a:pathLst>
                      <a:path w="35" h="87">
                        <a:moveTo>
                          <a:pt x="0" y="9"/>
                        </a:moveTo>
                        <a:lnTo>
                          <a:pt x="34" y="0"/>
                        </a:lnTo>
                        <a:lnTo>
                          <a:pt x="34" y="72"/>
                        </a:lnTo>
                        <a:lnTo>
                          <a:pt x="0" y="86"/>
                        </a:lnTo>
                        <a:lnTo>
                          <a:pt x="0" y="9"/>
                        </a:lnTo>
                      </a:path>
                    </a:pathLst>
                  </a:custGeom>
                  <a:solidFill>
                    <a:srgbClr val="FFFFFF"/>
                  </a:solidFill>
                  <a:ln w="12700" cap="rnd">
                    <a:solidFill>
                      <a:srgbClr val="000000"/>
                    </a:solidFill>
                    <a:round/>
                    <a:headEnd/>
                    <a:tailEnd/>
                  </a:ln>
                </p:spPr>
                <p:txBody>
                  <a:bodyPr/>
                  <a:lstStyle/>
                  <a:p>
                    <a:endParaRPr lang="en-US"/>
                  </a:p>
                </p:txBody>
              </p:sp>
              <p:sp>
                <p:nvSpPr>
                  <p:cNvPr id="27941" name="Freeform 1691"/>
                  <p:cNvSpPr>
                    <a:spLocks/>
                  </p:cNvSpPr>
                  <p:nvPr/>
                </p:nvSpPr>
                <p:spPr bwMode="auto">
                  <a:xfrm>
                    <a:off x="633" y="3192"/>
                    <a:ext cx="135" cy="89"/>
                  </a:xfrm>
                  <a:custGeom>
                    <a:avLst/>
                    <a:gdLst>
                      <a:gd name="T0" fmla="*/ 0 w 135"/>
                      <a:gd name="T1" fmla="*/ 0 h 89"/>
                      <a:gd name="T2" fmla="*/ 134 w 135"/>
                      <a:gd name="T3" fmla="*/ 11 h 89"/>
                      <a:gd name="T4" fmla="*/ 134 w 135"/>
                      <a:gd name="T5" fmla="*/ 88 h 89"/>
                      <a:gd name="T6" fmla="*/ 0 w 135"/>
                      <a:gd name="T7" fmla="*/ 71 h 89"/>
                      <a:gd name="T8" fmla="*/ 0 w 135"/>
                      <a:gd name="T9" fmla="*/ 0 h 89"/>
                      <a:gd name="T10" fmla="*/ 0 60000 65536"/>
                      <a:gd name="T11" fmla="*/ 0 60000 65536"/>
                      <a:gd name="T12" fmla="*/ 0 60000 65536"/>
                      <a:gd name="T13" fmla="*/ 0 60000 65536"/>
                      <a:gd name="T14" fmla="*/ 0 60000 65536"/>
                      <a:gd name="T15" fmla="*/ 0 w 135"/>
                      <a:gd name="T16" fmla="*/ 0 h 89"/>
                      <a:gd name="T17" fmla="*/ 135 w 135"/>
                      <a:gd name="T18" fmla="*/ 89 h 89"/>
                    </a:gdLst>
                    <a:ahLst/>
                    <a:cxnLst>
                      <a:cxn ang="T10">
                        <a:pos x="T0" y="T1"/>
                      </a:cxn>
                      <a:cxn ang="T11">
                        <a:pos x="T2" y="T3"/>
                      </a:cxn>
                      <a:cxn ang="T12">
                        <a:pos x="T4" y="T5"/>
                      </a:cxn>
                      <a:cxn ang="T13">
                        <a:pos x="T6" y="T7"/>
                      </a:cxn>
                      <a:cxn ang="T14">
                        <a:pos x="T8" y="T9"/>
                      </a:cxn>
                    </a:cxnLst>
                    <a:rect l="T15" t="T16" r="T17" b="T18"/>
                    <a:pathLst>
                      <a:path w="135" h="89">
                        <a:moveTo>
                          <a:pt x="0" y="0"/>
                        </a:moveTo>
                        <a:lnTo>
                          <a:pt x="134" y="11"/>
                        </a:lnTo>
                        <a:lnTo>
                          <a:pt x="134" y="88"/>
                        </a:lnTo>
                        <a:lnTo>
                          <a:pt x="0" y="71"/>
                        </a:lnTo>
                        <a:lnTo>
                          <a:pt x="0" y="0"/>
                        </a:lnTo>
                      </a:path>
                    </a:pathLst>
                  </a:custGeom>
                  <a:solidFill>
                    <a:srgbClr val="FFFFFF"/>
                  </a:solidFill>
                  <a:ln w="12700" cap="rnd">
                    <a:solidFill>
                      <a:srgbClr val="000000"/>
                    </a:solidFill>
                    <a:round/>
                    <a:headEnd/>
                    <a:tailEnd/>
                  </a:ln>
                </p:spPr>
                <p:txBody>
                  <a:bodyPr/>
                  <a:lstStyle/>
                  <a:p>
                    <a:endParaRPr lang="en-US"/>
                  </a:p>
                </p:txBody>
              </p:sp>
              <p:sp>
                <p:nvSpPr>
                  <p:cNvPr id="27942" name="Freeform 1692"/>
                  <p:cNvSpPr>
                    <a:spLocks/>
                  </p:cNvSpPr>
                  <p:nvPr/>
                </p:nvSpPr>
                <p:spPr bwMode="auto">
                  <a:xfrm>
                    <a:off x="782" y="3269"/>
                    <a:ext cx="50" cy="220"/>
                  </a:xfrm>
                  <a:custGeom>
                    <a:avLst/>
                    <a:gdLst>
                      <a:gd name="T0" fmla="*/ 49 w 50"/>
                      <a:gd name="T1" fmla="*/ 0 h 220"/>
                      <a:gd name="T2" fmla="*/ 0 w 50"/>
                      <a:gd name="T3" fmla="*/ 23 h 220"/>
                      <a:gd name="T4" fmla="*/ 0 w 50"/>
                      <a:gd name="T5" fmla="*/ 219 h 220"/>
                      <a:gd name="T6" fmla="*/ 49 w 50"/>
                      <a:gd name="T7" fmla="*/ 191 h 220"/>
                      <a:gd name="T8" fmla="*/ 49 w 50"/>
                      <a:gd name="T9" fmla="*/ 0 h 220"/>
                      <a:gd name="T10" fmla="*/ 0 60000 65536"/>
                      <a:gd name="T11" fmla="*/ 0 60000 65536"/>
                      <a:gd name="T12" fmla="*/ 0 60000 65536"/>
                      <a:gd name="T13" fmla="*/ 0 60000 65536"/>
                      <a:gd name="T14" fmla="*/ 0 60000 65536"/>
                      <a:gd name="T15" fmla="*/ 0 w 50"/>
                      <a:gd name="T16" fmla="*/ 0 h 220"/>
                      <a:gd name="T17" fmla="*/ 50 w 50"/>
                      <a:gd name="T18" fmla="*/ 220 h 220"/>
                    </a:gdLst>
                    <a:ahLst/>
                    <a:cxnLst>
                      <a:cxn ang="T10">
                        <a:pos x="T0" y="T1"/>
                      </a:cxn>
                      <a:cxn ang="T11">
                        <a:pos x="T2" y="T3"/>
                      </a:cxn>
                      <a:cxn ang="T12">
                        <a:pos x="T4" y="T5"/>
                      </a:cxn>
                      <a:cxn ang="T13">
                        <a:pos x="T6" y="T7"/>
                      </a:cxn>
                      <a:cxn ang="T14">
                        <a:pos x="T8" y="T9"/>
                      </a:cxn>
                    </a:cxnLst>
                    <a:rect l="T15" t="T16" r="T17" b="T18"/>
                    <a:pathLst>
                      <a:path w="50" h="220">
                        <a:moveTo>
                          <a:pt x="49" y="0"/>
                        </a:moveTo>
                        <a:lnTo>
                          <a:pt x="0" y="23"/>
                        </a:lnTo>
                        <a:lnTo>
                          <a:pt x="0" y="219"/>
                        </a:lnTo>
                        <a:lnTo>
                          <a:pt x="49" y="191"/>
                        </a:lnTo>
                        <a:lnTo>
                          <a:pt x="49" y="0"/>
                        </a:lnTo>
                      </a:path>
                    </a:pathLst>
                  </a:custGeom>
                  <a:solidFill>
                    <a:srgbClr val="FFFFFF"/>
                  </a:solidFill>
                  <a:ln w="12700" cap="rnd">
                    <a:solidFill>
                      <a:srgbClr val="000000"/>
                    </a:solidFill>
                    <a:round/>
                    <a:headEnd/>
                    <a:tailEnd/>
                  </a:ln>
                </p:spPr>
                <p:txBody>
                  <a:bodyPr/>
                  <a:lstStyle/>
                  <a:p>
                    <a:endParaRPr lang="en-US"/>
                  </a:p>
                </p:txBody>
              </p:sp>
              <p:sp>
                <p:nvSpPr>
                  <p:cNvPr id="27943" name="Freeform 1693"/>
                  <p:cNvSpPr>
                    <a:spLocks/>
                  </p:cNvSpPr>
                  <p:nvPr/>
                </p:nvSpPr>
                <p:spPr bwMode="auto">
                  <a:xfrm>
                    <a:off x="623" y="3271"/>
                    <a:ext cx="154" cy="218"/>
                  </a:xfrm>
                  <a:custGeom>
                    <a:avLst/>
                    <a:gdLst>
                      <a:gd name="T0" fmla="*/ 0 w 154"/>
                      <a:gd name="T1" fmla="*/ 0 h 218"/>
                      <a:gd name="T2" fmla="*/ 153 w 154"/>
                      <a:gd name="T3" fmla="*/ 20 h 218"/>
                      <a:gd name="T4" fmla="*/ 153 w 154"/>
                      <a:gd name="T5" fmla="*/ 217 h 218"/>
                      <a:gd name="T6" fmla="*/ 0 w 154"/>
                      <a:gd name="T7" fmla="*/ 190 h 218"/>
                      <a:gd name="T8" fmla="*/ 0 w 154"/>
                      <a:gd name="T9" fmla="*/ 0 h 218"/>
                      <a:gd name="T10" fmla="*/ 0 60000 65536"/>
                      <a:gd name="T11" fmla="*/ 0 60000 65536"/>
                      <a:gd name="T12" fmla="*/ 0 60000 65536"/>
                      <a:gd name="T13" fmla="*/ 0 60000 65536"/>
                      <a:gd name="T14" fmla="*/ 0 60000 65536"/>
                      <a:gd name="T15" fmla="*/ 0 w 154"/>
                      <a:gd name="T16" fmla="*/ 0 h 218"/>
                      <a:gd name="T17" fmla="*/ 154 w 154"/>
                      <a:gd name="T18" fmla="*/ 218 h 218"/>
                    </a:gdLst>
                    <a:ahLst/>
                    <a:cxnLst>
                      <a:cxn ang="T10">
                        <a:pos x="T0" y="T1"/>
                      </a:cxn>
                      <a:cxn ang="T11">
                        <a:pos x="T2" y="T3"/>
                      </a:cxn>
                      <a:cxn ang="T12">
                        <a:pos x="T4" y="T5"/>
                      </a:cxn>
                      <a:cxn ang="T13">
                        <a:pos x="T6" y="T7"/>
                      </a:cxn>
                      <a:cxn ang="T14">
                        <a:pos x="T8" y="T9"/>
                      </a:cxn>
                    </a:cxnLst>
                    <a:rect l="T15" t="T16" r="T17" b="T18"/>
                    <a:pathLst>
                      <a:path w="154" h="218">
                        <a:moveTo>
                          <a:pt x="0" y="0"/>
                        </a:moveTo>
                        <a:lnTo>
                          <a:pt x="153" y="20"/>
                        </a:lnTo>
                        <a:lnTo>
                          <a:pt x="153" y="217"/>
                        </a:lnTo>
                        <a:lnTo>
                          <a:pt x="0" y="190"/>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8" name="Group 1694"/>
                <p:cNvGrpSpPr>
                  <a:grpSpLocks/>
                </p:cNvGrpSpPr>
                <p:nvPr/>
              </p:nvGrpSpPr>
              <p:grpSpPr bwMode="auto">
                <a:xfrm>
                  <a:off x="640" y="3196"/>
                  <a:ext cx="131" cy="140"/>
                  <a:chOff x="640" y="3196"/>
                  <a:chExt cx="131" cy="140"/>
                </a:xfrm>
              </p:grpSpPr>
              <p:sp>
                <p:nvSpPr>
                  <p:cNvPr id="27929" name="Freeform 1695"/>
                  <p:cNvSpPr>
                    <a:spLocks/>
                  </p:cNvSpPr>
                  <p:nvPr/>
                </p:nvSpPr>
                <p:spPr bwMode="auto">
                  <a:xfrm>
                    <a:off x="640" y="3196"/>
                    <a:ext cx="17" cy="17"/>
                  </a:xfrm>
                  <a:custGeom>
                    <a:avLst/>
                    <a:gdLst>
                      <a:gd name="T0" fmla="*/ 0 w 17"/>
                      <a:gd name="T1" fmla="*/ 0 h 17"/>
                      <a:gd name="T2" fmla="*/ 16 w 17"/>
                      <a:gd name="T3" fmla="*/ 5 h 17"/>
                      <a:gd name="T4" fmla="*/ 16 w 17"/>
                      <a:gd name="T5" fmla="*/ 16 h 17"/>
                      <a:gd name="T6" fmla="*/ 0 w 17"/>
                      <a:gd name="T7" fmla="*/ 1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5"/>
                        </a:lnTo>
                        <a:lnTo>
                          <a:pt x="16" y="16"/>
                        </a:lnTo>
                        <a:lnTo>
                          <a:pt x="0" y="10"/>
                        </a:lnTo>
                        <a:lnTo>
                          <a:pt x="0" y="0"/>
                        </a:lnTo>
                      </a:path>
                    </a:pathLst>
                  </a:custGeom>
                  <a:solidFill>
                    <a:srgbClr val="FFFFFF"/>
                  </a:solidFill>
                  <a:ln w="12700" cap="rnd">
                    <a:solidFill>
                      <a:srgbClr val="000000"/>
                    </a:solidFill>
                    <a:round/>
                    <a:headEnd/>
                    <a:tailEnd/>
                  </a:ln>
                </p:spPr>
                <p:txBody>
                  <a:bodyPr/>
                  <a:lstStyle/>
                  <a:p>
                    <a:endParaRPr lang="en-US"/>
                  </a:p>
                </p:txBody>
              </p:sp>
              <p:sp>
                <p:nvSpPr>
                  <p:cNvPr id="27930" name="Freeform 1696"/>
                  <p:cNvSpPr>
                    <a:spLocks/>
                  </p:cNvSpPr>
                  <p:nvPr/>
                </p:nvSpPr>
                <p:spPr bwMode="auto">
                  <a:xfrm>
                    <a:off x="667" y="3210"/>
                    <a:ext cx="17" cy="17"/>
                  </a:xfrm>
                  <a:custGeom>
                    <a:avLst/>
                    <a:gdLst>
                      <a:gd name="T0" fmla="*/ 0 w 17"/>
                      <a:gd name="T1" fmla="*/ 0 h 17"/>
                      <a:gd name="T2" fmla="*/ 16 w 17"/>
                      <a:gd name="T3" fmla="*/ 5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5"/>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sp>
                <p:nvSpPr>
                  <p:cNvPr id="27931" name="Freeform 1697"/>
                  <p:cNvSpPr>
                    <a:spLocks/>
                  </p:cNvSpPr>
                  <p:nvPr/>
                </p:nvSpPr>
                <p:spPr bwMode="auto">
                  <a:xfrm>
                    <a:off x="696" y="3200"/>
                    <a:ext cx="17" cy="17"/>
                  </a:xfrm>
                  <a:custGeom>
                    <a:avLst/>
                    <a:gdLst>
                      <a:gd name="T0" fmla="*/ 0 w 17"/>
                      <a:gd name="T1" fmla="*/ 0 h 17"/>
                      <a:gd name="T2" fmla="*/ 16 w 17"/>
                      <a:gd name="T3" fmla="*/ 4 h 17"/>
                      <a:gd name="T4" fmla="*/ 16 w 17"/>
                      <a:gd name="T5" fmla="*/ 16 h 17"/>
                      <a:gd name="T6" fmla="*/ 0 w 17"/>
                      <a:gd name="T7" fmla="*/ 12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4"/>
                        </a:lnTo>
                        <a:lnTo>
                          <a:pt x="16" y="16"/>
                        </a:lnTo>
                        <a:lnTo>
                          <a:pt x="0" y="12"/>
                        </a:lnTo>
                        <a:lnTo>
                          <a:pt x="0" y="0"/>
                        </a:lnTo>
                      </a:path>
                    </a:pathLst>
                  </a:custGeom>
                  <a:solidFill>
                    <a:srgbClr val="FFFFFF"/>
                  </a:solidFill>
                  <a:ln w="12700" cap="rnd">
                    <a:solidFill>
                      <a:srgbClr val="000000"/>
                    </a:solidFill>
                    <a:round/>
                    <a:headEnd/>
                    <a:tailEnd/>
                  </a:ln>
                </p:spPr>
                <p:txBody>
                  <a:bodyPr/>
                  <a:lstStyle/>
                  <a:p>
                    <a:endParaRPr lang="en-US"/>
                  </a:p>
                </p:txBody>
              </p:sp>
              <p:sp>
                <p:nvSpPr>
                  <p:cNvPr id="27932" name="Freeform 1698"/>
                  <p:cNvSpPr>
                    <a:spLocks/>
                  </p:cNvSpPr>
                  <p:nvPr/>
                </p:nvSpPr>
                <p:spPr bwMode="auto">
                  <a:xfrm>
                    <a:off x="726" y="3204"/>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sp>
                <p:nvSpPr>
                  <p:cNvPr id="27933" name="Freeform 1699"/>
                  <p:cNvSpPr>
                    <a:spLocks/>
                  </p:cNvSpPr>
                  <p:nvPr/>
                </p:nvSpPr>
                <p:spPr bwMode="auto">
                  <a:xfrm>
                    <a:off x="726" y="3216"/>
                    <a:ext cx="17" cy="17"/>
                  </a:xfrm>
                  <a:custGeom>
                    <a:avLst/>
                    <a:gdLst>
                      <a:gd name="T0" fmla="*/ 0 w 17"/>
                      <a:gd name="T1" fmla="*/ 0 h 17"/>
                      <a:gd name="T2" fmla="*/ 16 w 17"/>
                      <a:gd name="T3" fmla="*/ 0 h 17"/>
                      <a:gd name="T4" fmla="*/ 16 w 17"/>
                      <a:gd name="T5" fmla="*/ 16 h 17"/>
                      <a:gd name="T6" fmla="*/ 0 w 17"/>
                      <a:gd name="T7" fmla="*/ 1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0"/>
                        </a:lnTo>
                        <a:lnTo>
                          <a:pt x="0" y="0"/>
                        </a:lnTo>
                      </a:path>
                    </a:pathLst>
                  </a:custGeom>
                  <a:solidFill>
                    <a:srgbClr val="FFFFFF"/>
                  </a:solidFill>
                  <a:ln w="12700" cap="rnd">
                    <a:solidFill>
                      <a:srgbClr val="000000"/>
                    </a:solidFill>
                    <a:round/>
                    <a:headEnd/>
                    <a:tailEnd/>
                  </a:ln>
                </p:spPr>
                <p:txBody>
                  <a:bodyPr/>
                  <a:lstStyle/>
                  <a:p>
                    <a:endParaRPr lang="en-US"/>
                  </a:p>
                </p:txBody>
              </p:sp>
              <p:sp>
                <p:nvSpPr>
                  <p:cNvPr id="27934" name="Freeform 1700"/>
                  <p:cNvSpPr>
                    <a:spLocks/>
                  </p:cNvSpPr>
                  <p:nvPr/>
                </p:nvSpPr>
                <p:spPr bwMode="auto">
                  <a:xfrm>
                    <a:off x="695" y="3227"/>
                    <a:ext cx="17" cy="17"/>
                  </a:xfrm>
                  <a:custGeom>
                    <a:avLst/>
                    <a:gdLst>
                      <a:gd name="T0" fmla="*/ 0 w 17"/>
                      <a:gd name="T1" fmla="*/ 0 h 17"/>
                      <a:gd name="T2" fmla="*/ 16 w 17"/>
                      <a:gd name="T3" fmla="*/ 4 h 17"/>
                      <a:gd name="T4" fmla="*/ 16 w 17"/>
                      <a:gd name="T5" fmla="*/ 16 h 17"/>
                      <a:gd name="T6" fmla="*/ 0 w 17"/>
                      <a:gd name="T7" fmla="*/ 12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4"/>
                        </a:lnTo>
                        <a:lnTo>
                          <a:pt x="16" y="16"/>
                        </a:lnTo>
                        <a:lnTo>
                          <a:pt x="0" y="12"/>
                        </a:lnTo>
                        <a:lnTo>
                          <a:pt x="0" y="0"/>
                        </a:lnTo>
                      </a:path>
                    </a:pathLst>
                  </a:custGeom>
                  <a:solidFill>
                    <a:srgbClr val="FFFFFF"/>
                  </a:solidFill>
                  <a:ln w="12700" cap="rnd">
                    <a:solidFill>
                      <a:srgbClr val="000000"/>
                    </a:solidFill>
                    <a:round/>
                    <a:headEnd/>
                    <a:tailEnd/>
                  </a:ln>
                </p:spPr>
                <p:txBody>
                  <a:bodyPr/>
                  <a:lstStyle/>
                  <a:p>
                    <a:endParaRPr lang="en-US"/>
                  </a:p>
                </p:txBody>
              </p:sp>
              <p:sp>
                <p:nvSpPr>
                  <p:cNvPr id="27935" name="Freeform 1701"/>
                  <p:cNvSpPr>
                    <a:spLocks/>
                  </p:cNvSpPr>
                  <p:nvPr/>
                </p:nvSpPr>
                <p:spPr bwMode="auto">
                  <a:xfrm>
                    <a:off x="726" y="3242"/>
                    <a:ext cx="17" cy="17"/>
                  </a:xfrm>
                  <a:custGeom>
                    <a:avLst/>
                    <a:gdLst>
                      <a:gd name="T0" fmla="*/ 0 w 17"/>
                      <a:gd name="T1" fmla="*/ 0 h 17"/>
                      <a:gd name="T2" fmla="*/ 16 w 17"/>
                      <a:gd name="T3" fmla="*/ 5 h 17"/>
                      <a:gd name="T4" fmla="*/ 16 w 17"/>
                      <a:gd name="T5" fmla="*/ 16 h 17"/>
                      <a:gd name="T6" fmla="*/ 0 w 17"/>
                      <a:gd name="T7" fmla="*/ 1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5"/>
                        </a:lnTo>
                        <a:lnTo>
                          <a:pt x="16" y="16"/>
                        </a:lnTo>
                        <a:lnTo>
                          <a:pt x="0" y="10"/>
                        </a:lnTo>
                        <a:lnTo>
                          <a:pt x="0" y="0"/>
                        </a:lnTo>
                      </a:path>
                    </a:pathLst>
                  </a:custGeom>
                  <a:solidFill>
                    <a:srgbClr val="FFFFFF"/>
                  </a:solidFill>
                  <a:ln w="12700" cap="rnd">
                    <a:solidFill>
                      <a:srgbClr val="000000"/>
                    </a:solidFill>
                    <a:round/>
                    <a:headEnd/>
                    <a:tailEnd/>
                  </a:ln>
                </p:spPr>
                <p:txBody>
                  <a:bodyPr/>
                  <a:lstStyle/>
                  <a:p>
                    <a:endParaRPr lang="en-US"/>
                  </a:p>
                </p:txBody>
              </p:sp>
              <p:sp>
                <p:nvSpPr>
                  <p:cNvPr id="27936" name="Freeform 1702"/>
                  <p:cNvSpPr>
                    <a:spLocks/>
                  </p:cNvSpPr>
                  <p:nvPr/>
                </p:nvSpPr>
                <p:spPr bwMode="auto">
                  <a:xfrm>
                    <a:off x="753" y="3295"/>
                    <a:ext cx="17" cy="17"/>
                  </a:xfrm>
                  <a:custGeom>
                    <a:avLst/>
                    <a:gdLst>
                      <a:gd name="T0" fmla="*/ 0 w 17"/>
                      <a:gd name="T1" fmla="*/ 0 h 17"/>
                      <a:gd name="T2" fmla="*/ 16 w 17"/>
                      <a:gd name="T3" fmla="*/ 5 h 17"/>
                      <a:gd name="T4" fmla="*/ 16 w 17"/>
                      <a:gd name="T5" fmla="*/ 16 h 17"/>
                      <a:gd name="T6" fmla="*/ 0 w 17"/>
                      <a:gd name="T7" fmla="*/ 1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5"/>
                        </a:lnTo>
                        <a:lnTo>
                          <a:pt x="16" y="16"/>
                        </a:lnTo>
                        <a:lnTo>
                          <a:pt x="0" y="10"/>
                        </a:lnTo>
                        <a:lnTo>
                          <a:pt x="0" y="0"/>
                        </a:lnTo>
                      </a:path>
                    </a:pathLst>
                  </a:custGeom>
                  <a:solidFill>
                    <a:srgbClr val="FFFFFF"/>
                  </a:solidFill>
                  <a:ln w="12700" cap="rnd">
                    <a:solidFill>
                      <a:srgbClr val="000000"/>
                    </a:solidFill>
                    <a:round/>
                    <a:headEnd/>
                    <a:tailEnd/>
                  </a:ln>
                </p:spPr>
                <p:txBody>
                  <a:bodyPr/>
                  <a:lstStyle/>
                  <a:p>
                    <a:endParaRPr lang="en-US"/>
                  </a:p>
                </p:txBody>
              </p:sp>
              <p:sp>
                <p:nvSpPr>
                  <p:cNvPr id="27937" name="Freeform 1703"/>
                  <p:cNvSpPr>
                    <a:spLocks/>
                  </p:cNvSpPr>
                  <p:nvPr/>
                </p:nvSpPr>
                <p:spPr bwMode="auto">
                  <a:xfrm>
                    <a:off x="754" y="3319"/>
                    <a:ext cx="17" cy="17"/>
                  </a:xfrm>
                  <a:custGeom>
                    <a:avLst/>
                    <a:gdLst>
                      <a:gd name="T0" fmla="*/ 0 w 17"/>
                      <a:gd name="T1" fmla="*/ 0 h 17"/>
                      <a:gd name="T2" fmla="*/ 16 w 17"/>
                      <a:gd name="T3" fmla="*/ 4 h 17"/>
                      <a:gd name="T4" fmla="*/ 16 w 17"/>
                      <a:gd name="T5" fmla="*/ 16 h 17"/>
                      <a:gd name="T6" fmla="*/ 0 w 17"/>
                      <a:gd name="T7" fmla="*/ 12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4"/>
                        </a:lnTo>
                        <a:lnTo>
                          <a:pt x="16" y="16"/>
                        </a:lnTo>
                        <a:lnTo>
                          <a:pt x="0" y="12"/>
                        </a:lnTo>
                        <a:lnTo>
                          <a:pt x="0" y="0"/>
                        </a:lnTo>
                      </a:path>
                    </a:pathLst>
                  </a:custGeom>
                  <a:solidFill>
                    <a:srgbClr val="FFFFFF"/>
                  </a:solidFill>
                  <a:ln w="12700" cap="rnd">
                    <a:solidFill>
                      <a:srgbClr val="000000"/>
                    </a:solidFill>
                    <a:round/>
                    <a:headEnd/>
                    <a:tailEnd/>
                  </a:ln>
                </p:spPr>
                <p:txBody>
                  <a:bodyPr/>
                  <a:lstStyle/>
                  <a:p>
                    <a:endParaRPr lang="en-US"/>
                  </a:p>
                </p:txBody>
              </p:sp>
            </p:grpSp>
          </p:grpSp>
          <p:grpSp>
            <p:nvGrpSpPr>
              <p:cNvPr id="9" name="Group 1704"/>
              <p:cNvGrpSpPr>
                <a:grpSpLocks/>
              </p:cNvGrpSpPr>
              <p:nvPr/>
            </p:nvGrpSpPr>
            <p:grpSpPr bwMode="auto">
              <a:xfrm>
                <a:off x="793" y="3139"/>
                <a:ext cx="260" cy="432"/>
                <a:chOff x="793" y="3139"/>
                <a:chExt cx="260" cy="432"/>
              </a:xfrm>
            </p:grpSpPr>
            <p:grpSp>
              <p:nvGrpSpPr>
                <p:cNvPr id="10" name="Group 1705"/>
                <p:cNvGrpSpPr>
                  <a:grpSpLocks/>
                </p:cNvGrpSpPr>
                <p:nvPr/>
              </p:nvGrpSpPr>
              <p:grpSpPr bwMode="auto">
                <a:xfrm>
                  <a:off x="793" y="3139"/>
                  <a:ext cx="260" cy="432"/>
                  <a:chOff x="793" y="3139"/>
                  <a:chExt cx="260" cy="432"/>
                </a:xfrm>
              </p:grpSpPr>
              <p:sp>
                <p:nvSpPr>
                  <p:cNvPr id="27918" name="Freeform 1706"/>
                  <p:cNvSpPr>
                    <a:spLocks/>
                  </p:cNvSpPr>
                  <p:nvPr/>
                </p:nvSpPr>
                <p:spPr bwMode="auto">
                  <a:xfrm>
                    <a:off x="794" y="3263"/>
                    <a:ext cx="259" cy="81"/>
                  </a:xfrm>
                  <a:custGeom>
                    <a:avLst/>
                    <a:gdLst>
                      <a:gd name="T0" fmla="*/ 0 w 259"/>
                      <a:gd name="T1" fmla="*/ 58 h 81"/>
                      <a:gd name="T2" fmla="*/ 146 w 259"/>
                      <a:gd name="T3" fmla="*/ 80 h 81"/>
                      <a:gd name="T4" fmla="*/ 258 w 259"/>
                      <a:gd name="T5" fmla="*/ 15 h 81"/>
                      <a:gd name="T6" fmla="*/ 118 w 259"/>
                      <a:gd name="T7" fmla="*/ 0 h 81"/>
                      <a:gd name="T8" fmla="*/ 0 w 259"/>
                      <a:gd name="T9" fmla="*/ 58 h 81"/>
                      <a:gd name="T10" fmla="*/ 0 60000 65536"/>
                      <a:gd name="T11" fmla="*/ 0 60000 65536"/>
                      <a:gd name="T12" fmla="*/ 0 60000 65536"/>
                      <a:gd name="T13" fmla="*/ 0 60000 65536"/>
                      <a:gd name="T14" fmla="*/ 0 60000 65536"/>
                      <a:gd name="T15" fmla="*/ 0 w 259"/>
                      <a:gd name="T16" fmla="*/ 0 h 81"/>
                      <a:gd name="T17" fmla="*/ 259 w 259"/>
                      <a:gd name="T18" fmla="*/ 81 h 81"/>
                    </a:gdLst>
                    <a:ahLst/>
                    <a:cxnLst>
                      <a:cxn ang="T10">
                        <a:pos x="T0" y="T1"/>
                      </a:cxn>
                      <a:cxn ang="T11">
                        <a:pos x="T2" y="T3"/>
                      </a:cxn>
                      <a:cxn ang="T12">
                        <a:pos x="T4" y="T5"/>
                      </a:cxn>
                      <a:cxn ang="T13">
                        <a:pos x="T6" y="T7"/>
                      </a:cxn>
                      <a:cxn ang="T14">
                        <a:pos x="T8" y="T9"/>
                      </a:cxn>
                    </a:cxnLst>
                    <a:rect l="T15" t="T16" r="T17" b="T18"/>
                    <a:pathLst>
                      <a:path w="259" h="81">
                        <a:moveTo>
                          <a:pt x="0" y="58"/>
                        </a:moveTo>
                        <a:lnTo>
                          <a:pt x="146" y="80"/>
                        </a:lnTo>
                        <a:lnTo>
                          <a:pt x="258" y="15"/>
                        </a:lnTo>
                        <a:lnTo>
                          <a:pt x="118" y="0"/>
                        </a:lnTo>
                        <a:lnTo>
                          <a:pt x="0" y="58"/>
                        </a:lnTo>
                      </a:path>
                    </a:pathLst>
                  </a:custGeom>
                  <a:solidFill>
                    <a:srgbClr val="FFFFFF"/>
                  </a:solidFill>
                  <a:ln w="12700" cap="rnd">
                    <a:solidFill>
                      <a:srgbClr val="000000"/>
                    </a:solidFill>
                    <a:round/>
                    <a:headEnd/>
                    <a:tailEnd/>
                  </a:ln>
                </p:spPr>
                <p:txBody>
                  <a:bodyPr/>
                  <a:lstStyle/>
                  <a:p>
                    <a:endParaRPr lang="en-US"/>
                  </a:p>
                </p:txBody>
              </p:sp>
              <p:sp>
                <p:nvSpPr>
                  <p:cNvPr id="27919" name="Freeform 1707"/>
                  <p:cNvSpPr>
                    <a:spLocks/>
                  </p:cNvSpPr>
                  <p:nvPr/>
                </p:nvSpPr>
                <p:spPr bwMode="auto">
                  <a:xfrm>
                    <a:off x="830" y="3192"/>
                    <a:ext cx="106" cy="139"/>
                  </a:xfrm>
                  <a:custGeom>
                    <a:avLst/>
                    <a:gdLst>
                      <a:gd name="T0" fmla="*/ 0 w 106"/>
                      <a:gd name="T1" fmla="*/ 0 h 139"/>
                      <a:gd name="T2" fmla="*/ 105 w 106"/>
                      <a:gd name="T3" fmla="*/ 7 h 139"/>
                      <a:gd name="T4" fmla="*/ 105 w 106"/>
                      <a:gd name="T5" fmla="*/ 138 h 139"/>
                      <a:gd name="T6" fmla="*/ 0 w 106"/>
                      <a:gd name="T7" fmla="*/ 119 h 139"/>
                      <a:gd name="T8" fmla="*/ 0 w 106"/>
                      <a:gd name="T9" fmla="*/ 0 h 139"/>
                      <a:gd name="T10" fmla="*/ 0 60000 65536"/>
                      <a:gd name="T11" fmla="*/ 0 60000 65536"/>
                      <a:gd name="T12" fmla="*/ 0 60000 65536"/>
                      <a:gd name="T13" fmla="*/ 0 60000 65536"/>
                      <a:gd name="T14" fmla="*/ 0 60000 65536"/>
                      <a:gd name="T15" fmla="*/ 0 w 106"/>
                      <a:gd name="T16" fmla="*/ 0 h 139"/>
                      <a:gd name="T17" fmla="*/ 106 w 106"/>
                      <a:gd name="T18" fmla="*/ 139 h 139"/>
                    </a:gdLst>
                    <a:ahLst/>
                    <a:cxnLst>
                      <a:cxn ang="T10">
                        <a:pos x="T0" y="T1"/>
                      </a:cxn>
                      <a:cxn ang="T11">
                        <a:pos x="T2" y="T3"/>
                      </a:cxn>
                      <a:cxn ang="T12">
                        <a:pos x="T4" y="T5"/>
                      </a:cxn>
                      <a:cxn ang="T13">
                        <a:pos x="T6" y="T7"/>
                      </a:cxn>
                      <a:cxn ang="T14">
                        <a:pos x="T8" y="T9"/>
                      </a:cxn>
                    </a:cxnLst>
                    <a:rect l="T15" t="T16" r="T17" b="T18"/>
                    <a:pathLst>
                      <a:path w="106" h="139">
                        <a:moveTo>
                          <a:pt x="0" y="0"/>
                        </a:moveTo>
                        <a:lnTo>
                          <a:pt x="105" y="7"/>
                        </a:lnTo>
                        <a:lnTo>
                          <a:pt x="105" y="138"/>
                        </a:lnTo>
                        <a:lnTo>
                          <a:pt x="0" y="119"/>
                        </a:lnTo>
                        <a:lnTo>
                          <a:pt x="0" y="0"/>
                        </a:lnTo>
                      </a:path>
                    </a:pathLst>
                  </a:custGeom>
                  <a:solidFill>
                    <a:srgbClr val="FFFFFF"/>
                  </a:solidFill>
                  <a:ln w="12700" cap="rnd">
                    <a:solidFill>
                      <a:srgbClr val="000000"/>
                    </a:solidFill>
                    <a:round/>
                    <a:headEnd/>
                    <a:tailEnd/>
                  </a:ln>
                </p:spPr>
                <p:txBody>
                  <a:bodyPr/>
                  <a:lstStyle/>
                  <a:p>
                    <a:endParaRPr lang="en-US"/>
                  </a:p>
                </p:txBody>
              </p:sp>
              <p:sp>
                <p:nvSpPr>
                  <p:cNvPr id="27920" name="Freeform 1708"/>
                  <p:cNvSpPr>
                    <a:spLocks/>
                  </p:cNvSpPr>
                  <p:nvPr/>
                </p:nvSpPr>
                <p:spPr bwMode="auto">
                  <a:xfrm>
                    <a:off x="939" y="3168"/>
                    <a:ext cx="89" cy="162"/>
                  </a:xfrm>
                  <a:custGeom>
                    <a:avLst/>
                    <a:gdLst>
                      <a:gd name="T0" fmla="*/ 0 w 89"/>
                      <a:gd name="T1" fmla="*/ 30 h 162"/>
                      <a:gd name="T2" fmla="*/ 0 w 89"/>
                      <a:gd name="T3" fmla="*/ 161 h 162"/>
                      <a:gd name="T4" fmla="*/ 88 w 89"/>
                      <a:gd name="T5" fmla="*/ 108 h 162"/>
                      <a:gd name="T6" fmla="*/ 88 w 89"/>
                      <a:gd name="T7" fmla="*/ 0 h 162"/>
                      <a:gd name="T8" fmla="*/ 0 w 89"/>
                      <a:gd name="T9" fmla="*/ 30 h 162"/>
                      <a:gd name="T10" fmla="*/ 0 60000 65536"/>
                      <a:gd name="T11" fmla="*/ 0 60000 65536"/>
                      <a:gd name="T12" fmla="*/ 0 60000 65536"/>
                      <a:gd name="T13" fmla="*/ 0 60000 65536"/>
                      <a:gd name="T14" fmla="*/ 0 60000 65536"/>
                      <a:gd name="T15" fmla="*/ 0 w 89"/>
                      <a:gd name="T16" fmla="*/ 0 h 162"/>
                      <a:gd name="T17" fmla="*/ 89 w 89"/>
                      <a:gd name="T18" fmla="*/ 162 h 162"/>
                    </a:gdLst>
                    <a:ahLst/>
                    <a:cxnLst>
                      <a:cxn ang="T10">
                        <a:pos x="T0" y="T1"/>
                      </a:cxn>
                      <a:cxn ang="T11">
                        <a:pos x="T2" y="T3"/>
                      </a:cxn>
                      <a:cxn ang="T12">
                        <a:pos x="T4" y="T5"/>
                      </a:cxn>
                      <a:cxn ang="T13">
                        <a:pos x="T6" y="T7"/>
                      </a:cxn>
                      <a:cxn ang="T14">
                        <a:pos x="T8" y="T9"/>
                      </a:cxn>
                    </a:cxnLst>
                    <a:rect l="T15" t="T16" r="T17" b="T18"/>
                    <a:pathLst>
                      <a:path w="89" h="162">
                        <a:moveTo>
                          <a:pt x="0" y="30"/>
                        </a:moveTo>
                        <a:lnTo>
                          <a:pt x="0" y="161"/>
                        </a:lnTo>
                        <a:lnTo>
                          <a:pt x="88" y="108"/>
                        </a:lnTo>
                        <a:lnTo>
                          <a:pt x="88" y="0"/>
                        </a:lnTo>
                        <a:lnTo>
                          <a:pt x="0" y="30"/>
                        </a:lnTo>
                      </a:path>
                    </a:pathLst>
                  </a:custGeom>
                  <a:solidFill>
                    <a:srgbClr val="FFFFFF"/>
                  </a:solidFill>
                  <a:ln w="12700" cap="rnd">
                    <a:solidFill>
                      <a:srgbClr val="000000"/>
                    </a:solidFill>
                    <a:round/>
                    <a:headEnd/>
                    <a:tailEnd/>
                  </a:ln>
                </p:spPr>
                <p:txBody>
                  <a:bodyPr/>
                  <a:lstStyle/>
                  <a:p>
                    <a:endParaRPr lang="en-US"/>
                  </a:p>
                </p:txBody>
              </p:sp>
              <p:sp>
                <p:nvSpPr>
                  <p:cNvPr id="27921" name="Freeform 1709"/>
                  <p:cNvSpPr>
                    <a:spLocks/>
                  </p:cNvSpPr>
                  <p:nvPr/>
                </p:nvSpPr>
                <p:spPr bwMode="auto">
                  <a:xfrm>
                    <a:off x="830" y="3163"/>
                    <a:ext cx="198" cy="32"/>
                  </a:xfrm>
                  <a:custGeom>
                    <a:avLst/>
                    <a:gdLst>
                      <a:gd name="T0" fmla="*/ 0 w 198"/>
                      <a:gd name="T1" fmla="*/ 25 h 32"/>
                      <a:gd name="T2" fmla="*/ 105 w 198"/>
                      <a:gd name="T3" fmla="*/ 31 h 32"/>
                      <a:gd name="T4" fmla="*/ 197 w 198"/>
                      <a:gd name="T5" fmla="*/ 6 h 32"/>
                      <a:gd name="T6" fmla="*/ 105 w 198"/>
                      <a:gd name="T7" fmla="*/ 0 h 32"/>
                      <a:gd name="T8" fmla="*/ 0 w 198"/>
                      <a:gd name="T9" fmla="*/ 25 h 32"/>
                      <a:gd name="T10" fmla="*/ 0 60000 65536"/>
                      <a:gd name="T11" fmla="*/ 0 60000 65536"/>
                      <a:gd name="T12" fmla="*/ 0 60000 65536"/>
                      <a:gd name="T13" fmla="*/ 0 60000 65536"/>
                      <a:gd name="T14" fmla="*/ 0 60000 65536"/>
                      <a:gd name="T15" fmla="*/ 0 w 198"/>
                      <a:gd name="T16" fmla="*/ 0 h 32"/>
                      <a:gd name="T17" fmla="*/ 198 w 198"/>
                      <a:gd name="T18" fmla="*/ 32 h 32"/>
                    </a:gdLst>
                    <a:ahLst/>
                    <a:cxnLst>
                      <a:cxn ang="T10">
                        <a:pos x="T0" y="T1"/>
                      </a:cxn>
                      <a:cxn ang="T11">
                        <a:pos x="T2" y="T3"/>
                      </a:cxn>
                      <a:cxn ang="T12">
                        <a:pos x="T4" y="T5"/>
                      </a:cxn>
                      <a:cxn ang="T13">
                        <a:pos x="T6" y="T7"/>
                      </a:cxn>
                      <a:cxn ang="T14">
                        <a:pos x="T8" y="T9"/>
                      </a:cxn>
                    </a:cxnLst>
                    <a:rect l="T15" t="T16" r="T17" b="T18"/>
                    <a:pathLst>
                      <a:path w="198" h="32">
                        <a:moveTo>
                          <a:pt x="0" y="25"/>
                        </a:moveTo>
                        <a:lnTo>
                          <a:pt x="105" y="31"/>
                        </a:lnTo>
                        <a:lnTo>
                          <a:pt x="197" y="6"/>
                        </a:lnTo>
                        <a:lnTo>
                          <a:pt x="105" y="0"/>
                        </a:lnTo>
                        <a:lnTo>
                          <a:pt x="0" y="25"/>
                        </a:lnTo>
                      </a:path>
                    </a:pathLst>
                  </a:custGeom>
                  <a:solidFill>
                    <a:srgbClr val="FFFFFF"/>
                  </a:solidFill>
                  <a:ln w="12700" cap="rnd">
                    <a:solidFill>
                      <a:srgbClr val="000000"/>
                    </a:solidFill>
                    <a:round/>
                    <a:headEnd/>
                    <a:tailEnd/>
                  </a:ln>
                </p:spPr>
                <p:txBody>
                  <a:bodyPr/>
                  <a:lstStyle/>
                  <a:p>
                    <a:endParaRPr lang="en-US"/>
                  </a:p>
                </p:txBody>
              </p:sp>
              <p:sp>
                <p:nvSpPr>
                  <p:cNvPr id="27922" name="Freeform 1710"/>
                  <p:cNvSpPr>
                    <a:spLocks/>
                  </p:cNvSpPr>
                  <p:nvPr/>
                </p:nvSpPr>
                <p:spPr bwMode="auto">
                  <a:xfrm>
                    <a:off x="858" y="3139"/>
                    <a:ext cx="141" cy="18"/>
                  </a:xfrm>
                  <a:custGeom>
                    <a:avLst/>
                    <a:gdLst>
                      <a:gd name="T0" fmla="*/ 0 w 141"/>
                      <a:gd name="T1" fmla="*/ 14 h 18"/>
                      <a:gd name="T2" fmla="*/ 75 w 141"/>
                      <a:gd name="T3" fmla="*/ 17 h 18"/>
                      <a:gd name="T4" fmla="*/ 140 w 141"/>
                      <a:gd name="T5" fmla="*/ 4 h 18"/>
                      <a:gd name="T6" fmla="*/ 70 w 141"/>
                      <a:gd name="T7" fmla="*/ 0 h 18"/>
                      <a:gd name="T8" fmla="*/ 0 w 141"/>
                      <a:gd name="T9" fmla="*/ 14 h 18"/>
                      <a:gd name="T10" fmla="*/ 0 60000 65536"/>
                      <a:gd name="T11" fmla="*/ 0 60000 65536"/>
                      <a:gd name="T12" fmla="*/ 0 60000 65536"/>
                      <a:gd name="T13" fmla="*/ 0 60000 65536"/>
                      <a:gd name="T14" fmla="*/ 0 60000 65536"/>
                      <a:gd name="T15" fmla="*/ 0 w 141"/>
                      <a:gd name="T16" fmla="*/ 0 h 18"/>
                      <a:gd name="T17" fmla="*/ 141 w 141"/>
                      <a:gd name="T18" fmla="*/ 18 h 18"/>
                    </a:gdLst>
                    <a:ahLst/>
                    <a:cxnLst>
                      <a:cxn ang="T10">
                        <a:pos x="T0" y="T1"/>
                      </a:cxn>
                      <a:cxn ang="T11">
                        <a:pos x="T2" y="T3"/>
                      </a:cxn>
                      <a:cxn ang="T12">
                        <a:pos x="T4" y="T5"/>
                      </a:cxn>
                      <a:cxn ang="T13">
                        <a:pos x="T6" y="T7"/>
                      </a:cxn>
                      <a:cxn ang="T14">
                        <a:pos x="T8" y="T9"/>
                      </a:cxn>
                    </a:cxnLst>
                    <a:rect l="T15" t="T16" r="T17" b="T18"/>
                    <a:pathLst>
                      <a:path w="141" h="18">
                        <a:moveTo>
                          <a:pt x="0" y="14"/>
                        </a:moveTo>
                        <a:lnTo>
                          <a:pt x="75" y="17"/>
                        </a:lnTo>
                        <a:lnTo>
                          <a:pt x="140" y="4"/>
                        </a:lnTo>
                        <a:lnTo>
                          <a:pt x="70" y="0"/>
                        </a:lnTo>
                        <a:lnTo>
                          <a:pt x="0" y="14"/>
                        </a:lnTo>
                      </a:path>
                    </a:pathLst>
                  </a:custGeom>
                  <a:solidFill>
                    <a:srgbClr val="FFFFFF"/>
                  </a:solidFill>
                  <a:ln w="12700" cap="rnd">
                    <a:solidFill>
                      <a:srgbClr val="000000"/>
                    </a:solidFill>
                    <a:round/>
                    <a:headEnd/>
                    <a:tailEnd/>
                  </a:ln>
                </p:spPr>
                <p:txBody>
                  <a:bodyPr/>
                  <a:lstStyle/>
                  <a:p>
                    <a:endParaRPr lang="en-US"/>
                  </a:p>
                </p:txBody>
              </p:sp>
              <p:sp>
                <p:nvSpPr>
                  <p:cNvPr id="27923" name="Freeform 1711"/>
                  <p:cNvSpPr>
                    <a:spLocks/>
                  </p:cNvSpPr>
                  <p:nvPr/>
                </p:nvSpPr>
                <p:spPr bwMode="auto">
                  <a:xfrm>
                    <a:off x="858" y="3156"/>
                    <a:ext cx="71" cy="31"/>
                  </a:xfrm>
                  <a:custGeom>
                    <a:avLst/>
                    <a:gdLst>
                      <a:gd name="T0" fmla="*/ 0 w 71"/>
                      <a:gd name="T1" fmla="*/ 0 h 31"/>
                      <a:gd name="T2" fmla="*/ 70 w 71"/>
                      <a:gd name="T3" fmla="*/ 3 h 31"/>
                      <a:gd name="T4" fmla="*/ 70 w 71"/>
                      <a:gd name="T5" fmla="*/ 30 h 31"/>
                      <a:gd name="T6" fmla="*/ 0 w 71"/>
                      <a:gd name="T7" fmla="*/ 25 h 31"/>
                      <a:gd name="T8" fmla="*/ 0 w 71"/>
                      <a:gd name="T9" fmla="*/ 0 h 31"/>
                      <a:gd name="T10" fmla="*/ 0 60000 65536"/>
                      <a:gd name="T11" fmla="*/ 0 60000 65536"/>
                      <a:gd name="T12" fmla="*/ 0 60000 65536"/>
                      <a:gd name="T13" fmla="*/ 0 60000 65536"/>
                      <a:gd name="T14" fmla="*/ 0 60000 65536"/>
                      <a:gd name="T15" fmla="*/ 0 w 71"/>
                      <a:gd name="T16" fmla="*/ 0 h 31"/>
                      <a:gd name="T17" fmla="*/ 71 w 71"/>
                      <a:gd name="T18" fmla="*/ 31 h 31"/>
                    </a:gdLst>
                    <a:ahLst/>
                    <a:cxnLst>
                      <a:cxn ang="T10">
                        <a:pos x="T0" y="T1"/>
                      </a:cxn>
                      <a:cxn ang="T11">
                        <a:pos x="T2" y="T3"/>
                      </a:cxn>
                      <a:cxn ang="T12">
                        <a:pos x="T4" y="T5"/>
                      </a:cxn>
                      <a:cxn ang="T13">
                        <a:pos x="T6" y="T7"/>
                      </a:cxn>
                      <a:cxn ang="T14">
                        <a:pos x="T8" y="T9"/>
                      </a:cxn>
                    </a:cxnLst>
                    <a:rect l="T15" t="T16" r="T17" b="T18"/>
                    <a:pathLst>
                      <a:path w="71" h="31">
                        <a:moveTo>
                          <a:pt x="0" y="0"/>
                        </a:moveTo>
                        <a:lnTo>
                          <a:pt x="70" y="3"/>
                        </a:lnTo>
                        <a:lnTo>
                          <a:pt x="70" y="30"/>
                        </a:lnTo>
                        <a:lnTo>
                          <a:pt x="0" y="25"/>
                        </a:lnTo>
                        <a:lnTo>
                          <a:pt x="0" y="0"/>
                        </a:lnTo>
                      </a:path>
                    </a:pathLst>
                  </a:custGeom>
                  <a:solidFill>
                    <a:srgbClr val="FFFFFF"/>
                  </a:solidFill>
                  <a:ln w="12700" cap="rnd">
                    <a:solidFill>
                      <a:srgbClr val="000000"/>
                    </a:solidFill>
                    <a:round/>
                    <a:headEnd/>
                    <a:tailEnd/>
                  </a:ln>
                </p:spPr>
                <p:txBody>
                  <a:bodyPr/>
                  <a:lstStyle/>
                  <a:p>
                    <a:endParaRPr lang="en-US"/>
                  </a:p>
                </p:txBody>
              </p:sp>
              <p:sp>
                <p:nvSpPr>
                  <p:cNvPr id="27924" name="Freeform 1712"/>
                  <p:cNvSpPr>
                    <a:spLocks/>
                  </p:cNvSpPr>
                  <p:nvPr/>
                </p:nvSpPr>
                <p:spPr bwMode="auto">
                  <a:xfrm>
                    <a:off x="934" y="3144"/>
                    <a:ext cx="65" cy="43"/>
                  </a:xfrm>
                  <a:custGeom>
                    <a:avLst/>
                    <a:gdLst>
                      <a:gd name="T0" fmla="*/ 0 w 65"/>
                      <a:gd name="T1" fmla="*/ 15 h 43"/>
                      <a:gd name="T2" fmla="*/ 0 w 65"/>
                      <a:gd name="T3" fmla="*/ 42 h 43"/>
                      <a:gd name="T4" fmla="*/ 64 w 65"/>
                      <a:gd name="T5" fmla="*/ 22 h 43"/>
                      <a:gd name="T6" fmla="*/ 64 w 65"/>
                      <a:gd name="T7" fmla="*/ 0 h 43"/>
                      <a:gd name="T8" fmla="*/ 0 w 65"/>
                      <a:gd name="T9" fmla="*/ 15 h 43"/>
                      <a:gd name="T10" fmla="*/ 0 60000 65536"/>
                      <a:gd name="T11" fmla="*/ 0 60000 65536"/>
                      <a:gd name="T12" fmla="*/ 0 60000 65536"/>
                      <a:gd name="T13" fmla="*/ 0 60000 65536"/>
                      <a:gd name="T14" fmla="*/ 0 60000 65536"/>
                      <a:gd name="T15" fmla="*/ 0 w 65"/>
                      <a:gd name="T16" fmla="*/ 0 h 43"/>
                      <a:gd name="T17" fmla="*/ 65 w 65"/>
                      <a:gd name="T18" fmla="*/ 43 h 43"/>
                    </a:gdLst>
                    <a:ahLst/>
                    <a:cxnLst>
                      <a:cxn ang="T10">
                        <a:pos x="T0" y="T1"/>
                      </a:cxn>
                      <a:cxn ang="T11">
                        <a:pos x="T2" y="T3"/>
                      </a:cxn>
                      <a:cxn ang="T12">
                        <a:pos x="T4" y="T5"/>
                      </a:cxn>
                      <a:cxn ang="T13">
                        <a:pos x="T6" y="T7"/>
                      </a:cxn>
                      <a:cxn ang="T14">
                        <a:pos x="T8" y="T9"/>
                      </a:cxn>
                    </a:cxnLst>
                    <a:rect l="T15" t="T16" r="T17" b="T18"/>
                    <a:pathLst>
                      <a:path w="65" h="43">
                        <a:moveTo>
                          <a:pt x="0" y="15"/>
                        </a:moveTo>
                        <a:lnTo>
                          <a:pt x="0" y="42"/>
                        </a:lnTo>
                        <a:lnTo>
                          <a:pt x="64" y="22"/>
                        </a:lnTo>
                        <a:lnTo>
                          <a:pt x="64" y="0"/>
                        </a:lnTo>
                        <a:lnTo>
                          <a:pt x="0" y="15"/>
                        </a:lnTo>
                      </a:path>
                    </a:pathLst>
                  </a:custGeom>
                  <a:solidFill>
                    <a:srgbClr val="FFFFFF"/>
                  </a:solidFill>
                  <a:ln w="12700" cap="rnd">
                    <a:solidFill>
                      <a:srgbClr val="000000"/>
                    </a:solidFill>
                    <a:round/>
                    <a:headEnd/>
                    <a:tailEnd/>
                  </a:ln>
                </p:spPr>
                <p:txBody>
                  <a:bodyPr/>
                  <a:lstStyle/>
                  <a:p>
                    <a:endParaRPr lang="en-US"/>
                  </a:p>
                </p:txBody>
              </p:sp>
              <p:sp>
                <p:nvSpPr>
                  <p:cNvPr id="27925" name="Freeform 1713"/>
                  <p:cNvSpPr>
                    <a:spLocks/>
                  </p:cNvSpPr>
                  <p:nvPr/>
                </p:nvSpPr>
                <p:spPr bwMode="auto">
                  <a:xfrm>
                    <a:off x="942" y="3280"/>
                    <a:ext cx="111" cy="291"/>
                  </a:xfrm>
                  <a:custGeom>
                    <a:avLst/>
                    <a:gdLst>
                      <a:gd name="T0" fmla="*/ 110 w 111"/>
                      <a:gd name="T1" fmla="*/ 0 h 291"/>
                      <a:gd name="T2" fmla="*/ 1 w 111"/>
                      <a:gd name="T3" fmla="*/ 67 h 291"/>
                      <a:gd name="T4" fmla="*/ 0 w 111"/>
                      <a:gd name="T5" fmla="*/ 290 h 291"/>
                      <a:gd name="T6" fmla="*/ 110 w 111"/>
                      <a:gd name="T7" fmla="*/ 203 h 291"/>
                      <a:gd name="T8" fmla="*/ 110 w 111"/>
                      <a:gd name="T9" fmla="*/ 0 h 291"/>
                      <a:gd name="T10" fmla="*/ 0 60000 65536"/>
                      <a:gd name="T11" fmla="*/ 0 60000 65536"/>
                      <a:gd name="T12" fmla="*/ 0 60000 65536"/>
                      <a:gd name="T13" fmla="*/ 0 60000 65536"/>
                      <a:gd name="T14" fmla="*/ 0 60000 65536"/>
                      <a:gd name="T15" fmla="*/ 0 w 111"/>
                      <a:gd name="T16" fmla="*/ 0 h 291"/>
                      <a:gd name="T17" fmla="*/ 111 w 111"/>
                      <a:gd name="T18" fmla="*/ 291 h 291"/>
                    </a:gdLst>
                    <a:ahLst/>
                    <a:cxnLst>
                      <a:cxn ang="T10">
                        <a:pos x="T0" y="T1"/>
                      </a:cxn>
                      <a:cxn ang="T11">
                        <a:pos x="T2" y="T3"/>
                      </a:cxn>
                      <a:cxn ang="T12">
                        <a:pos x="T4" y="T5"/>
                      </a:cxn>
                      <a:cxn ang="T13">
                        <a:pos x="T6" y="T7"/>
                      </a:cxn>
                      <a:cxn ang="T14">
                        <a:pos x="T8" y="T9"/>
                      </a:cxn>
                    </a:cxnLst>
                    <a:rect l="T15" t="T16" r="T17" b="T18"/>
                    <a:pathLst>
                      <a:path w="111" h="291">
                        <a:moveTo>
                          <a:pt x="110" y="0"/>
                        </a:moveTo>
                        <a:lnTo>
                          <a:pt x="1" y="67"/>
                        </a:lnTo>
                        <a:lnTo>
                          <a:pt x="0" y="290"/>
                        </a:lnTo>
                        <a:lnTo>
                          <a:pt x="110" y="203"/>
                        </a:lnTo>
                        <a:lnTo>
                          <a:pt x="110" y="0"/>
                        </a:lnTo>
                      </a:path>
                    </a:pathLst>
                  </a:custGeom>
                  <a:solidFill>
                    <a:srgbClr val="FFFFFF"/>
                  </a:solidFill>
                  <a:ln w="12700" cap="rnd">
                    <a:solidFill>
                      <a:srgbClr val="000000"/>
                    </a:solidFill>
                    <a:round/>
                    <a:headEnd/>
                    <a:tailEnd/>
                  </a:ln>
                </p:spPr>
                <p:txBody>
                  <a:bodyPr/>
                  <a:lstStyle/>
                  <a:p>
                    <a:endParaRPr lang="en-US"/>
                  </a:p>
                </p:txBody>
              </p:sp>
              <p:sp>
                <p:nvSpPr>
                  <p:cNvPr id="27926" name="Freeform 1714"/>
                  <p:cNvSpPr>
                    <a:spLocks/>
                  </p:cNvSpPr>
                  <p:nvPr/>
                </p:nvSpPr>
                <p:spPr bwMode="auto">
                  <a:xfrm>
                    <a:off x="793" y="3325"/>
                    <a:ext cx="145" cy="246"/>
                  </a:xfrm>
                  <a:custGeom>
                    <a:avLst/>
                    <a:gdLst>
                      <a:gd name="T0" fmla="*/ 1 w 145"/>
                      <a:gd name="T1" fmla="*/ 0 h 246"/>
                      <a:gd name="T2" fmla="*/ 144 w 145"/>
                      <a:gd name="T3" fmla="*/ 23 h 246"/>
                      <a:gd name="T4" fmla="*/ 144 w 145"/>
                      <a:gd name="T5" fmla="*/ 245 h 246"/>
                      <a:gd name="T6" fmla="*/ 0 w 145"/>
                      <a:gd name="T7" fmla="*/ 205 h 246"/>
                      <a:gd name="T8" fmla="*/ 1 w 145"/>
                      <a:gd name="T9" fmla="*/ 0 h 246"/>
                      <a:gd name="T10" fmla="*/ 0 60000 65536"/>
                      <a:gd name="T11" fmla="*/ 0 60000 65536"/>
                      <a:gd name="T12" fmla="*/ 0 60000 65536"/>
                      <a:gd name="T13" fmla="*/ 0 60000 65536"/>
                      <a:gd name="T14" fmla="*/ 0 60000 65536"/>
                      <a:gd name="T15" fmla="*/ 0 w 145"/>
                      <a:gd name="T16" fmla="*/ 0 h 246"/>
                      <a:gd name="T17" fmla="*/ 145 w 145"/>
                      <a:gd name="T18" fmla="*/ 246 h 246"/>
                    </a:gdLst>
                    <a:ahLst/>
                    <a:cxnLst>
                      <a:cxn ang="T10">
                        <a:pos x="T0" y="T1"/>
                      </a:cxn>
                      <a:cxn ang="T11">
                        <a:pos x="T2" y="T3"/>
                      </a:cxn>
                      <a:cxn ang="T12">
                        <a:pos x="T4" y="T5"/>
                      </a:cxn>
                      <a:cxn ang="T13">
                        <a:pos x="T6" y="T7"/>
                      </a:cxn>
                      <a:cxn ang="T14">
                        <a:pos x="T8" y="T9"/>
                      </a:cxn>
                    </a:cxnLst>
                    <a:rect l="T15" t="T16" r="T17" b="T18"/>
                    <a:pathLst>
                      <a:path w="145" h="246">
                        <a:moveTo>
                          <a:pt x="1" y="0"/>
                        </a:moveTo>
                        <a:lnTo>
                          <a:pt x="144" y="23"/>
                        </a:lnTo>
                        <a:lnTo>
                          <a:pt x="144" y="245"/>
                        </a:lnTo>
                        <a:lnTo>
                          <a:pt x="0" y="205"/>
                        </a:lnTo>
                        <a:lnTo>
                          <a:pt x="1" y="0"/>
                        </a:lnTo>
                      </a:path>
                    </a:pathLst>
                  </a:custGeom>
                  <a:solidFill>
                    <a:srgbClr val="FFFFFF"/>
                  </a:solidFill>
                  <a:ln w="12700" cap="rnd">
                    <a:solidFill>
                      <a:srgbClr val="000000"/>
                    </a:solidFill>
                    <a:round/>
                    <a:headEnd/>
                    <a:tailEnd/>
                  </a:ln>
                </p:spPr>
                <p:txBody>
                  <a:bodyPr/>
                  <a:lstStyle/>
                  <a:p>
                    <a:endParaRPr lang="en-US"/>
                  </a:p>
                </p:txBody>
              </p:sp>
            </p:grpSp>
            <p:grpSp>
              <p:nvGrpSpPr>
                <p:cNvPr id="11" name="Group 1715"/>
                <p:cNvGrpSpPr>
                  <a:grpSpLocks/>
                </p:cNvGrpSpPr>
                <p:nvPr/>
              </p:nvGrpSpPr>
              <p:grpSpPr bwMode="auto">
                <a:xfrm>
                  <a:off x="810" y="3196"/>
                  <a:ext cx="117" cy="186"/>
                  <a:chOff x="810" y="3196"/>
                  <a:chExt cx="117" cy="186"/>
                </a:xfrm>
              </p:grpSpPr>
              <p:grpSp>
                <p:nvGrpSpPr>
                  <p:cNvPr id="12" name="Group 1716"/>
                  <p:cNvGrpSpPr>
                    <a:grpSpLocks/>
                  </p:cNvGrpSpPr>
                  <p:nvPr/>
                </p:nvGrpSpPr>
                <p:grpSpPr bwMode="auto">
                  <a:xfrm>
                    <a:off x="838" y="3196"/>
                    <a:ext cx="89" cy="39"/>
                    <a:chOff x="838" y="3196"/>
                    <a:chExt cx="89" cy="39"/>
                  </a:xfrm>
                </p:grpSpPr>
                <p:sp>
                  <p:nvSpPr>
                    <p:cNvPr id="27914" name="Freeform 1717"/>
                    <p:cNvSpPr>
                      <a:spLocks/>
                    </p:cNvSpPr>
                    <p:nvPr/>
                  </p:nvSpPr>
                  <p:spPr bwMode="auto">
                    <a:xfrm>
                      <a:off x="838" y="3196"/>
                      <a:ext cx="17" cy="30"/>
                    </a:xfrm>
                    <a:custGeom>
                      <a:avLst/>
                      <a:gdLst>
                        <a:gd name="T0" fmla="*/ 0 w 17"/>
                        <a:gd name="T1" fmla="*/ 0 h 30"/>
                        <a:gd name="T2" fmla="*/ 16 w 17"/>
                        <a:gd name="T3" fmla="*/ 1 h 30"/>
                        <a:gd name="T4" fmla="*/ 16 w 17"/>
                        <a:gd name="T5" fmla="*/ 29 h 30"/>
                        <a:gd name="T6" fmla="*/ 0 w 17"/>
                        <a:gd name="T7" fmla="*/ 27 h 30"/>
                        <a:gd name="T8" fmla="*/ 0 w 17"/>
                        <a:gd name="T9" fmla="*/ 0 h 30"/>
                        <a:gd name="T10" fmla="*/ 0 60000 65536"/>
                        <a:gd name="T11" fmla="*/ 0 60000 65536"/>
                        <a:gd name="T12" fmla="*/ 0 60000 65536"/>
                        <a:gd name="T13" fmla="*/ 0 60000 65536"/>
                        <a:gd name="T14" fmla="*/ 0 60000 65536"/>
                        <a:gd name="T15" fmla="*/ 0 w 17"/>
                        <a:gd name="T16" fmla="*/ 0 h 30"/>
                        <a:gd name="T17" fmla="*/ 17 w 17"/>
                        <a:gd name="T18" fmla="*/ 30 h 30"/>
                      </a:gdLst>
                      <a:ahLst/>
                      <a:cxnLst>
                        <a:cxn ang="T10">
                          <a:pos x="T0" y="T1"/>
                        </a:cxn>
                        <a:cxn ang="T11">
                          <a:pos x="T2" y="T3"/>
                        </a:cxn>
                        <a:cxn ang="T12">
                          <a:pos x="T4" y="T5"/>
                        </a:cxn>
                        <a:cxn ang="T13">
                          <a:pos x="T6" y="T7"/>
                        </a:cxn>
                        <a:cxn ang="T14">
                          <a:pos x="T8" y="T9"/>
                        </a:cxn>
                      </a:cxnLst>
                      <a:rect l="T15" t="T16" r="T17" b="T18"/>
                      <a:pathLst>
                        <a:path w="17" h="30">
                          <a:moveTo>
                            <a:pt x="0" y="0"/>
                          </a:moveTo>
                          <a:lnTo>
                            <a:pt x="16" y="1"/>
                          </a:lnTo>
                          <a:lnTo>
                            <a:pt x="16" y="29"/>
                          </a:lnTo>
                          <a:lnTo>
                            <a:pt x="0" y="27"/>
                          </a:lnTo>
                          <a:lnTo>
                            <a:pt x="0" y="0"/>
                          </a:lnTo>
                        </a:path>
                      </a:pathLst>
                    </a:custGeom>
                    <a:solidFill>
                      <a:srgbClr val="FFFFFF"/>
                    </a:solidFill>
                    <a:ln w="12700" cap="rnd">
                      <a:solidFill>
                        <a:srgbClr val="000000"/>
                      </a:solidFill>
                      <a:round/>
                      <a:headEnd/>
                      <a:tailEnd/>
                    </a:ln>
                  </p:spPr>
                  <p:txBody>
                    <a:bodyPr/>
                    <a:lstStyle/>
                    <a:p>
                      <a:endParaRPr lang="en-US"/>
                    </a:p>
                  </p:txBody>
                </p:sp>
                <p:sp>
                  <p:nvSpPr>
                    <p:cNvPr id="27915" name="Freeform 1718"/>
                    <p:cNvSpPr>
                      <a:spLocks/>
                    </p:cNvSpPr>
                    <p:nvPr/>
                  </p:nvSpPr>
                  <p:spPr bwMode="auto">
                    <a:xfrm>
                      <a:off x="862" y="3199"/>
                      <a:ext cx="17" cy="30"/>
                    </a:xfrm>
                    <a:custGeom>
                      <a:avLst/>
                      <a:gdLst>
                        <a:gd name="T0" fmla="*/ 0 w 17"/>
                        <a:gd name="T1" fmla="*/ 0 h 30"/>
                        <a:gd name="T2" fmla="*/ 16 w 17"/>
                        <a:gd name="T3" fmla="*/ 1 h 30"/>
                        <a:gd name="T4" fmla="*/ 16 w 17"/>
                        <a:gd name="T5" fmla="*/ 29 h 30"/>
                        <a:gd name="T6" fmla="*/ 0 w 17"/>
                        <a:gd name="T7" fmla="*/ 27 h 30"/>
                        <a:gd name="T8" fmla="*/ 0 w 17"/>
                        <a:gd name="T9" fmla="*/ 0 h 30"/>
                        <a:gd name="T10" fmla="*/ 0 60000 65536"/>
                        <a:gd name="T11" fmla="*/ 0 60000 65536"/>
                        <a:gd name="T12" fmla="*/ 0 60000 65536"/>
                        <a:gd name="T13" fmla="*/ 0 60000 65536"/>
                        <a:gd name="T14" fmla="*/ 0 60000 65536"/>
                        <a:gd name="T15" fmla="*/ 0 w 17"/>
                        <a:gd name="T16" fmla="*/ 0 h 30"/>
                        <a:gd name="T17" fmla="*/ 17 w 17"/>
                        <a:gd name="T18" fmla="*/ 30 h 30"/>
                      </a:gdLst>
                      <a:ahLst/>
                      <a:cxnLst>
                        <a:cxn ang="T10">
                          <a:pos x="T0" y="T1"/>
                        </a:cxn>
                        <a:cxn ang="T11">
                          <a:pos x="T2" y="T3"/>
                        </a:cxn>
                        <a:cxn ang="T12">
                          <a:pos x="T4" y="T5"/>
                        </a:cxn>
                        <a:cxn ang="T13">
                          <a:pos x="T6" y="T7"/>
                        </a:cxn>
                        <a:cxn ang="T14">
                          <a:pos x="T8" y="T9"/>
                        </a:cxn>
                      </a:cxnLst>
                      <a:rect l="T15" t="T16" r="T17" b="T18"/>
                      <a:pathLst>
                        <a:path w="17" h="30">
                          <a:moveTo>
                            <a:pt x="0" y="0"/>
                          </a:moveTo>
                          <a:lnTo>
                            <a:pt x="16" y="1"/>
                          </a:lnTo>
                          <a:lnTo>
                            <a:pt x="16" y="29"/>
                          </a:lnTo>
                          <a:lnTo>
                            <a:pt x="0" y="27"/>
                          </a:lnTo>
                          <a:lnTo>
                            <a:pt x="0" y="0"/>
                          </a:lnTo>
                        </a:path>
                      </a:pathLst>
                    </a:custGeom>
                    <a:solidFill>
                      <a:srgbClr val="FFFFFF"/>
                    </a:solidFill>
                    <a:ln w="12700" cap="rnd">
                      <a:solidFill>
                        <a:srgbClr val="000000"/>
                      </a:solidFill>
                      <a:round/>
                      <a:headEnd/>
                      <a:tailEnd/>
                    </a:ln>
                  </p:spPr>
                  <p:txBody>
                    <a:bodyPr/>
                    <a:lstStyle/>
                    <a:p>
                      <a:endParaRPr lang="en-US"/>
                    </a:p>
                  </p:txBody>
                </p:sp>
                <p:sp>
                  <p:nvSpPr>
                    <p:cNvPr id="27916" name="Freeform 1719"/>
                    <p:cNvSpPr>
                      <a:spLocks/>
                    </p:cNvSpPr>
                    <p:nvPr/>
                  </p:nvSpPr>
                  <p:spPr bwMode="auto">
                    <a:xfrm>
                      <a:off x="886" y="3201"/>
                      <a:ext cx="17" cy="31"/>
                    </a:xfrm>
                    <a:custGeom>
                      <a:avLst/>
                      <a:gdLst>
                        <a:gd name="T0" fmla="*/ 0 w 17"/>
                        <a:gd name="T1" fmla="*/ 0 h 31"/>
                        <a:gd name="T2" fmla="*/ 16 w 17"/>
                        <a:gd name="T3" fmla="*/ 1 h 31"/>
                        <a:gd name="T4" fmla="*/ 14 w 17"/>
                        <a:gd name="T5" fmla="*/ 30 h 31"/>
                        <a:gd name="T6" fmla="*/ 0 w 17"/>
                        <a:gd name="T7" fmla="*/ 28 h 31"/>
                        <a:gd name="T8" fmla="*/ 0 w 17"/>
                        <a:gd name="T9" fmla="*/ 0 h 31"/>
                        <a:gd name="T10" fmla="*/ 0 60000 65536"/>
                        <a:gd name="T11" fmla="*/ 0 60000 65536"/>
                        <a:gd name="T12" fmla="*/ 0 60000 65536"/>
                        <a:gd name="T13" fmla="*/ 0 60000 65536"/>
                        <a:gd name="T14" fmla="*/ 0 60000 65536"/>
                        <a:gd name="T15" fmla="*/ 0 w 17"/>
                        <a:gd name="T16" fmla="*/ 0 h 31"/>
                        <a:gd name="T17" fmla="*/ 17 w 17"/>
                        <a:gd name="T18" fmla="*/ 31 h 31"/>
                      </a:gdLst>
                      <a:ahLst/>
                      <a:cxnLst>
                        <a:cxn ang="T10">
                          <a:pos x="T0" y="T1"/>
                        </a:cxn>
                        <a:cxn ang="T11">
                          <a:pos x="T2" y="T3"/>
                        </a:cxn>
                        <a:cxn ang="T12">
                          <a:pos x="T4" y="T5"/>
                        </a:cxn>
                        <a:cxn ang="T13">
                          <a:pos x="T6" y="T7"/>
                        </a:cxn>
                        <a:cxn ang="T14">
                          <a:pos x="T8" y="T9"/>
                        </a:cxn>
                      </a:cxnLst>
                      <a:rect l="T15" t="T16" r="T17" b="T18"/>
                      <a:pathLst>
                        <a:path w="17" h="31">
                          <a:moveTo>
                            <a:pt x="0" y="0"/>
                          </a:moveTo>
                          <a:lnTo>
                            <a:pt x="16" y="1"/>
                          </a:lnTo>
                          <a:lnTo>
                            <a:pt x="14" y="30"/>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917" name="Freeform 1720"/>
                    <p:cNvSpPr>
                      <a:spLocks/>
                    </p:cNvSpPr>
                    <p:nvPr/>
                  </p:nvSpPr>
                  <p:spPr bwMode="auto">
                    <a:xfrm>
                      <a:off x="910" y="3202"/>
                      <a:ext cx="17" cy="33"/>
                    </a:xfrm>
                    <a:custGeom>
                      <a:avLst/>
                      <a:gdLst>
                        <a:gd name="T0" fmla="*/ 0 w 17"/>
                        <a:gd name="T1" fmla="*/ 0 h 33"/>
                        <a:gd name="T2" fmla="*/ 16 w 17"/>
                        <a:gd name="T3" fmla="*/ 2 h 33"/>
                        <a:gd name="T4" fmla="*/ 16 w 17"/>
                        <a:gd name="T5" fmla="*/ 32 h 33"/>
                        <a:gd name="T6" fmla="*/ 0 w 17"/>
                        <a:gd name="T7" fmla="*/ 31 h 33"/>
                        <a:gd name="T8" fmla="*/ 0 w 17"/>
                        <a:gd name="T9" fmla="*/ 0 h 33"/>
                        <a:gd name="T10" fmla="*/ 0 60000 65536"/>
                        <a:gd name="T11" fmla="*/ 0 60000 65536"/>
                        <a:gd name="T12" fmla="*/ 0 60000 65536"/>
                        <a:gd name="T13" fmla="*/ 0 60000 65536"/>
                        <a:gd name="T14" fmla="*/ 0 60000 65536"/>
                        <a:gd name="T15" fmla="*/ 0 w 17"/>
                        <a:gd name="T16" fmla="*/ 0 h 33"/>
                        <a:gd name="T17" fmla="*/ 17 w 17"/>
                        <a:gd name="T18" fmla="*/ 33 h 33"/>
                      </a:gdLst>
                      <a:ahLst/>
                      <a:cxnLst>
                        <a:cxn ang="T10">
                          <a:pos x="T0" y="T1"/>
                        </a:cxn>
                        <a:cxn ang="T11">
                          <a:pos x="T2" y="T3"/>
                        </a:cxn>
                        <a:cxn ang="T12">
                          <a:pos x="T4" y="T5"/>
                        </a:cxn>
                        <a:cxn ang="T13">
                          <a:pos x="T6" y="T7"/>
                        </a:cxn>
                        <a:cxn ang="T14">
                          <a:pos x="T8" y="T9"/>
                        </a:cxn>
                      </a:cxnLst>
                      <a:rect l="T15" t="T16" r="T17" b="T18"/>
                      <a:pathLst>
                        <a:path w="17" h="33">
                          <a:moveTo>
                            <a:pt x="0" y="0"/>
                          </a:moveTo>
                          <a:lnTo>
                            <a:pt x="16" y="2"/>
                          </a:lnTo>
                          <a:lnTo>
                            <a:pt x="16" y="32"/>
                          </a:lnTo>
                          <a:lnTo>
                            <a:pt x="0" y="31"/>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13" name="Group 1721"/>
                  <p:cNvGrpSpPr>
                    <a:grpSpLocks/>
                  </p:cNvGrpSpPr>
                  <p:nvPr/>
                </p:nvGrpSpPr>
                <p:grpSpPr bwMode="auto">
                  <a:xfrm>
                    <a:off x="838" y="3236"/>
                    <a:ext cx="89" cy="40"/>
                    <a:chOff x="838" y="3236"/>
                    <a:chExt cx="89" cy="40"/>
                  </a:xfrm>
                </p:grpSpPr>
                <p:sp>
                  <p:nvSpPr>
                    <p:cNvPr id="27910" name="Freeform 1722"/>
                    <p:cNvSpPr>
                      <a:spLocks/>
                    </p:cNvSpPr>
                    <p:nvPr/>
                  </p:nvSpPr>
                  <p:spPr bwMode="auto">
                    <a:xfrm>
                      <a:off x="838" y="3236"/>
                      <a:ext cx="17" cy="32"/>
                    </a:xfrm>
                    <a:custGeom>
                      <a:avLst/>
                      <a:gdLst>
                        <a:gd name="T0" fmla="*/ 0 w 17"/>
                        <a:gd name="T1" fmla="*/ 0 h 32"/>
                        <a:gd name="T2" fmla="*/ 16 w 17"/>
                        <a:gd name="T3" fmla="*/ 2 h 32"/>
                        <a:gd name="T4" fmla="*/ 16 w 17"/>
                        <a:gd name="T5" fmla="*/ 31 h 32"/>
                        <a:gd name="T6" fmla="*/ 0 w 17"/>
                        <a:gd name="T7" fmla="*/ 29 h 32"/>
                        <a:gd name="T8" fmla="*/ 0 w 17"/>
                        <a:gd name="T9" fmla="*/ 0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0"/>
                          </a:moveTo>
                          <a:lnTo>
                            <a:pt x="16" y="2"/>
                          </a:lnTo>
                          <a:lnTo>
                            <a:pt x="16" y="31"/>
                          </a:lnTo>
                          <a:lnTo>
                            <a:pt x="0" y="29"/>
                          </a:lnTo>
                          <a:lnTo>
                            <a:pt x="0" y="0"/>
                          </a:lnTo>
                        </a:path>
                      </a:pathLst>
                    </a:custGeom>
                    <a:solidFill>
                      <a:srgbClr val="FFFFFF"/>
                    </a:solidFill>
                    <a:ln w="12700" cap="rnd">
                      <a:solidFill>
                        <a:srgbClr val="000000"/>
                      </a:solidFill>
                      <a:round/>
                      <a:headEnd/>
                      <a:tailEnd/>
                    </a:ln>
                  </p:spPr>
                  <p:txBody>
                    <a:bodyPr/>
                    <a:lstStyle/>
                    <a:p>
                      <a:endParaRPr lang="en-US"/>
                    </a:p>
                  </p:txBody>
                </p:sp>
                <p:sp>
                  <p:nvSpPr>
                    <p:cNvPr id="27911" name="Freeform 1723"/>
                    <p:cNvSpPr>
                      <a:spLocks/>
                    </p:cNvSpPr>
                    <p:nvPr/>
                  </p:nvSpPr>
                  <p:spPr bwMode="auto">
                    <a:xfrm>
                      <a:off x="861" y="3239"/>
                      <a:ext cx="17" cy="32"/>
                    </a:xfrm>
                    <a:custGeom>
                      <a:avLst/>
                      <a:gdLst>
                        <a:gd name="T0" fmla="*/ 0 w 17"/>
                        <a:gd name="T1" fmla="*/ 0 h 32"/>
                        <a:gd name="T2" fmla="*/ 16 w 17"/>
                        <a:gd name="T3" fmla="*/ 3 h 32"/>
                        <a:gd name="T4" fmla="*/ 16 w 17"/>
                        <a:gd name="T5" fmla="*/ 31 h 32"/>
                        <a:gd name="T6" fmla="*/ 0 w 17"/>
                        <a:gd name="T7" fmla="*/ 29 h 32"/>
                        <a:gd name="T8" fmla="*/ 0 w 17"/>
                        <a:gd name="T9" fmla="*/ 0 h 32"/>
                        <a:gd name="T10" fmla="*/ 0 60000 65536"/>
                        <a:gd name="T11" fmla="*/ 0 60000 65536"/>
                        <a:gd name="T12" fmla="*/ 0 60000 65536"/>
                        <a:gd name="T13" fmla="*/ 0 60000 65536"/>
                        <a:gd name="T14" fmla="*/ 0 60000 65536"/>
                        <a:gd name="T15" fmla="*/ 0 w 17"/>
                        <a:gd name="T16" fmla="*/ 0 h 32"/>
                        <a:gd name="T17" fmla="*/ 17 w 17"/>
                        <a:gd name="T18" fmla="*/ 32 h 32"/>
                      </a:gdLst>
                      <a:ahLst/>
                      <a:cxnLst>
                        <a:cxn ang="T10">
                          <a:pos x="T0" y="T1"/>
                        </a:cxn>
                        <a:cxn ang="T11">
                          <a:pos x="T2" y="T3"/>
                        </a:cxn>
                        <a:cxn ang="T12">
                          <a:pos x="T4" y="T5"/>
                        </a:cxn>
                        <a:cxn ang="T13">
                          <a:pos x="T6" y="T7"/>
                        </a:cxn>
                        <a:cxn ang="T14">
                          <a:pos x="T8" y="T9"/>
                        </a:cxn>
                      </a:cxnLst>
                      <a:rect l="T15" t="T16" r="T17" b="T18"/>
                      <a:pathLst>
                        <a:path w="17" h="32">
                          <a:moveTo>
                            <a:pt x="0" y="0"/>
                          </a:moveTo>
                          <a:lnTo>
                            <a:pt x="16" y="3"/>
                          </a:lnTo>
                          <a:lnTo>
                            <a:pt x="16" y="31"/>
                          </a:lnTo>
                          <a:lnTo>
                            <a:pt x="0" y="29"/>
                          </a:lnTo>
                          <a:lnTo>
                            <a:pt x="0" y="0"/>
                          </a:lnTo>
                        </a:path>
                      </a:pathLst>
                    </a:custGeom>
                    <a:solidFill>
                      <a:srgbClr val="FFFFFF"/>
                    </a:solidFill>
                    <a:ln w="12700" cap="rnd">
                      <a:solidFill>
                        <a:srgbClr val="000000"/>
                      </a:solidFill>
                      <a:round/>
                      <a:headEnd/>
                      <a:tailEnd/>
                    </a:ln>
                  </p:spPr>
                  <p:txBody>
                    <a:bodyPr/>
                    <a:lstStyle/>
                    <a:p>
                      <a:endParaRPr lang="en-US"/>
                    </a:p>
                  </p:txBody>
                </p:sp>
                <p:sp>
                  <p:nvSpPr>
                    <p:cNvPr id="27912" name="Freeform 1724"/>
                    <p:cNvSpPr>
                      <a:spLocks/>
                    </p:cNvSpPr>
                    <p:nvPr/>
                  </p:nvSpPr>
                  <p:spPr bwMode="auto">
                    <a:xfrm>
                      <a:off x="885" y="3243"/>
                      <a:ext cx="17" cy="29"/>
                    </a:xfrm>
                    <a:custGeom>
                      <a:avLst/>
                      <a:gdLst>
                        <a:gd name="T0" fmla="*/ 0 w 17"/>
                        <a:gd name="T1" fmla="*/ 0 h 29"/>
                        <a:gd name="T2" fmla="*/ 16 w 17"/>
                        <a:gd name="T3" fmla="*/ 1 h 29"/>
                        <a:gd name="T4" fmla="*/ 16 w 17"/>
                        <a:gd name="T5" fmla="*/ 28 h 29"/>
                        <a:gd name="T6" fmla="*/ 0 w 17"/>
                        <a:gd name="T7" fmla="*/ 26 h 29"/>
                        <a:gd name="T8" fmla="*/ 0 w 17"/>
                        <a:gd name="T9" fmla="*/ 0 h 29"/>
                        <a:gd name="T10" fmla="*/ 0 60000 65536"/>
                        <a:gd name="T11" fmla="*/ 0 60000 65536"/>
                        <a:gd name="T12" fmla="*/ 0 60000 65536"/>
                        <a:gd name="T13" fmla="*/ 0 60000 65536"/>
                        <a:gd name="T14" fmla="*/ 0 60000 65536"/>
                        <a:gd name="T15" fmla="*/ 0 w 17"/>
                        <a:gd name="T16" fmla="*/ 0 h 29"/>
                        <a:gd name="T17" fmla="*/ 17 w 17"/>
                        <a:gd name="T18" fmla="*/ 29 h 29"/>
                      </a:gdLst>
                      <a:ahLst/>
                      <a:cxnLst>
                        <a:cxn ang="T10">
                          <a:pos x="T0" y="T1"/>
                        </a:cxn>
                        <a:cxn ang="T11">
                          <a:pos x="T2" y="T3"/>
                        </a:cxn>
                        <a:cxn ang="T12">
                          <a:pos x="T4" y="T5"/>
                        </a:cxn>
                        <a:cxn ang="T13">
                          <a:pos x="T6" y="T7"/>
                        </a:cxn>
                        <a:cxn ang="T14">
                          <a:pos x="T8" y="T9"/>
                        </a:cxn>
                      </a:cxnLst>
                      <a:rect l="T15" t="T16" r="T17" b="T18"/>
                      <a:pathLst>
                        <a:path w="17" h="29">
                          <a:moveTo>
                            <a:pt x="0" y="0"/>
                          </a:moveTo>
                          <a:lnTo>
                            <a:pt x="16" y="1"/>
                          </a:lnTo>
                          <a:lnTo>
                            <a:pt x="16" y="28"/>
                          </a:lnTo>
                          <a:lnTo>
                            <a:pt x="0" y="26"/>
                          </a:lnTo>
                          <a:lnTo>
                            <a:pt x="0" y="0"/>
                          </a:lnTo>
                        </a:path>
                      </a:pathLst>
                    </a:custGeom>
                    <a:solidFill>
                      <a:srgbClr val="FFFFFF"/>
                    </a:solidFill>
                    <a:ln w="12700" cap="rnd">
                      <a:solidFill>
                        <a:srgbClr val="000000"/>
                      </a:solidFill>
                      <a:round/>
                      <a:headEnd/>
                      <a:tailEnd/>
                    </a:ln>
                  </p:spPr>
                  <p:txBody>
                    <a:bodyPr/>
                    <a:lstStyle/>
                    <a:p>
                      <a:endParaRPr lang="en-US"/>
                    </a:p>
                  </p:txBody>
                </p:sp>
                <p:sp>
                  <p:nvSpPr>
                    <p:cNvPr id="27913" name="Freeform 1725"/>
                    <p:cNvSpPr>
                      <a:spLocks/>
                    </p:cNvSpPr>
                    <p:nvPr/>
                  </p:nvSpPr>
                  <p:spPr bwMode="auto">
                    <a:xfrm>
                      <a:off x="910" y="3245"/>
                      <a:ext cx="17" cy="31"/>
                    </a:xfrm>
                    <a:custGeom>
                      <a:avLst/>
                      <a:gdLst>
                        <a:gd name="T0" fmla="*/ 0 w 17"/>
                        <a:gd name="T1" fmla="*/ 0 h 31"/>
                        <a:gd name="T2" fmla="*/ 16 w 17"/>
                        <a:gd name="T3" fmla="*/ 2 h 31"/>
                        <a:gd name="T4" fmla="*/ 16 w 17"/>
                        <a:gd name="T5" fmla="*/ 30 h 31"/>
                        <a:gd name="T6" fmla="*/ 0 w 17"/>
                        <a:gd name="T7" fmla="*/ 28 h 31"/>
                        <a:gd name="T8" fmla="*/ 0 w 17"/>
                        <a:gd name="T9" fmla="*/ 0 h 31"/>
                        <a:gd name="T10" fmla="*/ 0 60000 65536"/>
                        <a:gd name="T11" fmla="*/ 0 60000 65536"/>
                        <a:gd name="T12" fmla="*/ 0 60000 65536"/>
                        <a:gd name="T13" fmla="*/ 0 60000 65536"/>
                        <a:gd name="T14" fmla="*/ 0 60000 65536"/>
                        <a:gd name="T15" fmla="*/ 0 w 17"/>
                        <a:gd name="T16" fmla="*/ 0 h 31"/>
                        <a:gd name="T17" fmla="*/ 17 w 17"/>
                        <a:gd name="T18" fmla="*/ 31 h 31"/>
                      </a:gdLst>
                      <a:ahLst/>
                      <a:cxnLst>
                        <a:cxn ang="T10">
                          <a:pos x="T0" y="T1"/>
                        </a:cxn>
                        <a:cxn ang="T11">
                          <a:pos x="T2" y="T3"/>
                        </a:cxn>
                        <a:cxn ang="T12">
                          <a:pos x="T4" y="T5"/>
                        </a:cxn>
                        <a:cxn ang="T13">
                          <a:pos x="T6" y="T7"/>
                        </a:cxn>
                        <a:cxn ang="T14">
                          <a:pos x="T8" y="T9"/>
                        </a:cxn>
                      </a:cxnLst>
                      <a:rect l="T15" t="T16" r="T17" b="T18"/>
                      <a:pathLst>
                        <a:path w="17" h="31">
                          <a:moveTo>
                            <a:pt x="0" y="0"/>
                          </a:moveTo>
                          <a:lnTo>
                            <a:pt x="16" y="2"/>
                          </a:lnTo>
                          <a:lnTo>
                            <a:pt x="16" y="30"/>
                          </a:lnTo>
                          <a:lnTo>
                            <a:pt x="0" y="28"/>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14" name="Group 1726"/>
                  <p:cNvGrpSpPr>
                    <a:grpSpLocks/>
                  </p:cNvGrpSpPr>
                  <p:nvPr/>
                </p:nvGrpSpPr>
                <p:grpSpPr bwMode="auto">
                  <a:xfrm>
                    <a:off x="810" y="3333"/>
                    <a:ext cx="108" cy="49"/>
                    <a:chOff x="810" y="3333"/>
                    <a:chExt cx="108" cy="49"/>
                  </a:xfrm>
                </p:grpSpPr>
                <p:grpSp>
                  <p:nvGrpSpPr>
                    <p:cNvPr id="15" name="Group 1727"/>
                    <p:cNvGrpSpPr>
                      <a:grpSpLocks/>
                    </p:cNvGrpSpPr>
                    <p:nvPr/>
                  </p:nvGrpSpPr>
                  <p:grpSpPr bwMode="auto">
                    <a:xfrm>
                      <a:off x="810" y="3333"/>
                      <a:ext cx="108" cy="31"/>
                      <a:chOff x="810" y="3333"/>
                      <a:chExt cx="108" cy="31"/>
                    </a:xfrm>
                  </p:grpSpPr>
                  <p:sp>
                    <p:nvSpPr>
                      <p:cNvPr id="27906" name="Freeform 1728"/>
                      <p:cNvSpPr>
                        <a:spLocks/>
                      </p:cNvSpPr>
                      <p:nvPr/>
                    </p:nvSpPr>
                    <p:spPr bwMode="auto">
                      <a:xfrm>
                        <a:off x="839" y="3338"/>
                        <a:ext cx="20" cy="17"/>
                      </a:xfrm>
                      <a:custGeom>
                        <a:avLst/>
                        <a:gdLst>
                          <a:gd name="T0" fmla="*/ 1 w 20"/>
                          <a:gd name="T1" fmla="*/ 0 h 17"/>
                          <a:gd name="T2" fmla="*/ 19 w 20"/>
                          <a:gd name="T3" fmla="*/ 4 h 17"/>
                          <a:gd name="T4" fmla="*/ 19 w 20"/>
                          <a:gd name="T5" fmla="*/ 16 h 17"/>
                          <a:gd name="T6" fmla="*/ 0 w 20"/>
                          <a:gd name="T7" fmla="*/ 11 h 17"/>
                          <a:gd name="T8" fmla="*/ 1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1" y="0"/>
                            </a:moveTo>
                            <a:lnTo>
                              <a:pt x="19" y="4"/>
                            </a:lnTo>
                            <a:lnTo>
                              <a:pt x="19" y="16"/>
                            </a:lnTo>
                            <a:lnTo>
                              <a:pt x="0" y="11"/>
                            </a:lnTo>
                            <a:lnTo>
                              <a:pt x="1" y="0"/>
                            </a:lnTo>
                          </a:path>
                        </a:pathLst>
                      </a:custGeom>
                      <a:solidFill>
                        <a:srgbClr val="FFFFFF"/>
                      </a:solidFill>
                      <a:ln w="12700" cap="rnd">
                        <a:solidFill>
                          <a:srgbClr val="000000"/>
                        </a:solidFill>
                        <a:round/>
                        <a:headEnd/>
                        <a:tailEnd/>
                      </a:ln>
                    </p:spPr>
                    <p:txBody>
                      <a:bodyPr/>
                      <a:lstStyle/>
                      <a:p>
                        <a:endParaRPr lang="en-US"/>
                      </a:p>
                    </p:txBody>
                  </p:sp>
                  <p:sp>
                    <p:nvSpPr>
                      <p:cNvPr id="27907" name="Freeform 1729"/>
                      <p:cNvSpPr>
                        <a:spLocks/>
                      </p:cNvSpPr>
                      <p:nvPr/>
                    </p:nvSpPr>
                    <p:spPr bwMode="auto">
                      <a:xfrm>
                        <a:off x="868" y="3343"/>
                        <a:ext cx="21" cy="17"/>
                      </a:xfrm>
                      <a:custGeom>
                        <a:avLst/>
                        <a:gdLst>
                          <a:gd name="T0" fmla="*/ 0 w 21"/>
                          <a:gd name="T1" fmla="*/ 0 h 17"/>
                          <a:gd name="T2" fmla="*/ 20 w 21"/>
                          <a:gd name="T3" fmla="*/ 4 h 17"/>
                          <a:gd name="T4" fmla="*/ 20 w 21"/>
                          <a:gd name="T5" fmla="*/ 16 h 17"/>
                          <a:gd name="T6" fmla="*/ 0 w 21"/>
                          <a:gd name="T7" fmla="*/ 11 h 17"/>
                          <a:gd name="T8" fmla="*/ 0 w 21"/>
                          <a:gd name="T9" fmla="*/ 0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0" y="0"/>
                            </a:moveTo>
                            <a:lnTo>
                              <a:pt x="20" y="4"/>
                            </a:lnTo>
                            <a:lnTo>
                              <a:pt x="20" y="16"/>
                            </a:lnTo>
                            <a:lnTo>
                              <a:pt x="0" y="11"/>
                            </a:lnTo>
                            <a:lnTo>
                              <a:pt x="0" y="0"/>
                            </a:lnTo>
                          </a:path>
                        </a:pathLst>
                      </a:custGeom>
                      <a:solidFill>
                        <a:srgbClr val="FFFFFF"/>
                      </a:solidFill>
                      <a:ln w="12700" cap="rnd">
                        <a:solidFill>
                          <a:srgbClr val="000000"/>
                        </a:solidFill>
                        <a:round/>
                        <a:headEnd/>
                        <a:tailEnd/>
                      </a:ln>
                    </p:spPr>
                    <p:txBody>
                      <a:bodyPr/>
                      <a:lstStyle/>
                      <a:p>
                        <a:endParaRPr lang="en-US"/>
                      </a:p>
                    </p:txBody>
                  </p:sp>
                  <p:sp>
                    <p:nvSpPr>
                      <p:cNvPr id="27908" name="Freeform 1730"/>
                      <p:cNvSpPr>
                        <a:spLocks/>
                      </p:cNvSpPr>
                      <p:nvPr/>
                    </p:nvSpPr>
                    <p:spPr bwMode="auto">
                      <a:xfrm>
                        <a:off x="898" y="3347"/>
                        <a:ext cx="20" cy="17"/>
                      </a:xfrm>
                      <a:custGeom>
                        <a:avLst/>
                        <a:gdLst>
                          <a:gd name="T0" fmla="*/ 0 w 20"/>
                          <a:gd name="T1" fmla="*/ 0 h 17"/>
                          <a:gd name="T2" fmla="*/ 19 w 20"/>
                          <a:gd name="T3" fmla="*/ 3 h 17"/>
                          <a:gd name="T4" fmla="*/ 19 w 20"/>
                          <a:gd name="T5" fmla="*/ 16 h 17"/>
                          <a:gd name="T6" fmla="*/ 0 w 20"/>
                          <a:gd name="T7" fmla="*/ 12 h 17"/>
                          <a:gd name="T8" fmla="*/ 0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0"/>
                            </a:moveTo>
                            <a:lnTo>
                              <a:pt x="19" y="3"/>
                            </a:lnTo>
                            <a:lnTo>
                              <a:pt x="19" y="16"/>
                            </a:lnTo>
                            <a:lnTo>
                              <a:pt x="0" y="12"/>
                            </a:lnTo>
                            <a:lnTo>
                              <a:pt x="0" y="0"/>
                            </a:lnTo>
                          </a:path>
                        </a:pathLst>
                      </a:custGeom>
                      <a:solidFill>
                        <a:srgbClr val="FFFFFF"/>
                      </a:solidFill>
                      <a:ln w="12700" cap="rnd">
                        <a:solidFill>
                          <a:srgbClr val="000000"/>
                        </a:solidFill>
                        <a:round/>
                        <a:headEnd/>
                        <a:tailEnd/>
                      </a:ln>
                    </p:spPr>
                    <p:txBody>
                      <a:bodyPr/>
                      <a:lstStyle/>
                      <a:p>
                        <a:endParaRPr lang="en-US"/>
                      </a:p>
                    </p:txBody>
                  </p:sp>
                  <p:sp>
                    <p:nvSpPr>
                      <p:cNvPr id="27909" name="Freeform 1731"/>
                      <p:cNvSpPr>
                        <a:spLocks/>
                      </p:cNvSpPr>
                      <p:nvPr/>
                    </p:nvSpPr>
                    <p:spPr bwMode="auto">
                      <a:xfrm>
                        <a:off x="810" y="3333"/>
                        <a:ext cx="20" cy="17"/>
                      </a:xfrm>
                      <a:custGeom>
                        <a:avLst/>
                        <a:gdLst>
                          <a:gd name="T0" fmla="*/ 0 w 20"/>
                          <a:gd name="T1" fmla="*/ 0 h 17"/>
                          <a:gd name="T2" fmla="*/ 19 w 20"/>
                          <a:gd name="T3" fmla="*/ 2 h 17"/>
                          <a:gd name="T4" fmla="*/ 19 w 20"/>
                          <a:gd name="T5" fmla="*/ 16 h 17"/>
                          <a:gd name="T6" fmla="*/ 0 w 20"/>
                          <a:gd name="T7" fmla="*/ 11 h 17"/>
                          <a:gd name="T8" fmla="*/ 0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0"/>
                            </a:moveTo>
                            <a:lnTo>
                              <a:pt x="19" y="2"/>
                            </a:lnTo>
                            <a:lnTo>
                              <a:pt x="19" y="16"/>
                            </a:lnTo>
                            <a:lnTo>
                              <a:pt x="0" y="11"/>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16" name="Group 1732"/>
                    <p:cNvGrpSpPr>
                      <a:grpSpLocks/>
                    </p:cNvGrpSpPr>
                    <p:nvPr/>
                  </p:nvGrpSpPr>
                  <p:grpSpPr bwMode="auto">
                    <a:xfrm>
                      <a:off x="810" y="3351"/>
                      <a:ext cx="108" cy="31"/>
                      <a:chOff x="810" y="3351"/>
                      <a:chExt cx="108" cy="31"/>
                    </a:xfrm>
                  </p:grpSpPr>
                  <p:sp>
                    <p:nvSpPr>
                      <p:cNvPr id="27902" name="Freeform 1733"/>
                      <p:cNvSpPr>
                        <a:spLocks/>
                      </p:cNvSpPr>
                      <p:nvPr/>
                    </p:nvSpPr>
                    <p:spPr bwMode="auto">
                      <a:xfrm>
                        <a:off x="839" y="3355"/>
                        <a:ext cx="20" cy="17"/>
                      </a:xfrm>
                      <a:custGeom>
                        <a:avLst/>
                        <a:gdLst>
                          <a:gd name="T0" fmla="*/ 1 w 20"/>
                          <a:gd name="T1" fmla="*/ 0 h 17"/>
                          <a:gd name="T2" fmla="*/ 19 w 20"/>
                          <a:gd name="T3" fmla="*/ 4 h 17"/>
                          <a:gd name="T4" fmla="*/ 19 w 20"/>
                          <a:gd name="T5" fmla="*/ 16 h 17"/>
                          <a:gd name="T6" fmla="*/ 0 w 20"/>
                          <a:gd name="T7" fmla="*/ 12 h 17"/>
                          <a:gd name="T8" fmla="*/ 1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1" y="0"/>
                            </a:moveTo>
                            <a:lnTo>
                              <a:pt x="19" y="4"/>
                            </a:lnTo>
                            <a:lnTo>
                              <a:pt x="19" y="16"/>
                            </a:lnTo>
                            <a:lnTo>
                              <a:pt x="0" y="12"/>
                            </a:lnTo>
                            <a:lnTo>
                              <a:pt x="1" y="0"/>
                            </a:lnTo>
                          </a:path>
                        </a:pathLst>
                      </a:custGeom>
                      <a:solidFill>
                        <a:srgbClr val="FFFFFF"/>
                      </a:solidFill>
                      <a:ln w="12700" cap="rnd">
                        <a:solidFill>
                          <a:srgbClr val="000000"/>
                        </a:solidFill>
                        <a:round/>
                        <a:headEnd/>
                        <a:tailEnd/>
                      </a:ln>
                    </p:spPr>
                    <p:txBody>
                      <a:bodyPr/>
                      <a:lstStyle/>
                      <a:p>
                        <a:endParaRPr lang="en-US"/>
                      </a:p>
                    </p:txBody>
                  </p:sp>
                  <p:sp>
                    <p:nvSpPr>
                      <p:cNvPr id="27903" name="Freeform 1734"/>
                      <p:cNvSpPr>
                        <a:spLocks/>
                      </p:cNvSpPr>
                      <p:nvPr/>
                    </p:nvSpPr>
                    <p:spPr bwMode="auto">
                      <a:xfrm>
                        <a:off x="867" y="3360"/>
                        <a:ext cx="21" cy="17"/>
                      </a:xfrm>
                      <a:custGeom>
                        <a:avLst/>
                        <a:gdLst>
                          <a:gd name="T0" fmla="*/ 0 w 21"/>
                          <a:gd name="T1" fmla="*/ 0 h 17"/>
                          <a:gd name="T2" fmla="*/ 20 w 21"/>
                          <a:gd name="T3" fmla="*/ 4 h 17"/>
                          <a:gd name="T4" fmla="*/ 20 w 21"/>
                          <a:gd name="T5" fmla="*/ 16 h 17"/>
                          <a:gd name="T6" fmla="*/ 0 w 21"/>
                          <a:gd name="T7" fmla="*/ 13 h 17"/>
                          <a:gd name="T8" fmla="*/ 0 w 21"/>
                          <a:gd name="T9" fmla="*/ 0 h 17"/>
                          <a:gd name="T10" fmla="*/ 0 60000 65536"/>
                          <a:gd name="T11" fmla="*/ 0 60000 65536"/>
                          <a:gd name="T12" fmla="*/ 0 60000 65536"/>
                          <a:gd name="T13" fmla="*/ 0 60000 65536"/>
                          <a:gd name="T14" fmla="*/ 0 60000 65536"/>
                          <a:gd name="T15" fmla="*/ 0 w 21"/>
                          <a:gd name="T16" fmla="*/ 0 h 17"/>
                          <a:gd name="T17" fmla="*/ 21 w 21"/>
                          <a:gd name="T18" fmla="*/ 17 h 17"/>
                        </a:gdLst>
                        <a:ahLst/>
                        <a:cxnLst>
                          <a:cxn ang="T10">
                            <a:pos x="T0" y="T1"/>
                          </a:cxn>
                          <a:cxn ang="T11">
                            <a:pos x="T2" y="T3"/>
                          </a:cxn>
                          <a:cxn ang="T12">
                            <a:pos x="T4" y="T5"/>
                          </a:cxn>
                          <a:cxn ang="T13">
                            <a:pos x="T6" y="T7"/>
                          </a:cxn>
                          <a:cxn ang="T14">
                            <a:pos x="T8" y="T9"/>
                          </a:cxn>
                        </a:cxnLst>
                        <a:rect l="T15" t="T16" r="T17" b="T18"/>
                        <a:pathLst>
                          <a:path w="21" h="17">
                            <a:moveTo>
                              <a:pt x="0" y="0"/>
                            </a:moveTo>
                            <a:lnTo>
                              <a:pt x="20" y="4"/>
                            </a:lnTo>
                            <a:lnTo>
                              <a:pt x="20" y="16"/>
                            </a:lnTo>
                            <a:lnTo>
                              <a:pt x="0" y="13"/>
                            </a:lnTo>
                            <a:lnTo>
                              <a:pt x="0" y="0"/>
                            </a:lnTo>
                          </a:path>
                        </a:pathLst>
                      </a:custGeom>
                      <a:solidFill>
                        <a:srgbClr val="FFFFFF"/>
                      </a:solidFill>
                      <a:ln w="12700" cap="rnd">
                        <a:solidFill>
                          <a:srgbClr val="000000"/>
                        </a:solidFill>
                        <a:round/>
                        <a:headEnd/>
                        <a:tailEnd/>
                      </a:ln>
                    </p:spPr>
                    <p:txBody>
                      <a:bodyPr/>
                      <a:lstStyle/>
                      <a:p>
                        <a:endParaRPr lang="en-US"/>
                      </a:p>
                    </p:txBody>
                  </p:sp>
                  <p:sp>
                    <p:nvSpPr>
                      <p:cNvPr id="27904" name="Freeform 1735"/>
                      <p:cNvSpPr>
                        <a:spLocks/>
                      </p:cNvSpPr>
                      <p:nvPr/>
                    </p:nvSpPr>
                    <p:spPr bwMode="auto">
                      <a:xfrm>
                        <a:off x="898" y="3365"/>
                        <a:ext cx="20" cy="17"/>
                      </a:xfrm>
                      <a:custGeom>
                        <a:avLst/>
                        <a:gdLst>
                          <a:gd name="T0" fmla="*/ 0 w 20"/>
                          <a:gd name="T1" fmla="*/ 0 h 17"/>
                          <a:gd name="T2" fmla="*/ 19 w 20"/>
                          <a:gd name="T3" fmla="*/ 4 h 17"/>
                          <a:gd name="T4" fmla="*/ 19 w 20"/>
                          <a:gd name="T5" fmla="*/ 16 h 17"/>
                          <a:gd name="T6" fmla="*/ 0 w 20"/>
                          <a:gd name="T7" fmla="*/ 12 h 17"/>
                          <a:gd name="T8" fmla="*/ 0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0"/>
                            </a:moveTo>
                            <a:lnTo>
                              <a:pt x="19" y="4"/>
                            </a:lnTo>
                            <a:lnTo>
                              <a:pt x="19" y="16"/>
                            </a:lnTo>
                            <a:lnTo>
                              <a:pt x="0" y="12"/>
                            </a:lnTo>
                            <a:lnTo>
                              <a:pt x="0" y="0"/>
                            </a:lnTo>
                          </a:path>
                        </a:pathLst>
                      </a:custGeom>
                      <a:solidFill>
                        <a:srgbClr val="FFFFFF"/>
                      </a:solidFill>
                      <a:ln w="12700" cap="rnd">
                        <a:solidFill>
                          <a:srgbClr val="000000"/>
                        </a:solidFill>
                        <a:round/>
                        <a:headEnd/>
                        <a:tailEnd/>
                      </a:ln>
                    </p:spPr>
                    <p:txBody>
                      <a:bodyPr/>
                      <a:lstStyle/>
                      <a:p>
                        <a:endParaRPr lang="en-US"/>
                      </a:p>
                    </p:txBody>
                  </p:sp>
                  <p:sp>
                    <p:nvSpPr>
                      <p:cNvPr id="27905" name="Freeform 1736"/>
                      <p:cNvSpPr>
                        <a:spLocks/>
                      </p:cNvSpPr>
                      <p:nvPr/>
                    </p:nvSpPr>
                    <p:spPr bwMode="auto">
                      <a:xfrm>
                        <a:off x="810" y="3351"/>
                        <a:ext cx="20" cy="17"/>
                      </a:xfrm>
                      <a:custGeom>
                        <a:avLst/>
                        <a:gdLst>
                          <a:gd name="T0" fmla="*/ 0 w 20"/>
                          <a:gd name="T1" fmla="*/ 0 h 17"/>
                          <a:gd name="T2" fmla="*/ 19 w 20"/>
                          <a:gd name="T3" fmla="*/ 2 h 17"/>
                          <a:gd name="T4" fmla="*/ 19 w 20"/>
                          <a:gd name="T5" fmla="*/ 16 h 17"/>
                          <a:gd name="T6" fmla="*/ 0 w 20"/>
                          <a:gd name="T7" fmla="*/ 13 h 17"/>
                          <a:gd name="T8" fmla="*/ 0 w 20"/>
                          <a:gd name="T9" fmla="*/ 0 h 17"/>
                          <a:gd name="T10" fmla="*/ 0 60000 65536"/>
                          <a:gd name="T11" fmla="*/ 0 60000 65536"/>
                          <a:gd name="T12" fmla="*/ 0 60000 65536"/>
                          <a:gd name="T13" fmla="*/ 0 60000 65536"/>
                          <a:gd name="T14" fmla="*/ 0 60000 65536"/>
                          <a:gd name="T15" fmla="*/ 0 w 20"/>
                          <a:gd name="T16" fmla="*/ 0 h 17"/>
                          <a:gd name="T17" fmla="*/ 20 w 20"/>
                          <a:gd name="T18" fmla="*/ 17 h 17"/>
                        </a:gdLst>
                        <a:ahLst/>
                        <a:cxnLst>
                          <a:cxn ang="T10">
                            <a:pos x="T0" y="T1"/>
                          </a:cxn>
                          <a:cxn ang="T11">
                            <a:pos x="T2" y="T3"/>
                          </a:cxn>
                          <a:cxn ang="T12">
                            <a:pos x="T4" y="T5"/>
                          </a:cxn>
                          <a:cxn ang="T13">
                            <a:pos x="T6" y="T7"/>
                          </a:cxn>
                          <a:cxn ang="T14">
                            <a:pos x="T8" y="T9"/>
                          </a:cxn>
                        </a:cxnLst>
                        <a:rect l="T15" t="T16" r="T17" b="T18"/>
                        <a:pathLst>
                          <a:path w="20" h="17">
                            <a:moveTo>
                              <a:pt x="0" y="0"/>
                            </a:moveTo>
                            <a:lnTo>
                              <a:pt x="19" y="2"/>
                            </a:lnTo>
                            <a:lnTo>
                              <a:pt x="19" y="16"/>
                            </a:lnTo>
                            <a:lnTo>
                              <a:pt x="0" y="13"/>
                            </a:lnTo>
                            <a:lnTo>
                              <a:pt x="0" y="0"/>
                            </a:lnTo>
                          </a:path>
                        </a:pathLst>
                      </a:custGeom>
                      <a:solidFill>
                        <a:srgbClr val="FFFFFF"/>
                      </a:solidFill>
                      <a:ln w="12700" cap="rnd">
                        <a:solidFill>
                          <a:srgbClr val="000000"/>
                        </a:solidFill>
                        <a:round/>
                        <a:headEnd/>
                        <a:tailEnd/>
                      </a:ln>
                    </p:spPr>
                    <p:txBody>
                      <a:bodyPr/>
                      <a:lstStyle/>
                      <a:p>
                        <a:endParaRPr lang="en-US"/>
                      </a:p>
                    </p:txBody>
                  </p:sp>
                </p:grpSp>
              </p:grpSp>
            </p:grpSp>
          </p:grpSp>
          <p:grpSp>
            <p:nvGrpSpPr>
              <p:cNvPr id="17" name="Group 1737"/>
              <p:cNvGrpSpPr>
                <a:grpSpLocks/>
              </p:cNvGrpSpPr>
              <p:nvPr/>
            </p:nvGrpSpPr>
            <p:grpSpPr bwMode="auto">
              <a:xfrm>
                <a:off x="963" y="3295"/>
                <a:ext cx="182" cy="390"/>
                <a:chOff x="963" y="3295"/>
                <a:chExt cx="182" cy="390"/>
              </a:xfrm>
            </p:grpSpPr>
            <p:grpSp>
              <p:nvGrpSpPr>
                <p:cNvPr id="18" name="Group 1738"/>
                <p:cNvGrpSpPr>
                  <a:grpSpLocks/>
                </p:cNvGrpSpPr>
                <p:nvPr/>
              </p:nvGrpSpPr>
              <p:grpSpPr bwMode="auto">
                <a:xfrm>
                  <a:off x="963" y="3295"/>
                  <a:ext cx="182" cy="390"/>
                  <a:chOff x="963" y="3295"/>
                  <a:chExt cx="182" cy="390"/>
                </a:xfrm>
              </p:grpSpPr>
              <p:sp>
                <p:nvSpPr>
                  <p:cNvPr id="27884" name="Freeform 1739"/>
                  <p:cNvSpPr>
                    <a:spLocks/>
                  </p:cNvSpPr>
                  <p:nvPr/>
                </p:nvSpPr>
                <p:spPr bwMode="auto">
                  <a:xfrm>
                    <a:off x="997" y="3308"/>
                    <a:ext cx="106" cy="31"/>
                  </a:xfrm>
                  <a:custGeom>
                    <a:avLst/>
                    <a:gdLst>
                      <a:gd name="T0" fmla="*/ 0 w 106"/>
                      <a:gd name="T1" fmla="*/ 24 h 31"/>
                      <a:gd name="T2" fmla="*/ 65 w 106"/>
                      <a:gd name="T3" fmla="*/ 30 h 31"/>
                      <a:gd name="T4" fmla="*/ 105 w 106"/>
                      <a:gd name="T5" fmla="*/ 4 h 31"/>
                      <a:gd name="T6" fmla="*/ 44 w 106"/>
                      <a:gd name="T7" fmla="*/ 0 h 31"/>
                      <a:gd name="T8" fmla="*/ 0 w 106"/>
                      <a:gd name="T9" fmla="*/ 24 h 31"/>
                      <a:gd name="T10" fmla="*/ 0 60000 65536"/>
                      <a:gd name="T11" fmla="*/ 0 60000 65536"/>
                      <a:gd name="T12" fmla="*/ 0 60000 65536"/>
                      <a:gd name="T13" fmla="*/ 0 60000 65536"/>
                      <a:gd name="T14" fmla="*/ 0 60000 65536"/>
                      <a:gd name="T15" fmla="*/ 0 w 106"/>
                      <a:gd name="T16" fmla="*/ 0 h 31"/>
                      <a:gd name="T17" fmla="*/ 106 w 106"/>
                      <a:gd name="T18" fmla="*/ 31 h 31"/>
                    </a:gdLst>
                    <a:ahLst/>
                    <a:cxnLst>
                      <a:cxn ang="T10">
                        <a:pos x="T0" y="T1"/>
                      </a:cxn>
                      <a:cxn ang="T11">
                        <a:pos x="T2" y="T3"/>
                      </a:cxn>
                      <a:cxn ang="T12">
                        <a:pos x="T4" y="T5"/>
                      </a:cxn>
                      <a:cxn ang="T13">
                        <a:pos x="T6" y="T7"/>
                      </a:cxn>
                      <a:cxn ang="T14">
                        <a:pos x="T8" y="T9"/>
                      </a:cxn>
                    </a:cxnLst>
                    <a:rect l="T15" t="T16" r="T17" b="T18"/>
                    <a:pathLst>
                      <a:path w="106" h="31">
                        <a:moveTo>
                          <a:pt x="0" y="24"/>
                        </a:moveTo>
                        <a:lnTo>
                          <a:pt x="65" y="30"/>
                        </a:lnTo>
                        <a:lnTo>
                          <a:pt x="105" y="4"/>
                        </a:lnTo>
                        <a:lnTo>
                          <a:pt x="44" y="0"/>
                        </a:lnTo>
                        <a:lnTo>
                          <a:pt x="0" y="24"/>
                        </a:lnTo>
                      </a:path>
                    </a:pathLst>
                  </a:custGeom>
                  <a:solidFill>
                    <a:srgbClr val="FFFFFF"/>
                  </a:solidFill>
                  <a:ln w="12700" cap="rnd">
                    <a:solidFill>
                      <a:srgbClr val="000000"/>
                    </a:solidFill>
                    <a:round/>
                    <a:headEnd/>
                    <a:tailEnd/>
                  </a:ln>
                </p:spPr>
                <p:txBody>
                  <a:bodyPr/>
                  <a:lstStyle/>
                  <a:p>
                    <a:endParaRPr lang="en-US"/>
                  </a:p>
                </p:txBody>
              </p:sp>
              <p:grpSp>
                <p:nvGrpSpPr>
                  <p:cNvPr id="19" name="Group 1740"/>
                  <p:cNvGrpSpPr>
                    <a:grpSpLocks/>
                  </p:cNvGrpSpPr>
                  <p:nvPr/>
                </p:nvGrpSpPr>
                <p:grpSpPr bwMode="auto">
                  <a:xfrm>
                    <a:off x="1015" y="3295"/>
                    <a:ext cx="72" cy="37"/>
                    <a:chOff x="1015" y="3295"/>
                    <a:chExt cx="72" cy="37"/>
                  </a:xfrm>
                </p:grpSpPr>
                <p:sp>
                  <p:nvSpPr>
                    <p:cNvPr id="27892" name="Freeform 1741"/>
                    <p:cNvSpPr>
                      <a:spLocks/>
                    </p:cNvSpPr>
                    <p:nvPr/>
                  </p:nvSpPr>
                  <p:spPr bwMode="auto">
                    <a:xfrm>
                      <a:off x="1015" y="3311"/>
                      <a:ext cx="42" cy="21"/>
                    </a:xfrm>
                    <a:custGeom>
                      <a:avLst/>
                      <a:gdLst>
                        <a:gd name="T0" fmla="*/ 1 w 42"/>
                        <a:gd name="T1" fmla="*/ 0 h 21"/>
                        <a:gd name="T2" fmla="*/ 41 w 42"/>
                        <a:gd name="T3" fmla="*/ 3 h 21"/>
                        <a:gd name="T4" fmla="*/ 41 w 42"/>
                        <a:gd name="T5" fmla="*/ 20 h 21"/>
                        <a:gd name="T6" fmla="*/ 0 w 42"/>
                        <a:gd name="T7" fmla="*/ 16 h 21"/>
                        <a:gd name="T8" fmla="*/ 1 w 42"/>
                        <a:gd name="T9" fmla="*/ 0 h 21"/>
                        <a:gd name="T10" fmla="*/ 0 60000 65536"/>
                        <a:gd name="T11" fmla="*/ 0 60000 65536"/>
                        <a:gd name="T12" fmla="*/ 0 60000 65536"/>
                        <a:gd name="T13" fmla="*/ 0 60000 65536"/>
                        <a:gd name="T14" fmla="*/ 0 60000 65536"/>
                        <a:gd name="T15" fmla="*/ 0 w 42"/>
                        <a:gd name="T16" fmla="*/ 0 h 21"/>
                        <a:gd name="T17" fmla="*/ 42 w 42"/>
                        <a:gd name="T18" fmla="*/ 21 h 21"/>
                      </a:gdLst>
                      <a:ahLst/>
                      <a:cxnLst>
                        <a:cxn ang="T10">
                          <a:pos x="T0" y="T1"/>
                        </a:cxn>
                        <a:cxn ang="T11">
                          <a:pos x="T2" y="T3"/>
                        </a:cxn>
                        <a:cxn ang="T12">
                          <a:pos x="T4" y="T5"/>
                        </a:cxn>
                        <a:cxn ang="T13">
                          <a:pos x="T6" y="T7"/>
                        </a:cxn>
                        <a:cxn ang="T14">
                          <a:pos x="T8" y="T9"/>
                        </a:cxn>
                      </a:cxnLst>
                      <a:rect l="T15" t="T16" r="T17" b="T18"/>
                      <a:pathLst>
                        <a:path w="42" h="21">
                          <a:moveTo>
                            <a:pt x="1" y="0"/>
                          </a:moveTo>
                          <a:lnTo>
                            <a:pt x="41" y="3"/>
                          </a:lnTo>
                          <a:lnTo>
                            <a:pt x="41" y="20"/>
                          </a:lnTo>
                          <a:lnTo>
                            <a:pt x="0" y="16"/>
                          </a:lnTo>
                          <a:lnTo>
                            <a:pt x="1" y="0"/>
                          </a:lnTo>
                        </a:path>
                      </a:pathLst>
                    </a:custGeom>
                    <a:solidFill>
                      <a:srgbClr val="FFFFFF"/>
                    </a:solidFill>
                    <a:ln w="12700" cap="rnd">
                      <a:solidFill>
                        <a:srgbClr val="000000"/>
                      </a:solidFill>
                      <a:round/>
                      <a:headEnd/>
                      <a:tailEnd/>
                    </a:ln>
                  </p:spPr>
                  <p:txBody>
                    <a:bodyPr/>
                    <a:lstStyle/>
                    <a:p>
                      <a:endParaRPr lang="en-US"/>
                    </a:p>
                  </p:txBody>
                </p:sp>
                <p:sp>
                  <p:nvSpPr>
                    <p:cNvPr id="27893" name="Freeform 1742"/>
                    <p:cNvSpPr>
                      <a:spLocks/>
                    </p:cNvSpPr>
                    <p:nvPr/>
                  </p:nvSpPr>
                  <p:spPr bwMode="auto">
                    <a:xfrm>
                      <a:off x="1061" y="3298"/>
                      <a:ext cx="26" cy="34"/>
                    </a:xfrm>
                    <a:custGeom>
                      <a:avLst/>
                      <a:gdLst>
                        <a:gd name="T0" fmla="*/ 0 w 26"/>
                        <a:gd name="T1" fmla="*/ 15 h 34"/>
                        <a:gd name="T2" fmla="*/ 0 w 26"/>
                        <a:gd name="T3" fmla="*/ 33 h 34"/>
                        <a:gd name="T4" fmla="*/ 25 w 26"/>
                        <a:gd name="T5" fmla="*/ 15 h 34"/>
                        <a:gd name="T6" fmla="*/ 25 w 26"/>
                        <a:gd name="T7" fmla="*/ 0 h 34"/>
                        <a:gd name="T8" fmla="*/ 0 w 26"/>
                        <a:gd name="T9" fmla="*/ 15 h 34"/>
                        <a:gd name="T10" fmla="*/ 0 60000 65536"/>
                        <a:gd name="T11" fmla="*/ 0 60000 65536"/>
                        <a:gd name="T12" fmla="*/ 0 60000 65536"/>
                        <a:gd name="T13" fmla="*/ 0 60000 65536"/>
                        <a:gd name="T14" fmla="*/ 0 60000 65536"/>
                        <a:gd name="T15" fmla="*/ 0 w 26"/>
                        <a:gd name="T16" fmla="*/ 0 h 34"/>
                        <a:gd name="T17" fmla="*/ 26 w 26"/>
                        <a:gd name="T18" fmla="*/ 34 h 34"/>
                      </a:gdLst>
                      <a:ahLst/>
                      <a:cxnLst>
                        <a:cxn ang="T10">
                          <a:pos x="T0" y="T1"/>
                        </a:cxn>
                        <a:cxn ang="T11">
                          <a:pos x="T2" y="T3"/>
                        </a:cxn>
                        <a:cxn ang="T12">
                          <a:pos x="T4" y="T5"/>
                        </a:cxn>
                        <a:cxn ang="T13">
                          <a:pos x="T6" y="T7"/>
                        </a:cxn>
                        <a:cxn ang="T14">
                          <a:pos x="T8" y="T9"/>
                        </a:cxn>
                      </a:cxnLst>
                      <a:rect l="T15" t="T16" r="T17" b="T18"/>
                      <a:pathLst>
                        <a:path w="26" h="34">
                          <a:moveTo>
                            <a:pt x="0" y="15"/>
                          </a:moveTo>
                          <a:lnTo>
                            <a:pt x="0" y="33"/>
                          </a:lnTo>
                          <a:lnTo>
                            <a:pt x="25" y="15"/>
                          </a:lnTo>
                          <a:lnTo>
                            <a:pt x="25" y="0"/>
                          </a:lnTo>
                          <a:lnTo>
                            <a:pt x="0" y="15"/>
                          </a:lnTo>
                        </a:path>
                      </a:pathLst>
                    </a:custGeom>
                    <a:solidFill>
                      <a:srgbClr val="FFFFFF"/>
                    </a:solidFill>
                    <a:ln w="12700" cap="rnd">
                      <a:solidFill>
                        <a:srgbClr val="000000"/>
                      </a:solidFill>
                      <a:round/>
                      <a:headEnd/>
                      <a:tailEnd/>
                    </a:ln>
                  </p:spPr>
                  <p:txBody>
                    <a:bodyPr/>
                    <a:lstStyle/>
                    <a:p>
                      <a:endParaRPr lang="en-US"/>
                    </a:p>
                  </p:txBody>
                </p:sp>
                <p:sp>
                  <p:nvSpPr>
                    <p:cNvPr id="27894" name="Freeform 1743"/>
                    <p:cNvSpPr>
                      <a:spLocks/>
                    </p:cNvSpPr>
                    <p:nvPr/>
                  </p:nvSpPr>
                  <p:spPr bwMode="auto">
                    <a:xfrm>
                      <a:off x="1015" y="3295"/>
                      <a:ext cx="72" cy="17"/>
                    </a:xfrm>
                    <a:custGeom>
                      <a:avLst/>
                      <a:gdLst>
                        <a:gd name="T0" fmla="*/ 0 w 72"/>
                        <a:gd name="T1" fmla="*/ 12 h 17"/>
                        <a:gd name="T2" fmla="*/ 43 w 72"/>
                        <a:gd name="T3" fmla="*/ 16 h 17"/>
                        <a:gd name="T4" fmla="*/ 71 w 72"/>
                        <a:gd name="T5" fmla="*/ 3 h 17"/>
                        <a:gd name="T6" fmla="*/ 29 w 72"/>
                        <a:gd name="T7" fmla="*/ 0 h 17"/>
                        <a:gd name="T8" fmla="*/ 0 w 72"/>
                        <a:gd name="T9" fmla="*/ 12 h 17"/>
                        <a:gd name="T10" fmla="*/ 0 60000 65536"/>
                        <a:gd name="T11" fmla="*/ 0 60000 65536"/>
                        <a:gd name="T12" fmla="*/ 0 60000 65536"/>
                        <a:gd name="T13" fmla="*/ 0 60000 65536"/>
                        <a:gd name="T14" fmla="*/ 0 60000 65536"/>
                        <a:gd name="T15" fmla="*/ 0 w 72"/>
                        <a:gd name="T16" fmla="*/ 0 h 17"/>
                        <a:gd name="T17" fmla="*/ 72 w 72"/>
                        <a:gd name="T18" fmla="*/ 17 h 17"/>
                      </a:gdLst>
                      <a:ahLst/>
                      <a:cxnLst>
                        <a:cxn ang="T10">
                          <a:pos x="T0" y="T1"/>
                        </a:cxn>
                        <a:cxn ang="T11">
                          <a:pos x="T2" y="T3"/>
                        </a:cxn>
                        <a:cxn ang="T12">
                          <a:pos x="T4" y="T5"/>
                        </a:cxn>
                        <a:cxn ang="T13">
                          <a:pos x="T6" y="T7"/>
                        </a:cxn>
                        <a:cxn ang="T14">
                          <a:pos x="T8" y="T9"/>
                        </a:cxn>
                      </a:cxnLst>
                      <a:rect l="T15" t="T16" r="T17" b="T18"/>
                      <a:pathLst>
                        <a:path w="72" h="17">
                          <a:moveTo>
                            <a:pt x="0" y="12"/>
                          </a:moveTo>
                          <a:lnTo>
                            <a:pt x="43" y="16"/>
                          </a:lnTo>
                          <a:lnTo>
                            <a:pt x="71" y="3"/>
                          </a:lnTo>
                          <a:lnTo>
                            <a:pt x="29" y="0"/>
                          </a:lnTo>
                          <a:lnTo>
                            <a:pt x="0" y="12"/>
                          </a:lnTo>
                        </a:path>
                      </a:pathLst>
                    </a:custGeom>
                    <a:solidFill>
                      <a:srgbClr val="FFFFFF"/>
                    </a:solidFill>
                    <a:ln w="12700" cap="rnd">
                      <a:solidFill>
                        <a:srgbClr val="000000"/>
                      </a:solidFill>
                      <a:round/>
                      <a:headEnd/>
                      <a:tailEnd/>
                    </a:ln>
                  </p:spPr>
                  <p:txBody>
                    <a:bodyPr/>
                    <a:lstStyle/>
                    <a:p>
                      <a:endParaRPr lang="en-US"/>
                    </a:p>
                  </p:txBody>
                </p:sp>
              </p:grpSp>
              <p:sp>
                <p:nvSpPr>
                  <p:cNvPr id="27886" name="Freeform 1744"/>
                  <p:cNvSpPr>
                    <a:spLocks/>
                  </p:cNvSpPr>
                  <p:nvPr/>
                </p:nvSpPr>
                <p:spPr bwMode="auto">
                  <a:xfrm>
                    <a:off x="997" y="3335"/>
                    <a:ext cx="63" cy="133"/>
                  </a:xfrm>
                  <a:custGeom>
                    <a:avLst/>
                    <a:gdLst>
                      <a:gd name="T0" fmla="*/ 0 w 63"/>
                      <a:gd name="T1" fmla="*/ 0 h 133"/>
                      <a:gd name="T2" fmla="*/ 62 w 63"/>
                      <a:gd name="T3" fmla="*/ 7 h 133"/>
                      <a:gd name="T4" fmla="*/ 62 w 63"/>
                      <a:gd name="T5" fmla="*/ 132 h 133"/>
                      <a:gd name="T6" fmla="*/ 0 w 63"/>
                      <a:gd name="T7" fmla="*/ 118 h 133"/>
                      <a:gd name="T8" fmla="*/ 0 w 63"/>
                      <a:gd name="T9" fmla="*/ 0 h 133"/>
                      <a:gd name="T10" fmla="*/ 0 60000 65536"/>
                      <a:gd name="T11" fmla="*/ 0 60000 65536"/>
                      <a:gd name="T12" fmla="*/ 0 60000 65536"/>
                      <a:gd name="T13" fmla="*/ 0 60000 65536"/>
                      <a:gd name="T14" fmla="*/ 0 60000 65536"/>
                      <a:gd name="T15" fmla="*/ 0 w 63"/>
                      <a:gd name="T16" fmla="*/ 0 h 133"/>
                      <a:gd name="T17" fmla="*/ 63 w 63"/>
                      <a:gd name="T18" fmla="*/ 133 h 133"/>
                    </a:gdLst>
                    <a:ahLst/>
                    <a:cxnLst>
                      <a:cxn ang="T10">
                        <a:pos x="T0" y="T1"/>
                      </a:cxn>
                      <a:cxn ang="T11">
                        <a:pos x="T2" y="T3"/>
                      </a:cxn>
                      <a:cxn ang="T12">
                        <a:pos x="T4" y="T5"/>
                      </a:cxn>
                      <a:cxn ang="T13">
                        <a:pos x="T6" y="T7"/>
                      </a:cxn>
                      <a:cxn ang="T14">
                        <a:pos x="T8" y="T9"/>
                      </a:cxn>
                    </a:cxnLst>
                    <a:rect l="T15" t="T16" r="T17" b="T18"/>
                    <a:pathLst>
                      <a:path w="63" h="133">
                        <a:moveTo>
                          <a:pt x="0" y="0"/>
                        </a:moveTo>
                        <a:lnTo>
                          <a:pt x="62" y="7"/>
                        </a:lnTo>
                        <a:lnTo>
                          <a:pt x="62" y="132"/>
                        </a:lnTo>
                        <a:lnTo>
                          <a:pt x="0" y="118"/>
                        </a:lnTo>
                        <a:lnTo>
                          <a:pt x="0" y="0"/>
                        </a:lnTo>
                      </a:path>
                    </a:pathLst>
                  </a:custGeom>
                  <a:solidFill>
                    <a:srgbClr val="FFFFFF"/>
                  </a:solidFill>
                  <a:ln w="12700" cap="rnd">
                    <a:solidFill>
                      <a:srgbClr val="000000"/>
                    </a:solidFill>
                    <a:round/>
                    <a:headEnd/>
                    <a:tailEnd/>
                  </a:ln>
                </p:spPr>
                <p:txBody>
                  <a:bodyPr/>
                  <a:lstStyle/>
                  <a:p>
                    <a:endParaRPr lang="en-US"/>
                  </a:p>
                </p:txBody>
              </p:sp>
              <p:sp>
                <p:nvSpPr>
                  <p:cNvPr id="27887" name="Freeform 1745"/>
                  <p:cNvSpPr>
                    <a:spLocks/>
                  </p:cNvSpPr>
                  <p:nvPr/>
                </p:nvSpPr>
                <p:spPr bwMode="auto">
                  <a:xfrm>
                    <a:off x="1064" y="3314"/>
                    <a:ext cx="39" cy="154"/>
                  </a:xfrm>
                  <a:custGeom>
                    <a:avLst/>
                    <a:gdLst>
                      <a:gd name="T0" fmla="*/ 0 w 39"/>
                      <a:gd name="T1" fmla="*/ 28 h 154"/>
                      <a:gd name="T2" fmla="*/ 38 w 39"/>
                      <a:gd name="T3" fmla="*/ 0 h 154"/>
                      <a:gd name="T4" fmla="*/ 38 w 39"/>
                      <a:gd name="T5" fmla="*/ 117 h 154"/>
                      <a:gd name="T6" fmla="*/ 0 w 39"/>
                      <a:gd name="T7" fmla="*/ 153 h 154"/>
                      <a:gd name="T8" fmla="*/ 0 w 39"/>
                      <a:gd name="T9" fmla="*/ 28 h 154"/>
                      <a:gd name="T10" fmla="*/ 0 60000 65536"/>
                      <a:gd name="T11" fmla="*/ 0 60000 65536"/>
                      <a:gd name="T12" fmla="*/ 0 60000 65536"/>
                      <a:gd name="T13" fmla="*/ 0 60000 65536"/>
                      <a:gd name="T14" fmla="*/ 0 60000 65536"/>
                      <a:gd name="T15" fmla="*/ 0 w 39"/>
                      <a:gd name="T16" fmla="*/ 0 h 154"/>
                      <a:gd name="T17" fmla="*/ 39 w 39"/>
                      <a:gd name="T18" fmla="*/ 154 h 154"/>
                    </a:gdLst>
                    <a:ahLst/>
                    <a:cxnLst>
                      <a:cxn ang="T10">
                        <a:pos x="T0" y="T1"/>
                      </a:cxn>
                      <a:cxn ang="T11">
                        <a:pos x="T2" y="T3"/>
                      </a:cxn>
                      <a:cxn ang="T12">
                        <a:pos x="T4" y="T5"/>
                      </a:cxn>
                      <a:cxn ang="T13">
                        <a:pos x="T6" y="T7"/>
                      </a:cxn>
                      <a:cxn ang="T14">
                        <a:pos x="T8" y="T9"/>
                      </a:cxn>
                    </a:cxnLst>
                    <a:rect l="T15" t="T16" r="T17" b="T18"/>
                    <a:pathLst>
                      <a:path w="39" h="154">
                        <a:moveTo>
                          <a:pt x="0" y="28"/>
                        </a:moveTo>
                        <a:lnTo>
                          <a:pt x="38" y="0"/>
                        </a:lnTo>
                        <a:lnTo>
                          <a:pt x="38" y="117"/>
                        </a:lnTo>
                        <a:lnTo>
                          <a:pt x="0" y="153"/>
                        </a:lnTo>
                        <a:lnTo>
                          <a:pt x="0" y="28"/>
                        </a:lnTo>
                      </a:path>
                    </a:pathLst>
                  </a:custGeom>
                  <a:solidFill>
                    <a:srgbClr val="FFFFFF"/>
                  </a:solidFill>
                  <a:ln w="12700" cap="rnd">
                    <a:solidFill>
                      <a:srgbClr val="000000"/>
                    </a:solidFill>
                    <a:round/>
                    <a:headEnd/>
                    <a:tailEnd/>
                  </a:ln>
                </p:spPr>
                <p:txBody>
                  <a:bodyPr/>
                  <a:lstStyle/>
                  <a:p>
                    <a:endParaRPr lang="en-US"/>
                  </a:p>
                </p:txBody>
              </p:sp>
              <p:sp>
                <p:nvSpPr>
                  <p:cNvPr id="27888" name="Freeform 1746"/>
                  <p:cNvSpPr>
                    <a:spLocks/>
                  </p:cNvSpPr>
                  <p:nvPr/>
                </p:nvSpPr>
                <p:spPr bwMode="auto">
                  <a:xfrm>
                    <a:off x="1064" y="3434"/>
                    <a:ext cx="81" cy="110"/>
                  </a:xfrm>
                  <a:custGeom>
                    <a:avLst/>
                    <a:gdLst>
                      <a:gd name="T0" fmla="*/ 40 w 81"/>
                      <a:gd name="T1" fmla="*/ 0 h 110"/>
                      <a:gd name="T2" fmla="*/ 0 w 81"/>
                      <a:gd name="T3" fmla="*/ 35 h 110"/>
                      <a:gd name="T4" fmla="*/ 15 w 81"/>
                      <a:gd name="T5" fmla="*/ 109 h 110"/>
                      <a:gd name="T6" fmla="*/ 80 w 81"/>
                      <a:gd name="T7" fmla="*/ 40 h 110"/>
                      <a:gd name="T8" fmla="*/ 40 w 81"/>
                      <a:gd name="T9" fmla="*/ 0 h 110"/>
                      <a:gd name="T10" fmla="*/ 0 60000 65536"/>
                      <a:gd name="T11" fmla="*/ 0 60000 65536"/>
                      <a:gd name="T12" fmla="*/ 0 60000 65536"/>
                      <a:gd name="T13" fmla="*/ 0 60000 65536"/>
                      <a:gd name="T14" fmla="*/ 0 60000 65536"/>
                      <a:gd name="T15" fmla="*/ 0 w 81"/>
                      <a:gd name="T16" fmla="*/ 0 h 110"/>
                      <a:gd name="T17" fmla="*/ 81 w 81"/>
                      <a:gd name="T18" fmla="*/ 110 h 110"/>
                    </a:gdLst>
                    <a:ahLst/>
                    <a:cxnLst>
                      <a:cxn ang="T10">
                        <a:pos x="T0" y="T1"/>
                      </a:cxn>
                      <a:cxn ang="T11">
                        <a:pos x="T2" y="T3"/>
                      </a:cxn>
                      <a:cxn ang="T12">
                        <a:pos x="T4" y="T5"/>
                      </a:cxn>
                      <a:cxn ang="T13">
                        <a:pos x="T6" y="T7"/>
                      </a:cxn>
                      <a:cxn ang="T14">
                        <a:pos x="T8" y="T9"/>
                      </a:cxn>
                    </a:cxnLst>
                    <a:rect l="T15" t="T16" r="T17" b="T18"/>
                    <a:pathLst>
                      <a:path w="81" h="110">
                        <a:moveTo>
                          <a:pt x="40" y="0"/>
                        </a:moveTo>
                        <a:lnTo>
                          <a:pt x="0" y="35"/>
                        </a:lnTo>
                        <a:lnTo>
                          <a:pt x="15" y="109"/>
                        </a:lnTo>
                        <a:lnTo>
                          <a:pt x="80" y="40"/>
                        </a:lnTo>
                        <a:lnTo>
                          <a:pt x="40" y="0"/>
                        </a:lnTo>
                      </a:path>
                    </a:pathLst>
                  </a:custGeom>
                  <a:solidFill>
                    <a:srgbClr val="FFFFFF"/>
                  </a:solidFill>
                  <a:ln w="12700" cap="rnd">
                    <a:solidFill>
                      <a:srgbClr val="000000"/>
                    </a:solidFill>
                    <a:round/>
                    <a:headEnd/>
                    <a:tailEnd/>
                  </a:ln>
                </p:spPr>
                <p:txBody>
                  <a:bodyPr/>
                  <a:lstStyle/>
                  <a:p>
                    <a:endParaRPr lang="en-US"/>
                  </a:p>
                </p:txBody>
              </p:sp>
              <p:sp>
                <p:nvSpPr>
                  <p:cNvPr id="27889" name="Freeform 1747"/>
                  <p:cNvSpPr>
                    <a:spLocks/>
                  </p:cNvSpPr>
                  <p:nvPr/>
                </p:nvSpPr>
                <p:spPr bwMode="auto">
                  <a:xfrm>
                    <a:off x="963" y="3457"/>
                    <a:ext cx="112" cy="87"/>
                  </a:xfrm>
                  <a:custGeom>
                    <a:avLst/>
                    <a:gdLst>
                      <a:gd name="T0" fmla="*/ 32 w 112"/>
                      <a:gd name="T1" fmla="*/ 0 h 87"/>
                      <a:gd name="T2" fmla="*/ 96 w 112"/>
                      <a:gd name="T3" fmla="*/ 13 h 87"/>
                      <a:gd name="T4" fmla="*/ 111 w 112"/>
                      <a:gd name="T5" fmla="*/ 86 h 87"/>
                      <a:gd name="T6" fmla="*/ 0 w 112"/>
                      <a:gd name="T7" fmla="*/ 62 h 87"/>
                      <a:gd name="T8" fmla="*/ 32 w 112"/>
                      <a:gd name="T9" fmla="*/ 0 h 87"/>
                      <a:gd name="T10" fmla="*/ 0 60000 65536"/>
                      <a:gd name="T11" fmla="*/ 0 60000 65536"/>
                      <a:gd name="T12" fmla="*/ 0 60000 65536"/>
                      <a:gd name="T13" fmla="*/ 0 60000 65536"/>
                      <a:gd name="T14" fmla="*/ 0 60000 65536"/>
                      <a:gd name="T15" fmla="*/ 0 w 112"/>
                      <a:gd name="T16" fmla="*/ 0 h 87"/>
                      <a:gd name="T17" fmla="*/ 112 w 112"/>
                      <a:gd name="T18" fmla="*/ 87 h 87"/>
                    </a:gdLst>
                    <a:ahLst/>
                    <a:cxnLst>
                      <a:cxn ang="T10">
                        <a:pos x="T0" y="T1"/>
                      </a:cxn>
                      <a:cxn ang="T11">
                        <a:pos x="T2" y="T3"/>
                      </a:cxn>
                      <a:cxn ang="T12">
                        <a:pos x="T4" y="T5"/>
                      </a:cxn>
                      <a:cxn ang="T13">
                        <a:pos x="T6" y="T7"/>
                      </a:cxn>
                      <a:cxn ang="T14">
                        <a:pos x="T8" y="T9"/>
                      </a:cxn>
                    </a:cxnLst>
                    <a:rect l="T15" t="T16" r="T17" b="T18"/>
                    <a:pathLst>
                      <a:path w="112" h="87">
                        <a:moveTo>
                          <a:pt x="32" y="0"/>
                        </a:moveTo>
                        <a:lnTo>
                          <a:pt x="96" y="13"/>
                        </a:lnTo>
                        <a:lnTo>
                          <a:pt x="111" y="86"/>
                        </a:lnTo>
                        <a:lnTo>
                          <a:pt x="0" y="62"/>
                        </a:lnTo>
                        <a:lnTo>
                          <a:pt x="32" y="0"/>
                        </a:lnTo>
                      </a:path>
                    </a:pathLst>
                  </a:custGeom>
                  <a:solidFill>
                    <a:srgbClr val="FFFFFF"/>
                  </a:solidFill>
                  <a:ln w="12700" cap="rnd">
                    <a:solidFill>
                      <a:srgbClr val="000000"/>
                    </a:solidFill>
                    <a:round/>
                    <a:headEnd/>
                    <a:tailEnd/>
                  </a:ln>
                </p:spPr>
                <p:txBody>
                  <a:bodyPr/>
                  <a:lstStyle/>
                  <a:p>
                    <a:endParaRPr lang="en-US"/>
                  </a:p>
                </p:txBody>
              </p:sp>
              <p:sp>
                <p:nvSpPr>
                  <p:cNvPr id="27890" name="Freeform 1748"/>
                  <p:cNvSpPr>
                    <a:spLocks/>
                  </p:cNvSpPr>
                  <p:nvPr/>
                </p:nvSpPr>
                <p:spPr bwMode="auto">
                  <a:xfrm>
                    <a:off x="1079" y="3475"/>
                    <a:ext cx="66" cy="210"/>
                  </a:xfrm>
                  <a:custGeom>
                    <a:avLst/>
                    <a:gdLst>
                      <a:gd name="T0" fmla="*/ 0 w 66"/>
                      <a:gd name="T1" fmla="*/ 70 h 210"/>
                      <a:gd name="T2" fmla="*/ 65 w 66"/>
                      <a:gd name="T3" fmla="*/ 0 h 210"/>
                      <a:gd name="T4" fmla="*/ 65 w 66"/>
                      <a:gd name="T5" fmla="*/ 114 h 210"/>
                      <a:gd name="T6" fmla="*/ 0 w 66"/>
                      <a:gd name="T7" fmla="*/ 209 h 210"/>
                      <a:gd name="T8" fmla="*/ 0 w 66"/>
                      <a:gd name="T9" fmla="*/ 70 h 210"/>
                      <a:gd name="T10" fmla="*/ 0 60000 65536"/>
                      <a:gd name="T11" fmla="*/ 0 60000 65536"/>
                      <a:gd name="T12" fmla="*/ 0 60000 65536"/>
                      <a:gd name="T13" fmla="*/ 0 60000 65536"/>
                      <a:gd name="T14" fmla="*/ 0 60000 65536"/>
                      <a:gd name="T15" fmla="*/ 0 w 66"/>
                      <a:gd name="T16" fmla="*/ 0 h 210"/>
                      <a:gd name="T17" fmla="*/ 66 w 66"/>
                      <a:gd name="T18" fmla="*/ 210 h 210"/>
                    </a:gdLst>
                    <a:ahLst/>
                    <a:cxnLst>
                      <a:cxn ang="T10">
                        <a:pos x="T0" y="T1"/>
                      </a:cxn>
                      <a:cxn ang="T11">
                        <a:pos x="T2" y="T3"/>
                      </a:cxn>
                      <a:cxn ang="T12">
                        <a:pos x="T4" y="T5"/>
                      </a:cxn>
                      <a:cxn ang="T13">
                        <a:pos x="T6" y="T7"/>
                      </a:cxn>
                      <a:cxn ang="T14">
                        <a:pos x="T8" y="T9"/>
                      </a:cxn>
                    </a:cxnLst>
                    <a:rect l="T15" t="T16" r="T17" b="T18"/>
                    <a:pathLst>
                      <a:path w="66" h="210">
                        <a:moveTo>
                          <a:pt x="0" y="70"/>
                        </a:moveTo>
                        <a:lnTo>
                          <a:pt x="65" y="0"/>
                        </a:lnTo>
                        <a:lnTo>
                          <a:pt x="65" y="114"/>
                        </a:lnTo>
                        <a:lnTo>
                          <a:pt x="0" y="209"/>
                        </a:lnTo>
                        <a:lnTo>
                          <a:pt x="0" y="70"/>
                        </a:lnTo>
                      </a:path>
                    </a:pathLst>
                  </a:custGeom>
                  <a:solidFill>
                    <a:srgbClr val="FFFFFF"/>
                  </a:solidFill>
                  <a:ln w="12700" cap="rnd">
                    <a:solidFill>
                      <a:srgbClr val="000000"/>
                    </a:solidFill>
                    <a:round/>
                    <a:headEnd/>
                    <a:tailEnd/>
                  </a:ln>
                </p:spPr>
                <p:txBody>
                  <a:bodyPr/>
                  <a:lstStyle/>
                  <a:p>
                    <a:endParaRPr lang="en-US"/>
                  </a:p>
                </p:txBody>
              </p:sp>
              <p:sp>
                <p:nvSpPr>
                  <p:cNvPr id="27891" name="Freeform 1749"/>
                  <p:cNvSpPr>
                    <a:spLocks/>
                  </p:cNvSpPr>
                  <p:nvPr/>
                </p:nvSpPr>
                <p:spPr bwMode="auto">
                  <a:xfrm>
                    <a:off x="963" y="3521"/>
                    <a:ext cx="111" cy="164"/>
                  </a:xfrm>
                  <a:custGeom>
                    <a:avLst/>
                    <a:gdLst>
                      <a:gd name="T0" fmla="*/ 0 w 111"/>
                      <a:gd name="T1" fmla="*/ 0 h 164"/>
                      <a:gd name="T2" fmla="*/ 110 w 111"/>
                      <a:gd name="T3" fmla="*/ 24 h 164"/>
                      <a:gd name="T4" fmla="*/ 110 w 111"/>
                      <a:gd name="T5" fmla="*/ 163 h 164"/>
                      <a:gd name="T6" fmla="*/ 0 w 111"/>
                      <a:gd name="T7" fmla="*/ 132 h 164"/>
                      <a:gd name="T8" fmla="*/ 0 w 111"/>
                      <a:gd name="T9" fmla="*/ 0 h 164"/>
                      <a:gd name="T10" fmla="*/ 0 60000 65536"/>
                      <a:gd name="T11" fmla="*/ 0 60000 65536"/>
                      <a:gd name="T12" fmla="*/ 0 60000 65536"/>
                      <a:gd name="T13" fmla="*/ 0 60000 65536"/>
                      <a:gd name="T14" fmla="*/ 0 60000 65536"/>
                      <a:gd name="T15" fmla="*/ 0 w 111"/>
                      <a:gd name="T16" fmla="*/ 0 h 164"/>
                      <a:gd name="T17" fmla="*/ 111 w 111"/>
                      <a:gd name="T18" fmla="*/ 164 h 164"/>
                    </a:gdLst>
                    <a:ahLst/>
                    <a:cxnLst>
                      <a:cxn ang="T10">
                        <a:pos x="T0" y="T1"/>
                      </a:cxn>
                      <a:cxn ang="T11">
                        <a:pos x="T2" y="T3"/>
                      </a:cxn>
                      <a:cxn ang="T12">
                        <a:pos x="T4" y="T5"/>
                      </a:cxn>
                      <a:cxn ang="T13">
                        <a:pos x="T6" y="T7"/>
                      </a:cxn>
                      <a:cxn ang="T14">
                        <a:pos x="T8" y="T9"/>
                      </a:cxn>
                    </a:cxnLst>
                    <a:rect l="T15" t="T16" r="T17" b="T18"/>
                    <a:pathLst>
                      <a:path w="111" h="164">
                        <a:moveTo>
                          <a:pt x="0" y="0"/>
                        </a:moveTo>
                        <a:lnTo>
                          <a:pt x="110" y="24"/>
                        </a:lnTo>
                        <a:lnTo>
                          <a:pt x="110" y="163"/>
                        </a:lnTo>
                        <a:lnTo>
                          <a:pt x="0" y="132"/>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0" name="Group 1750"/>
                <p:cNvGrpSpPr>
                  <a:grpSpLocks/>
                </p:cNvGrpSpPr>
                <p:nvPr/>
              </p:nvGrpSpPr>
              <p:grpSpPr bwMode="auto">
                <a:xfrm>
                  <a:off x="1004" y="3341"/>
                  <a:ext cx="58" cy="84"/>
                  <a:chOff x="1004" y="3341"/>
                  <a:chExt cx="58" cy="84"/>
                </a:xfrm>
              </p:grpSpPr>
              <p:grpSp>
                <p:nvGrpSpPr>
                  <p:cNvPr id="21" name="Group 1751"/>
                  <p:cNvGrpSpPr>
                    <a:grpSpLocks/>
                  </p:cNvGrpSpPr>
                  <p:nvPr/>
                </p:nvGrpSpPr>
                <p:grpSpPr bwMode="auto">
                  <a:xfrm>
                    <a:off x="1004" y="3341"/>
                    <a:ext cx="58" cy="26"/>
                    <a:chOff x="1004" y="3341"/>
                    <a:chExt cx="58" cy="26"/>
                  </a:xfrm>
                </p:grpSpPr>
                <p:sp>
                  <p:nvSpPr>
                    <p:cNvPr id="27881" name="Freeform 1752"/>
                    <p:cNvSpPr>
                      <a:spLocks/>
                    </p:cNvSpPr>
                    <p:nvPr/>
                  </p:nvSpPr>
                  <p:spPr bwMode="auto">
                    <a:xfrm>
                      <a:off x="1004" y="3341"/>
                      <a:ext cx="17" cy="20"/>
                    </a:xfrm>
                    <a:custGeom>
                      <a:avLst/>
                      <a:gdLst>
                        <a:gd name="T0" fmla="*/ 0 w 17"/>
                        <a:gd name="T1" fmla="*/ 0 h 20"/>
                        <a:gd name="T2" fmla="*/ 16 w 17"/>
                        <a:gd name="T3" fmla="*/ 1 h 20"/>
                        <a:gd name="T4" fmla="*/ 16 w 17"/>
                        <a:gd name="T5" fmla="*/ 19 h 20"/>
                        <a:gd name="T6" fmla="*/ 0 w 17"/>
                        <a:gd name="T7" fmla="*/ 18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16" y="1"/>
                          </a:lnTo>
                          <a:lnTo>
                            <a:pt x="16" y="19"/>
                          </a:lnTo>
                          <a:lnTo>
                            <a:pt x="0" y="18"/>
                          </a:lnTo>
                          <a:lnTo>
                            <a:pt x="0" y="0"/>
                          </a:lnTo>
                        </a:path>
                      </a:pathLst>
                    </a:custGeom>
                    <a:solidFill>
                      <a:srgbClr val="FFFFFF"/>
                    </a:solidFill>
                    <a:ln w="12700" cap="rnd">
                      <a:solidFill>
                        <a:srgbClr val="000000"/>
                      </a:solidFill>
                      <a:round/>
                      <a:headEnd/>
                      <a:tailEnd/>
                    </a:ln>
                  </p:spPr>
                  <p:txBody>
                    <a:bodyPr/>
                    <a:lstStyle/>
                    <a:p>
                      <a:endParaRPr lang="en-US"/>
                    </a:p>
                  </p:txBody>
                </p:sp>
                <p:sp>
                  <p:nvSpPr>
                    <p:cNvPr id="27882" name="Freeform 1753"/>
                    <p:cNvSpPr>
                      <a:spLocks/>
                    </p:cNvSpPr>
                    <p:nvPr/>
                  </p:nvSpPr>
                  <p:spPr bwMode="auto">
                    <a:xfrm>
                      <a:off x="1024" y="3343"/>
                      <a:ext cx="17" cy="21"/>
                    </a:xfrm>
                    <a:custGeom>
                      <a:avLst/>
                      <a:gdLst>
                        <a:gd name="T0" fmla="*/ 0 w 17"/>
                        <a:gd name="T1" fmla="*/ 0 h 21"/>
                        <a:gd name="T2" fmla="*/ 16 w 17"/>
                        <a:gd name="T3" fmla="*/ 1 h 21"/>
                        <a:gd name="T4" fmla="*/ 16 w 17"/>
                        <a:gd name="T5" fmla="*/ 20 h 21"/>
                        <a:gd name="T6" fmla="*/ 0 w 17"/>
                        <a:gd name="T7" fmla="*/ 19 h 21"/>
                        <a:gd name="T8" fmla="*/ 0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0" y="0"/>
                          </a:moveTo>
                          <a:lnTo>
                            <a:pt x="16" y="1"/>
                          </a:lnTo>
                          <a:lnTo>
                            <a:pt x="16" y="20"/>
                          </a:lnTo>
                          <a:lnTo>
                            <a:pt x="0" y="19"/>
                          </a:lnTo>
                          <a:lnTo>
                            <a:pt x="0" y="0"/>
                          </a:lnTo>
                        </a:path>
                      </a:pathLst>
                    </a:custGeom>
                    <a:solidFill>
                      <a:srgbClr val="FFFFFF"/>
                    </a:solidFill>
                    <a:ln w="12700" cap="rnd">
                      <a:solidFill>
                        <a:srgbClr val="000000"/>
                      </a:solidFill>
                      <a:round/>
                      <a:headEnd/>
                      <a:tailEnd/>
                    </a:ln>
                  </p:spPr>
                  <p:txBody>
                    <a:bodyPr/>
                    <a:lstStyle/>
                    <a:p>
                      <a:endParaRPr lang="en-US"/>
                    </a:p>
                  </p:txBody>
                </p:sp>
                <p:sp>
                  <p:nvSpPr>
                    <p:cNvPr id="27883" name="Freeform 1754"/>
                    <p:cNvSpPr>
                      <a:spLocks/>
                    </p:cNvSpPr>
                    <p:nvPr/>
                  </p:nvSpPr>
                  <p:spPr bwMode="auto">
                    <a:xfrm>
                      <a:off x="1045" y="3346"/>
                      <a:ext cx="17" cy="21"/>
                    </a:xfrm>
                    <a:custGeom>
                      <a:avLst/>
                      <a:gdLst>
                        <a:gd name="T0" fmla="*/ 0 w 17"/>
                        <a:gd name="T1" fmla="*/ 0 h 21"/>
                        <a:gd name="T2" fmla="*/ 16 w 17"/>
                        <a:gd name="T3" fmla="*/ 1 h 21"/>
                        <a:gd name="T4" fmla="*/ 16 w 17"/>
                        <a:gd name="T5" fmla="*/ 20 h 21"/>
                        <a:gd name="T6" fmla="*/ 0 w 17"/>
                        <a:gd name="T7" fmla="*/ 19 h 21"/>
                        <a:gd name="T8" fmla="*/ 0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0" y="0"/>
                          </a:moveTo>
                          <a:lnTo>
                            <a:pt x="16" y="1"/>
                          </a:lnTo>
                          <a:lnTo>
                            <a:pt x="16" y="20"/>
                          </a:lnTo>
                          <a:lnTo>
                            <a:pt x="0" y="19"/>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2" name="Group 1755"/>
                  <p:cNvGrpSpPr>
                    <a:grpSpLocks/>
                  </p:cNvGrpSpPr>
                  <p:nvPr/>
                </p:nvGrpSpPr>
                <p:grpSpPr bwMode="auto">
                  <a:xfrm>
                    <a:off x="1004" y="3370"/>
                    <a:ext cx="58" cy="27"/>
                    <a:chOff x="1004" y="3370"/>
                    <a:chExt cx="58" cy="27"/>
                  </a:xfrm>
                </p:grpSpPr>
                <p:sp>
                  <p:nvSpPr>
                    <p:cNvPr id="27878" name="Freeform 1756"/>
                    <p:cNvSpPr>
                      <a:spLocks/>
                    </p:cNvSpPr>
                    <p:nvPr/>
                  </p:nvSpPr>
                  <p:spPr bwMode="auto">
                    <a:xfrm>
                      <a:off x="1004" y="3370"/>
                      <a:ext cx="17" cy="20"/>
                    </a:xfrm>
                    <a:custGeom>
                      <a:avLst/>
                      <a:gdLst>
                        <a:gd name="T0" fmla="*/ 0 w 17"/>
                        <a:gd name="T1" fmla="*/ 0 h 20"/>
                        <a:gd name="T2" fmla="*/ 16 w 17"/>
                        <a:gd name="T3" fmla="*/ 1 h 20"/>
                        <a:gd name="T4" fmla="*/ 16 w 17"/>
                        <a:gd name="T5" fmla="*/ 19 h 20"/>
                        <a:gd name="T6" fmla="*/ 0 w 17"/>
                        <a:gd name="T7" fmla="*/ 18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16" y="1"/>
                          </a:lnTo>
                          <a:lnTo>
                            <a:pt x="16" y="19"/>
                          </a:lnTo>
                          <a:lnTo>
                            <a:pt x="0" y="18"/>
                          </a:lnTo>
                          <a:lnTo>
                            <a:pt x="0" y="0"/>
                          </a:lnTo>
                        </a:path>
                      </a:pathLst>
                    </a:custGeom>
                    <a:solidFill>
                      <a:srgbClr val="FFFFFF"/>
                    </a:solidFill>
                    <a:ln w="12700" cap="rnd">
                      <a:solidFill>
                        <a:srgbClr val="000000"/>
                      </a:solidFill>
                      <a:round/>
                      <a:headEnd/>
                      <a:tailEnd/>
                    </a:ln>
                  </p:spPr>
                  <p:txBody>
                    <a:bodyPr/>
                    <a:lstStyle/>
                    <a:p>
                      <a:endParaRPr lang="en-US"/>
                    </a:p>
                  </p:txBody>
                </p:sp>
                <p:sp>
                  <p:nvSpPr>
                    <p:cNvPr id="27879" name="Freeform 1757"/>
                    <p:cNvSpPr>
                      <a:spLocks/>
                    </p:cNvSpPr>
                    <p:nvPr/>
                  </p:nvSpPr>
                  <p:spPr bwMode="auto">
                    <a:xfrm>
                      <a:off x="1024" y="3372"/>
                      <a:ext cx="17" cy="22"/>
                    </a:xfrm>
                    <a:custGeom>
                      <a:avLst/>
                      <a:gdLst>
                        <a:gd name="T0" fmla="*/ 0 w 17"/>
                        <a:gd name="T1" fmla="*/ 0 h 22"/>
                        <a:gd name="T2" fmla="*/ 16 w 17"/>
                        <a:gd name="T3" fmla="*/ 2 h 22"/>
                        <a:gd name="T4" fmla="*/ 16 w 17"/>
                        <a:gd name="T5" fmla="*/ 21 h 22"/>
                        <a:gd name="T6" fmla="*/ 0 w 17"/>
                        <a:gd name="T7" fmla="*/ 20 h 22"/>
                        <a:gd name="T8" fmla="*/ 0 w 17"/>
                        <a:gd name="T9" fmla="*/ 0 h 22"/>
                        <a:gd name="T10" fmla="*/ 0 60000 65536"/>
                        <a:gd name="T11" fmla="*/ 0 60000 65536"/>
                        <a:gd name="T12" fmla="*/ 0 60000 65536"/>
                        <a:gd name="T13" fmla="*/ 0 60000 65536"/>
                        <a:gd name="T14" fmla="*/ 0 60000 65536"/>
                        <a:gd name="T15" fmla="*/ 0 w 17"/>
                        <a:gd name="T16" fmla="*/ 0 h 22"/>
                        <a:gd name="T17" fmla="*/ 17 w 17"/>
                        <a:gd name="T18" fmla="*/ 22 h 22"/>
                      </a:gdLst>
                      <a:ahLst/>
                      <a:cxnLst>
                        <a:cxn ang="T10">
                          <a:pos x="T0" y="T1"/>
                        </a:cxn>
                        <a:cxn ang="T11">
                          <a:pos x="T2" y="T3"/>
                        </a:cxn>
                        <a:cxn ang="T12">
                          <a:pos x="T4" y="T5"/>
                        </a:cxn>
                        <a:cxn ang="T13">
                          <a:pos x="T6" y="T7"/>
                        </a:cxn>
                        <a:cxn ang="T14">
                          <a:pos x="T8" y="T9"/>
                        </a:cxn>
                      </a:cxnLst>
                      <a:rect l="T15" t="T16" r="T17" b="T18"/>
                      <a:pathLst>
                        <a:path w="17" h="22">
                          <a:moveTo>
                            <a:pt x="0" y="0"/>
                          </a:moveTo>
                          <a:lnTo>
                            <a:pt x="16" y="2"/>
                          </a:lnTo>
                          <a:lnTo>
                            <a:pt x="16" y="21"/>
                          </a:lnTo>
                          <a:lnTo>
                            <a:pt x="0" y="20"/>
                          </a:lnTo>
                          <a:lnTo>
                            <a:pt x="0" y="0"/>
                          </a:lnTo>
                        </a:path>
                      </a:pathLst>
                    </a:custGeom>
                    <a:solidFill>
                      <a:srgbClr val="FFFFFF"/>
                    </a:solidFill>
                    <a:ln w="12700" cap="rnd">
                      <a:solidFill>
                        <a:srgbClr val="000000"/>
                      </a:solidFill>
                      <a:round/>
                      <a:headEnd/>
                      <a:tailEnd/>
                    </a:ln>
                  </p:spPr>
                  <p:txBody>
                    <a:bodyPr/>
                    <a:lstStyle/>
                    <a:p>
                      <a:endParaRPr lang="en-US"/>
                    </a:p>
                  </p:txBody>
                </p:sp>
                <p:sp>
                  <p:nvSpPr>
                    <p:cNvPr id="27880" name="Freeform 1758"/>
                    <p:cNvSpPr>
                      <a:spLocks/>
                    </p:cNvSpPr>
                    <p:nvPr/>
                  </p:nvSpPr>
                  <p:spPr bwMode="auto">
                    <a:xfrm>
                      <a:off x="1045" y="3376"/>
                      <a:ext cx="17" cy="21"/>
                    </a:xfrm>
                    <a:custGeom>
                      <a:avLst/>
                      <a:gdLst>
                        <a:gd name="T0" fmla="*/ 0 w 17"/>
                        <a:gd name="T1" fmla="*/ 0 h 21"/>
                        <a:gd name="T2" fmla="*/ 16 w 17"/>
                        <a:gd name="T3" fmla="*/ 1 h 21"/>
                        <a:gd name="T4" fmla="*/ 16 w 17"/>
                        <a:gd name="T5" fmla="*/ 20 h 21"/>
                        <a:gd name="T6" fmla="*/ 0 w 17"/>
                        <a:gd name="T7" fmla="*/ 18 h 21"/>
                        <a:gd name="T8" fmla="*/ 0 w 17"/>
                        <a:gd name="T9" fmla="*/ 0 h 21"/>
                        <a:gd name="T10" fmla="*/ 0 60000 65536"/>
                        <a:gd name="T11" fmla="*/ 0 60000 65536"/>
                        <a:gd name="T12" fmla="*/ 0 60000 65536"/>
                        <a:gd name="T13" fmla="*/ 0 60000 65536"/>
                        <a:gd name="T14" fmla="*/ 0 60000 65536"/>
                        <a:gd name="T15" fmla="*/ 0 w 17"/>
                        <a:gd name="T16" fmla="*/ 0 h 21"/>
                        <a:gd name="T17" fmla="*/ 17 w 17"/>
                        <a:gd name="T18" fmla="*/ 21 h 21"/>
                      </a:gdLst>
                      <a:ahLst/>
                      <a:cxnLst>
                        <a:cxn ang="T10">
                          <a:pos x="T0" y="T1"/>
                        </a:cxn>
                        <a:cxn ang="T11">
                          <a:pos x="T2" y="T3"/>
                        </a:cxn>
                        <a:cxn ang="T12">
                          <a:pos x="T4" y="T5"/>
                        </a:cxn>
                        <a:cxn ang="T13">
                          <a:pos x="T6" y="T7"/>
                        </a:cxn>
                        <a:cxn ang="T14">
                          <a:pos x="T8" y="T9"/>
                        </a:cxn>
                      </a:cxnLst>
                      <a:rect l="T15" t="T16" r="T17" b="T18"/>
                      <a:pathLst>
                        <a:path w="17" h="21">
                          <a:moveTo>
                            <a:pt x="0" y="0"/>
                          </a:moveTo>
                          <a:lnTo>
                            <a:pt x="16" y="1"/>
                          </a:lnTo>
                          <a:lnTo>
                            <a:pt x="16" y="20"/>
                          </a:lnTo>
                          <a:lnTo>
                            <a:pt x="0" y="18"/>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3" name="Group 1759"/>
                  <p:cNvGrpSpPr>
                    <a:grpSpLocks/>
                  </p:cNvGrpSpPr>
                  <p:nvPr/>
                </p:nvGrpSpPr>
                <p:grpSpPr bwMode="auto">
                  <a:xfrm>
                    <a:off x="1004" y="3397"/>
                    <a:ext cx="58" cy="28"/>
                    <a:chOff x="1004" y="3397"/>
                    <a:chExt cx="58" cy="28"/>
                  </a:xfrm>
                </p:grpSpPr>
                <p:sp>
                  <p:nvSpPr>
                    <p:cNvPr id="27875" name="Freeform 1760"/>
                    <p:cNvSpPr>
                      <a:spLocks/>
                    </p:cNvSpPr>
                    <p:nvPr/>
                  </p:nvSpPr>
                  <p:spPr bwMode="auto">
                    <a:xfrm>
                      <a:off x="1004" y="3397"/>
                      <a:ext cx="17" cy="23"/>
                    </a:xfrm>
                    <a:custGeom>
                      <a:avLst/>
                      <a:gdLst>
                        <a:gd name="T0" fmla="*/ 0 w 17"/>
                        <a:gd name="T1" fmla="*/ 0 h 23"/>
                        <a:gd name="T2" fmla="*/ 16 w 17"/>
                        <a:gd name="T3" fmla="*/ 2 h 23"/>
                        <a:gd name="T4" fmla="*/ 16 w 17"/>
                        <a:gd name="T5" fmla="*/ 22 h 23"/>
                        <a:gd name="T6" fmla="*/ 0 w 17"/>
                        <a:gd name="T7" fmla="*/ 21 h 23"/>
                        <a:gd name="T8" fmla="*/ 0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0" y="0"/>
                          </a:moveTo>
                          <a:lnTo>
                            <a:pt x="16" y="2"/>
                          </a:lnTo>
                          <a:lnTo>
                            <a:pt x="16" y="22"/>
                          </a:lnTo>
                          <a:lnTo>
                            <a:pt x="0" y="21"/>
                          </a:lnTo>
                          <a:lnTo>
                            <a:pt x="0" y="0"/>
                          </a:lnTo>
                        </a:path>
                      </a:pathLst>
                    </a:custGeom>
                    <a:solidFill>
                      <a:srgbClr val="FFFFFF"/>
                    </a:solidFill>
                    <a:ln w="12700" cap="rnd">
                      <a:solidFill>
                        <a:srgbClr val="000000"/>
                      </a:solidFill>
                      <a:round/>
                      <a:headEnd/>
                      <a:tailEnd/>
                    </a:ln>
                  </p:spPr>
                  <p:txBody>
                    <a:bodyPr/>
                    <a:lstStyle/>
                    <a:p>
                      <a:endParaRPr lang="en-US"/>
                    </a:p>
                  </p:txBody>
                </p:sp>
                <p:sp>
                  <p:nvSpPr>
                    <p:cNvPr id="27876" name="Freeform 1761"/>
                    <p:cNvSpPr>
                      <a:spLocks/>
                    </p:cNvSpPr>
                    <p:nvPr/>
                  </p:nvSpPr>
                  <p:spPr bwMode="auto">
                    <a:xfrm>
                      <a:off x="1024" y="3400"/>
                      <a:ext cx="17" cy="22"/>
                    </a:xfrm>
                    <a:custGeom>
                      <a:avLst/>
                      <a:gdLst>
                        <a:gd name="T0" fmla="*/ 0 w 17"/>
                        <a:gd name="T1" fmla="*/ 0 h 22"/>
                        <a:gd name="T2" fmla="*/ 16 w 17"/>
                        <a:gd name="T3" fmla="*/ 1 h 22"/>
                        <a:gd name="T4" fmla="*/ 16 w 17"/>
                        <a:gd name="T5" fmla="*/ 21 h 22"/>
                        <a:gd name="T6" fmla="*/ 0 w 17"/>
                        <a:gd name="T7" fmla="*/ 20 h 22"/>
                        <a:gd name="T8" fmla="*/ 0 w 17"/>
                        <a:gd name="T9" fmla="*/ 0 h 22"/>
                        <a:gd name="T10" fmla="*/ 0 60000 65536"/>
                        <a:gd name="T11" fmla="*/ 0 60000 65536"/>
                        <a:gd name="T12" fmla="*/ 0 60000 65536"/>
                        <a:gd name="T13" fmla="*/ 0 60000 65536"/>
                        <a:gd name="T14" fmla="*/ 0 60000 65536"/>
                        <a:gd name="T15" fmla="*/ 0 w 17"/>
                        <a:gd name="T16" fmla="*/ 0 h 22"/>
                        <a:gd name="T17" fmla="*/ 17 w 17"/>
                        <a:gd name="T18" fmla="*/ 22 h 22"/>
                      </a:gdLst>
                      <a:ahLst/>
                      <a:cxnLst>
                        <a:cxn ang="T10">
                          <a:pos x="T0" y="T1"/>
                        </a:cxn>
                        <a:cxn ang="T11">
                          <a:pos x="T2" y="T3"/>
                        </a:cxn>
                        <a:cxn ang="T12">
                          <a:pos x="T4" y="T5"/>
                        </a:cxn>
                        <a:cxn ang="T13">
                          <a:pos x="T6" y="T7"/>
                        </a:cxn>
                        <a:cxn ang="T14">
                          <a:pos x="T8" y="T9"/>
                        </a:cxn>
                      </a:cxnLst>
                      <a:rect l="T15" t="T16" r="T17" b="T18"/>
                      <a:pathLst>
                        <a:path w="17" h="22">
                          <a:moveTo>
                            <a:pt x="0" y="0"/>
                          </a:moveTo>
                          <a:lnTo>
                            <a:pt x="16" y="1"/>
                          </a:lnTo>
                          <a:lnTo>
                            <a:pt x="16" y="21"/>
                          </a:lnTo>
                          <a:lnTo>
                            <a:pt x="0" y="20"/>
                          </a:lnTo>
                          <a:lnTo>
                            <a:pt x="0" y="0"/>
                          </a:lnTo>
                        </a:path>
                      </a:pathLst>
                    </a:custGeom>
                    <a:solidFill>
                      <a:srgbClr val="FFFFFF"/>
                    </a:solidFill>
                    <a:ln w="12700" cap="rnd">
                      <a:solidFill>
                        <a:srgbClr val="000000"/>
                      </a:solidFill>
                      <a:round/>
                      <a:headEnd/>
                      <a:tailEnd/>
                    </a:ln>
                  </p:spPr>
                  <p:txBody>
                    <a:bodyPr/>
                    <a:lstStyle/>
                    <a:p>
                      <a:endParaRPr lang="en-US"/>
                    </a:p>
                  </p:txBody>
                </p:sp>
                <p:sp>
                  <p:nvSpPr>
                    <p:cNvPr id="27877" name="Freeform 1762"/>
                    <p:cNvSpPr>
                      <a:spLocks/>
                    </p:cNvSpPr>
                    <p:nvPr/>
                  </p:nvSpPr>
                  <p:spPr bwMode="auto">
                    <a:xfrm>
                      <a:off x="1045" y="3406"/>
                      <a:ext cx="17" cy="19"/>
                    </a:xfrm>
                    <a:custGeom>
                      <a:avLst/>
                      <a:gdLst>
                        <a:gd name="T0" fmla="*/ 0 w 17"/>
                        <a:gd name="T1" fmla="*/ 0 h 19"/>
                        <a:gd name="T2" fmla="*/ 16 w 17"/>
                        <a:gd name="T3" fmla="*/ 1 h 19"/>
                        <a:gd name="T4" fmla="*/ 16 w 17"/>
                        <a:gd name="T5" fmla="*/ 18 h 19"/>
                        <a:gd name="T6" fmla="*/ 0 w 17"/>
                        <a:gd name="T7" fmla="*/ 16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16" y="1"/>
                          </a:lnTo>
                          <a:lnTo>
                            <a:pt x="16" y="18"/>
                          </a:lnTo>
                          <a:lnTo>
                            <a:pt x="0" y="16"/>
                          </a:lnTo>
                          <a:lnTo>
                            <a:pt x="0" y="0"/>
                          </a:lnTo>
                        </a:path>
                      </a:pathLst>
                    </a:custGeom>
                    <a:solidFill>
                      <a:srgbClr val="FFFFFF"/>
                    </a:solidFill>
                    <a:ln w="12700" cap="rnd">
                      <a:solidFill>
                        <a:srgbClr val="000000"/>
                      </a:solidFill>
                      <a:round/>
                      <a:headEnd/>
                      <a:tailEnd/>
                    </a:ln>
                  </p:spPr>
                  <p:txBody>
                    <a:bodyPr/>
                    <a:lstStyle/>
                    <a:p>
                      <a:endParaRPr lang="en-US"/>
                    </a:p>
                  </p:txBody>
                </p:sp>
              </p:grpSp>
            </p:grpSp>
          </p:grpSp>
          <p:grpSp>
            <p:nvGrpSpPr>
              <p:cNvPr id="24" name="Group 1763"/>
              <p:cNvGrpSpPr>
                <a:grpSpLocks/>
              </p:cNvGrpSpPr>
              <p:nvPr/>
            </p:nvGrpSpPr>
            <p:grpSpPr bwMode="auto">
              <a:xfrm>
                <a:off x="468" y="3212"/>
                <a:ext cx="276" cy="477"/>
                <a:chOff x="468" y="3212"/>
                <a:chExt cx="276" cy="477"/>
              </a:xfrm>
            </p:grpSpPr>
            <p:sp>
              <p:nvSpPr>
                <p:cNvPr id="27842" name="Freeform 1764"/>
                <p:cNvSpPr>
                  <a:spLocks/>
                </p:cNvSpPr>
                <p:nvPr/>
              </p:nvSpPr>
              <p:spPr bwMode="auto">
                <a:xfrm>
                  <a:off x="468" y="3240"/>
                  <a:ext cx="276" cy="50"/>
                </a:xfrm>
                <a:custGeom>
                  <a:avLst/>
                  <a:gdLst>
                    <a:gd name="T0" fmla="*/ 0 w 276"/>
                    <a:gd name="T1" fmla="*/ 29 h 50"/>
                    <a:gd name="T2" fmla="*/ 157 w 276"/>
                    <a:gd name="T3" fmla="*/ 49 h 50"/>
                    <a:gd name="T4" fmla="*/ 275 w 276"/>
                    <a:gd name="T5" fmla="*/ 14 h 50"/>
                    <a:gd name="T6" fmla="*/ 131 w 276"/>
                    <a:gd name="T7" fmla="*/ 0 h 50"/>
                    <a:gd name="T8" fmla="*/ 0 w 276"/>
                    <a:gd name="T9" fmla="*/ 29 h 50"/>
                    <a:gd name="T10" fmla="*/ 0 60000 65536"/>
                    <a:gd name="T11" fmla="*/ 0 60000 65536"/>
                    <a:gd name="T12" fmla="*/ 0 60000 65536"/>
                    <a:gd name="T13" fmla="*/ 0 60000 65536"/>
                    <a:gd name="T14" fmla="*/ 0 60000 65536"/>
                    <a:gd name="T15" fmla="*/ 0 w 276"/>
                    <a:gd name="T16" fmla="*/ 0 h 50"/>
                    <a:gd name="T17" fmla="*/ 276 w 276"/>
                    <a:gd name="T18" fmla="*/ 50 h 50"/>
                  </a:gdLst>
                  <a:ahLst/>
                  <a:cxnLst>
                    <a:cxn ang="T10">
                      <a:pos x="T0" y="T1"/>
                    </a:cxn>
                    <a:cxn ang="T11">
                      <a:pos x="T2" y="T3"/>
                    </a:cxn>
                    <a:cxn ang="T12">
                      <a:pos x="T4" y="T5"/>
                    </a:cxn>
                    <a:cxn ang="T13">
                      <a:pos x="T6" y="T7"/>
                    </a:cxn>
                    <a:cxn ang="T14">
                      <a:pos x="T8" y="T9"/>
                    </a:cxn>
                  </a:cxnLst>
                  <a:rect l="T15" t="T16" r="T17" b="T18"/>
                  <a:pathLst>
                    <a:path w="276" h="50">
                      <a:moveTo>
                        <a:pt x="0" y="29"/>
                      </a:moveTo>
                      <a:lnTo>
                        <a:pt x="157" y="49"/>
                      </a:lnTo>
                      <a:lnTo>
                        <a:pt x="275" y="14"/>
                      </a:lnTo>
                      <a:lnTo>
                        <a:pt x="131" y="0"/>
                      </a:lnTo>
                      <a:lnTo>
                        <a:pt x="0" y="29"/>
                      </a:lnTo>
                    </a:path>
                  </a:pathLst>
                </a:custGeom>
                <a:solidFill>
                  <a:srgbClr val="FFFFFF"/>
                </a:solidFill>
                <a:ln w="12700" cap="rnd">
                  <a:solidFill>
                    <a:srgbClr val="000000"/>
                  </a:solidFill>
                  <a:round/>
                  <a:headEnd/>
                  <a:tailEnd/>
                </a:ln>
              </p:spPr>
              <p:txBody>
                <a:bodyPr/>
                <a:lstStyle/>
                <a:p>
                  <a:endParaRPr lang="en-US"/>
                </a:p>
              </p:txBody>
            </p:sp>
            <p:sp>
              <p:nvSpPr>
                <p:cNvPr id="27843" name="Freeform 1765"/>
                <p:cNvSpPr>
                  <a:spLocks/>
                </p:cNvSpPr>
                <p:nvPr/>
              </p:nvSpPr>
              <p:spPr bwMode="auto">
                <a:xfrm>
                  <a:off x="468" y="3271"/>
                  <a:ext cx="155" cy="417"/>
                </a:xfrm>
                <a:custGeom>
                  <a:avLst/>
                  <a:gdLst>
                    <a:gd name="T0" fmla="*/ 0 w 155"/>
                    <a:gd name="T1" fmla="*/ 0 h 417"/>
                    <a:gd name="T2" fmla="*/ 154 w 155"/>
                    <a:gd name="T3" fmla="*/ 22 h 417"/>
                    <a:gd name="T4" fmla="*/ 154 w 155"/>
                    <a:gd name="T5" fmla="*/ 416 h 417"/>
                    <a:gd name="T6" fmla="*/ 121 w 155"/>
                    <a:gd name="T7" fmla="*/ 407 h 417"/>
                    <a:gd name="T8" fmla="*/ 122 w 155"/>
                    <a:gd name="T9" fmla="*/ 357 h 417"/>
                    <a:gd name="T10" fmla="*/ 78 w 155"/>
                    <a:gd name="T11" fmla="*/ 343 h 417"/>
                    <a:gd name="T12" fmla="*/ 78 w 155"/>
                    <a:gd name="T13" fmla="*/ 387 h 417"/>
                    <a:gd name="T14" fmla="*/ 54 w 155"/>
                    <a:gd name="T15" fmla="*/ 378 h 417"/>
                    <a:gd name="T16" fmla="*/ 54 w 155"/>
                    <a:gd name="T17" fmla="*/ 334 h 417"/>
                    <a:gd name="T18" fmla="*/ 19 w 155"/>
                    <a:gd name="T19" fmla="*/ 321 h 417"/>
                    <a:gd name="T20" fmla="*/ 19 w 155"/>
                    <a:gd name="T21" fmla="*/ 366 h 417"/>
                    <a:gd name="T22" fmla="*/ 0 w 155"/>
                    <a:gd name="T23" fmla="*/ 358 h 417"/>
                    <a:gd name="T24" fmla="*/ 0 w 155"/>
                    <a:gd name="T25" fmla="*/ 0 h 4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5"/>
                    <a:gd name="T40" fmla="*/ 0 h 417"/>
                    <a:gd name="T41" fmla="*/ 155 w 155"/>
                    <a:gd name="T42" fmla="*/ 417 h 4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5" h="417">
                      <a:moveTo>
                        <a:pt x="0" y="0"/>
                      </a:moveTo>
                      <a:lnTo>
                        <a:pt x="154" y="22"/>
                      </a:lnTo>
                      <a:lnTo>
                        <a:pt x="154" y="416"/>
                      </a:lnTo>
                      <a:lnTo>
                        <a:pt x="121" y="407"/>
                      </a:lnTo>
                      <a:lnTo>
                        <a:pt x="122" y="357"/>
                      </a:lnTo>
                      <a:lnTo>
                        <a:pt x="78" y="343"/>
                      </a:lnTo>
                      <a:lnTo>
                        <a:pt x="78" y="387"/>
                      </a:lnTo>
                      <a:lnTo>
                        <a:pt x="54" y="378"/>
                      </a:lnTo>
                      <a:lnTo>
                        <a:pt x="54" y="334"/>
                      </a:lnTo>
                      <a:lnTo>
                        <a:pt x="19" y="321"/>
                      </a:lnTo>
                      <a:lnTo>
                        <a:pt x="19" y="366"/>
                      </a:lnTo>
                      <a:lnTo>
                        <a:pt x="0" y="358"/>
                      </a:lnTo>
                      <a:lnTo>
                        <a:pt x="0" y="0"/>
                      </a:lnTo>
                    </a:path>
                  </a:pathLst>
                </a:custGeom>
                <a:solidFill>
                  <a:srgbClr val="FFFFFF"/>
                </a:solidFill>
                <a:ln w="12700" cap="rnd">
                  <a:solidFill>
                    <a:srgbClr val="000000"/>
                  </a:solidFill>
                  <a:round/>
                  <a:headEnd/>
                  <a:tailEnd/>
                </a:ln>
              </p:spPr>
              <p:txBody>
                <a:bodyPr/>
                <a:lstStyle/>
                <a:p>
                  <a:endParaRPr lang="en-US"/>
                </a:p>
              </p:txBody>
            </p:sp>
            <p:grpSp>
              <p:nvGrpSpPr>
                <p:cNvPr id="25" name="Group 1766"/>
                <p:cNvGrpSpPr>
                  <a:grpSpLocks/>
                </p:cNvGrpSpPr>
                <p:nvPr/>
              </p:nvGrpSpPr>
              <p:grpSpPr bwMode="auto">
                <a:xfrm>
                  <a:off x="472" y="3212"/>
                  <a:ext cx="272" cy="477"/>
                  <a:chOff x="472" y="3212"/>
                  <a:chExt cx="272" cy="477"/>
                </a:xfrm>
              </p:grpSpPr>
              <p:sp>
                <p:nvSpPr>
                  <p:cNvPr id="27845" name="Freeform 1767"/>
                  <p:cNvSpPr>
                    <a:spLocks/>
                  </p:cNvSpPr>
                  <p:nvPr/>
                </p:nvSpPr>
                <p:spPr bwMode="auto">
                  <a:xfrm>
                    <a:off x="627" y="3257"/>
                    <a:ext cx="117" cy="432"/>
                  </a:xfrm>
                  <a:custGeom>
                    <a:avLst/>
                    <a:gdLst>
                      <a:gd name="T0" fmla="*/ 0 w 117"/>
                      <a:gd name="T1" fmla="*/ 37 h 432"/>
                      <a:gd name="T2" fmla="*/ 115 w 117"/>
                      <a:gd name="T3" fmla="*/ 0 h 432"/>
                      <a:gd name="T4" fmla="*/ 116 w 117"/>
                      <a:gd name="T5" fmla="*/ 333 h 432"/>
                      <a:gd name="T6" fmla="*/ 0 w 117"/>
                      <a:gd name="T7" fmla="*/ 431 h 432"/>
                      <a:gd name="T8" fmla="*/ 0 w 117"/>
                      <a:gd name="T9" fmla="*/ 37 h 432"/>
                      <a:gd name="T10" fmla="*/ 0 60000 65536"/>
                      <a:gd name="T11" fmla="*/ 0 60000 65536"/>
                      <a:gd name="T12" fmla="*/ 0 60000 65536"/>
                      <a:gd name="T13" fmla="*/ 0 60000 65536"/>
                      <a:gd name="T14" fmla="*/ 0 60000 65536"/>
                      <a:gd name="T15" fmla="*/ 0 w 117"/>
                      <a:gd name="T16" fmla="*/ 0 h 432"/>
                      <a:gd name="T17" fmla="*/ 117 w 117"/>
                      <a:gd name="T18" fmla="*/ 432 h 432"/>
                    </a:gdLst>
                    <a:ahLst/>
                    <a:cxnLst>
                      <a:cxn ang="T10">
                        <a:pos x="T0" y="T1"/>
                      </a:cxn>
                      <a:cxn ang="T11">
                        <a:pos x="T2" y="T3"/>
                      </a:cxn>
                      <a:cxn ang="T12">
                        <a:pos x="T4" y="T5"/>
                      </a:cxn>
                      <a:cxn ang="T13">
                        <a:pos x="T6" y="T7"/>
                      </a:cxn>
                      <a:cxn ang="T14">
                        <a:pos x="T8" y="T9"/>
                      </a:cxn>
                    </a:cxnLst>
                    <a:rect l="T15" t="T16" r="T17" b="T18"/>
                    <a:pathLst>
                      <a:path w="117" h="432">
                        <a:moveTo>
                          <a:pt x="0" y="37"/>
                        </a:moveTo>
                        <a:lnTo>
                          <a:pt x="115" y="0"/>
                        </a:lnTo>
                        <a:lnTo>
                          <a:pt x="116" y="333"/>
                        </a:lnTo>
                        <a:lnTo>
                          <a:pt x="0" y="431"/>
                        </a:lnTo>
                        <a:lnTo>
                          <a:pt x="0" y="37"/>
                        </a:lnTo>
                      </a:path>
                    </a:pathLst>
                  </a:custGeom>
                  <a:solidFill>
                    <a:srgbClr val="FFFFFF"/>
                  </a:solidFill>
                  <a:ln w="12700" cap="rnd">
                    <a:solidFill>
                      <a:srgbClr val="000000"/>
                    </a:solidFill>
                    <a:round/>
                    <a:headEnd/>
                    <a:tailEnd/>
                  </a:ln>
                </p:spPr>
                <p:txBody>
                  <a:bodyPr/>
                  <a:lstStyle/>
                  <a:p>
                    <a:endParaRPr lang="en-US"/>
                  </a:p>
                </p:txBody>
              </p:sp>
              <p:grpSp>
                <p:nvGrpSpPr>
                  <p:cNvPr id="26" name="Group 1768"/>
                  <p:cNvGrpSpPr>
                    <a:grpSpLocks/>
                  </p:cNvGrpSpPr>
                  <p:nvPr/>
                </p:nvGrpSpPr>
                <p:grpSpPr bwMode="auto">
                  <a:xfrm>
                    <a:off x="549" y="3617"/>
                    <a:ext cx="44" cy="43"/>
                    <a:chOff x="549" y="3617"/>
                    <a:chExt cx="44" cy="43"/>
                  </a:xfrm>
                </p:grpSpPr>
                <p:sp>
                  <p:nvSpPr>
                    <p:cNvPr id="27868" name="Freeform 1769"/>
                    <p:cNvSpPr>
                      <a:spLocks/>
                    </p:cNvSpPr>
                    <p:nvPr/>
                  </p:nvSpPr>
                  <p:spPr bwMode="auto">
                    <a:xfrm>
                      <a:off x="576" y="3626"/>
                      <a:ext cx="17" cy="29"/>
                    </a:xfrm>
                    <a:custGeom>
                      <a:avLst/>
                      <a:gdLst>
                        <a:gd name="T0" fmla="*/ 0 w 17"/>
                        <a:gd name="T1" fmla="*/ 0 h 29"/>
                        <a:gd name="T2" fmla="*/ 0 w 17"/>
                        <a:gd name="T3" fmla="*/ 21 h 29"/>
                        <a:gd name="T4" fmla="*/ 16 w 17"/>
                        <a:gd name="T5" fmla="*/ 28 h 29"/>
                        <a:gd name="T6" fmla="*/ 16 w 17"/>
                        <a:gd name="T7" fmla="*/ 6 h 29"/>
                        <a:gd name="T8" fmla="*/ 0 w 17"/>
                        <a:gd name="T9" fmla="*/ 0 h 29"/>
                        <a:gd name="T10" fmla="*/ 0 60000 65536"/>
                        <a:gd name="T11" fmla="*/ 0 60000 65536"/>
                        <a:gd name="T12" fmla="*/ 0 60000 65536"/>
                        <a:gd name="T13" fmla="*/ 0 60000 65536"/>
                        <a:gd name="T14" fmla="*/ 0 60000 65536"/>
                        <a:gd name="T15" fmla="*/ 0 w 17"/>
                        <a:gd name="T16" fmla="*/ 0 h 29"/>
                        <a:gd name="T17" fmla="*/ 17 w 17"/>
                        <a:gd name="T18" fmla="*/ 29 h 29"/>
                      </a:gdLst>
                      <a:ahLst/>
                      <a:cxnLst>
                        <a:cxn ang="T10">
                          <a:pos x="T0" y="T1"/>
                        </a:cxn>
                        <a:cxn ang="T11">
                          <a:pos x="T2" y="T3"/>
                        </a:cxn>
                        <a:cxn ang="T12">
                          <a:pos x="T4" y="T5"/>
                        </a:cxn>
                        <a:cxn ang="T13">
                          <a:pos x="T6" y="T7"/>
                        </a:cxn>
                        <a:cxn ang="T14">
                          <a:pos x="T8" y="T9"/>
                        </a:cxn>
                      </a:cxnLst>
                      <a:rect l="T15" t="T16" r="T17" b="T18"/>
                      <a:pathLst>
                        <a:path w="17" h="29">
                          <a:moveTo>
                            <a:pt x="0" y="0"/>
                          </a:moveTo>
                          <a:lnTo>
                            <a:pt x="0" y="21"/>
                          </a:lnTo>
                          <a:lnTo>
                            <a:pt x="16" y="28"/>
                          </a:lnTo>
                          <a:lnTo>
                            <a:pt x="16" y="6"/>
                          </a:lnTo>
                          <a:lnTo>
                            <a:pt x="0" y="0"/>
                          </a:lnTo>
                        </a:path>
                      </a:pathLst>
                    </a:custGeom>
                    <a:solidFill>
                      <a:srgbClr val="FFFFFF"/>
                    </a:solidFill>
                    <a:ln w="12700" cap="rnd">
                      <a:solidFill>
                        <a:srgbClr val="000000"/>
                      </a:solidFill>
                      <a:round/>
                      <a:headEnd/>
                      <a:tailEnd/>
                    </a:ln>
                  </p:spPr>
                  <p:txBody>
                    <a:bodyPr/>
                    <a:lstStyle/>
                    <a:p>
                      <a:endParaRPr lang="en-US"/>
                    </a:p>
                  </p:txBody>
                </p:sp>
                <p:sp>
                  <p:nvSpPr>
                    <p:cNvPr id="27869" name="Freeform 1770"/>
                    <p:cNvSpPr>
                      <a:spLocks/>
                    </p:cNvSpPr>
                    <p:nvPr/>
                  </p:nvSpPr>
                  <p:spPr bwMode="auto">
                    <a:xfrm>
                      <a:off x="549" y="3617"/>
                      <a:ext cx="23" cy="43"/>
                    </a:xfrm>
                    <a:custGeom>
                      <a:avLst/>
                      <a:gdLst>
                        <a:gd name="T0" fmla="*/ 0 w 23"/>
                        <a:gd name="T1" fmla="*/ 0 h 43"/>
                        <a:gd name="T2" fmla="*/ 0 w 23"/>
                        <a:gd name="T3" fmla="*/ 42 h 43"/>
                        <a:gd name="T4" fmla="*/ 22 w 23"/>
                        <a:gd name="T5" fmla="*/ 30 h 43"/>
                        <a:gd name="T6" fmla="*/ 22 w 23"/>
                        <a:gd name="T7" fmla="*/ 9 h 43"/>
                        <a:gd name="T8" fmla="*/ 0 w 23"/>
                        <a:gd name="T9" fmla="*/ 0 h 43"/>
                        <a:gd name="T10" fmla="*/ 0 60000 65536"/>
                        <a:gd name="T11" fmla="*/ 0 60000 65536"/>
                        <a:gd name="T12" fmla="*/ 0 60000 65536"/>
                        <a:gd name="T13" fmla="*/ 0 60000 65536"/>
                        <a:gd name="T14" fmla="*/ 0 60000 65536"/>
                        <a:gd name="T15" fmla="*/ 0 w 23"/>
                        <a:gd name="T16" fmla="*/ 0 h 43"/>
                        <a:gd name="T17" fmla="*/ 23 w 23"/>
                        <a:gd name="T18" fmla="*/ 43 h 43"/>
                      </a:gdLst>
                      <a:ahLst/>
                      <a:cxnLst>
                        <a:cxn ang="T10">
                          <a:pos x="T0" y="T1"/>
                        </a:cxn>
                        <a:cxn ang="T11">
                          <a:pos x="T2" y="T3"/>
                        </a:cxn>
                        <a:cxn ang="T12">
                          <a:pos x="T4" y="T5"/>
                        </a:cxn>
                        <a:cxn ang="T13">
                          <a:pos x="T6" y="T7"/>
                        </a:cxn>
                        <a:cxn ang="T14">
                          <a:pos x="T8" y="T9"/>
                        </a:cxn>
                      </a:cxnLst>
                      <a:rect l="T15" t="T16" r="T17" b="T18"/>
                      <a:pathLst>
                        <a:path w="23" h="43">
                          <a:moveTo>
                            <a:pt x="0" y="0"/>
                          </a:moveTo>
                          <a:lnTo>
                            <a:pt x="0" y="42"/>
                          </a:lnTo>
                          <a:lnTo>
                            <a:pt x="22" y="30"/>
                          </a:lnTo>
                          <a:lnTo>
                            <a:pt x="22" y="9"/>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7" name="Group 1771"/>
                  <p:cNvGrpSpPr>
                    <a:grpSpLocks/>
                  </p:cNvGrpSpPr>
                  <p:nvPr/>
                </p:nvGrpSpPr>
                <p:grpSpPr bwMode="auto">
                  <a:xfrm>
                    <a:off x="488" y="3595"/>
                    <a:ext cx="43" cy="44"/>
                    <a:chOff x="488" y="3595"/>
                    <a:chExt cx="43" cy="44"/>
                  </a:xfrm>
                </p:grpSpPr>
                <p:sp>
                  <p:nvSpPr>
                    <p:cNvPr id="27866" name="Freeform 1772"/>
                    <p:cNvSpPr>
                      <a:spLocks/>
                    </p:cNvSpPr>
                    <p:nvPr/>
                  </p:nvSpPr>
                  <p:spPr bwMode="auto">
                    <a:xfrm>
                      <a:off x="514" y="3604"/>
                      <a:ext cx="17" cy="29"/>
                    </a:xfrm>
                    <a:custGeom>
                      <a:avLst/>
                      <a:gdLst>
                        <a:gd name="T0" fmla="*/ 0 w 17"/>
                        <a:gd name="T1" fmla="*/ 0 h 29"/>
                        <a:gd name="T2" fmla="*/ 0 w 17"/>
                        <a:gd name="T3" fmla="*/ 21 h 29"/>
                        <a:gd name="T4" fmla="*/ 16 w 17"/>
                        <a:gd name="T5" fmla="*/ 28 h 29"/>
                        <a:gd name="T6" fmla="*/ 16 w 17"/>
                        <a:gd name="T7" fmla="*/ 6 h 29"/>
                        <a:gd name="T8" fmla="*/ 0 w 17"/>
                        <a:gd name="T9" fmla="*/ 0 h 29"/>
                        <a:gd name="T10" fmla="*/ 0 60000 65536"/>
                        <a:gd name="T11" fmla="*/ 0 60000 65536"/>
                        <a:gd name="T12" fmla="*/ 0 60000 65536"/>
                        <a:gd name="T13" fmla="*/ 0 60000 65536"/>
                        <a:gd name="T14" fmla="*/ 0 60000 65536"/>
                        <a:gd name="T15" fmla="*/ 0 w 17"/>
                        <a:gd name="T16" fmla="*/ 0 h 29"/>
                        <a:gd name="T17" fmla="*/ 17 w 17"/>
                        <a:gd name="T18" fmla="*/ 29 h 29"/>
                      </a:gdLst>
                      <a:ahLst/>
                      <a:cxnLst>
                        <a:cxn ang="T10">
                          <a:pos x="T0" y="T1"/>
                        </a:cxn>
                        <a:cxn ang="T11">
                          <a:pos x="T2" y="T3"/>
                        </a:cxn>
                        <a:cxn ang="T12">
                          <a:pos x="T4" y="T5"/>
                        </a:cxn>
                        <a:cxn ang="T13">
                          <a:pos x="T6" y="T7"/>
                        </a:cxn>
                        <a:cxn ang="T14">
                          <a:pos x="T8" y="T9"/>
                        </a:cxn>
                      </a:cxnLst>
                      <a:rect l="T15" t="T16" r="T17" b="T18"/>
                      <a:pathLst>
                        <a:path w="17" h="29">
                          <a:moveTo>
                            <a:pt x="0" y="0"/>
                          </a:moveTo>
                          <a:lnTo>
                            <a:pt x="0" y="21"/>
                          </a:lnTo>
                          <a:lnTo>
                            <a:pt x="16" y="28"/>
                          </a:lnTo>
                          <a:lnTo>
                            <a:pt x="16" y="6"/>
                          </a:lnTo>
                          <a:lnTo>
                            <a:pt x="0" y="0"/>
                          </a:lnTo>
                        </a:path>
                      </a:pathLst>
                    </a:custGeom>
                    <a:solidFill>
                      <a:srgbClr val="FFFFFF"/>
                    </a:solidFill>
                    <a:ln w="12700" cap="rnd">
                      <a:solidFill>
                        <a:srgbClr val="000000"/>
                      </a:solidFill>
                      <a:round/>
                      <a:headEnd/>
                      <a:tailEnd/>
                    </a:ln>
                  </p:spPr>
                  <p:txBody>
                    <a:bodyPr/>
                    <a:lstStyle/>
                    <a:p>
                      <a:endParaRPr lang="en-US"/>
                    </a:p>
                  </p:txBody>
                </p:sp>
                <p:sp>
                  <p:nvSpPr>
                    <p:cNvPr id="27867" name="Freeform 1773"/>
                    <p:cNvSpPr>
                      <a:spLocks/>
                    </p:cNvSpPr>
                    <p:nvPr/>
                  </p:nvSpPr>
                  <p:spPr bwMode="auto">
                    <a:xfrm>
                      <a:off x="488" y="3595"/>
                      <a:ext cx="22" cy="44"/>
                    </a:xfrm>
                    <a:custGeom>
                      <a:avLst/>
                      <a:gdLst>
                        <a:gd name="T0" fmla="*/ 0 w 22"/>
                        <a:gd name="T1" fmla="*/ 0 h 44"/>
                        <a:gd name="T2" fmla="*/ 0 w 22"/>
                        <a:gd name="T3" fmla="*/ 43 h 44"/>
                        <a:gd name="T4" fmla="*/ 21 w 22"/>
                        <a:gd name="T5" fmla="*/ 31 h 44"/>
                        <a:gd name="T6" fmla="*/ 21 w 22"/>
                        <a:gd name="T7" fmla="*/ 10 h 44"/>
                        <a:gd name="T8" fmla="*/ 0 w 22"/>
                        <a:gd name="T9" fmla="*/ 0 h 44"/>
                        <a:gd name="T10" fmla="*/ 0 60000 65536"/>
                        <a:gd name="T11" fmla="*/ 0 60000 65536"/>
                        <a:gd name="T12" fmla="*/ 0 60000 65536"/>
                        <a:gd name="T13" fmla="*/ 0 60000 65536"/>
                        <a:gd name="T14" fmla="*/ 0 60000 65536"/>
                        <a:gd name="T15" fmla="*/ 0 w 22"/>
                        <a:gd name="T16" fmla="*/ 0 h 44"/>
                        <a:gd name="T17" fmla="*/ 22 w 22"/>
                        <a:gd name="T18" fmla="*/ 44 h 44"/>
                      </a:gdLst>
                      <a:ahLst/>
                      <a:cxnLst>
                        <a:cxn ang="T10">
                          <a:pos x="T0" y="T1"/>
                        </a:cxn>
                        <a:cxn ang="T11">
                          <a:pos x="T2" y="T3"/>
                        </a:cxn>
                        <a:cxn ang="T12">
                          <a:pos x="T4" y="T5"/>
                        </a:cxn>
                        <a:cxn ang="T13">
                          <a:pos x="T6" y="T7"/>
                        </a:cxn>
                        <a:cxn ang="T14">
                          <a:pos x="T8" y="T9"/>
                        </a:cxn>
                      </a:cxnLst>
                      <a:rect l="T15" t="T16" r="T17" b="T18"/>
                      <a:pathLst>
                        <a:path w="22" h="44">
                          <a:moveTo>
                            <a:pt x="0" y="0"/>
                          </a:moveTo>
                          <a:lnTo>
                            <a:pt x="0" y="43"/>
                          </a:lnTo>
                          <a:lnTo>
                            <a:pt x="21" y="31"/>
                          </a:lnTo>
                          <a:lnTo>
                            <a:pt x="21" y="10"/>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8" name="Group 1774"/>
                  <p:cNvGrpSpPr>
                    <a:grpSpLocks/>
                  </p:cNvGrpSpPr>
                  <p:nvPr/>
                </p:nvGrpSpPr>
                <p:grpSpPr bwMode="auto">
                  <a:xfrm>
                    <a:off x="472" y="3280"/>
                    <a:ext cx="145" cy="331"/>
                    <a:chOff x="472" y="3280"/>
                    <a:chExt cx="145" cy="331"/>
                  </a:xfrm>
                </p:grpSpPr>
                <p:sp>
                  <p:nvSpPr>
                    <p:cNvPr id="27855" name="Freeform 1775"/>
                    <p:cNvSpPr>
                      <a:spLocks/>
                    </p:cNvSpPr>
                    <p:nvPr/>
                  </p:nvSpPr>
                  <p:spPr bwMode="auto">
                    <a:xfrm>
                      <a:off x="480" y="3282"/>
                      <a:ext cx="124" cy="329"/>
                    </a:xfrm>
                    <a:custGeom>
                      <a:avLst/>
                      <a:gdLst>
                        <a:gd name="T0" fmla="*/ 0 w 124"/>
                        <a:gd name="T1" fmla="*/ 0 h 329"/>
                        <a:gd name="T2" fmla="*/ 123 w 124"/>
                        <a:gd name="T3" fmla="*/ 18 h 329"/>
                        <a:gd name="T4" fmla="*/ 123 w 124"/>
                        <a:gd name="T5" fmla="*/ 328 h 329"/>
                        <a:gd name="T6" fmla="*/ 1 w 124"/>
                        <a:gd name="T7" fmla="*/ 284 h 329"/>
                        <a:gd name="T8" fmla="*/ 0 w 124"/>
                        <a:gd name="T9" fmla="*/ 0 h 329"/>
                        <a:gd name="T10" fmla="*/ 0 60000 65536"/>
                        <a:gd name="T11" fmla="*/ 0 60000 65536"/>
                        <a:gd name="T12" fmla="*/ 0 60000 65536"/>
                        <a:gd name="T13" fmla="*/ 0 60000 65536"/>
                        <a:gd name="T14" fmla="*/ 0 60000 65536"/>
                        <a:gd name="T15" fmla="*/ 0 w 124"/>
                        <a:gd name="T16" fmla="*/ 0 h 329"/>
                        <a:gd name="T17" fmla="*/ 124 w 124"/>
                        <a:gd name="T18" fmla="*/ 329 h 329"/>
                      </a:gdLst>
                      <a:ahLst/>
                      <a:cxnLst>
                        <a:cxn ang="T10">
                          <a:pos x="T0" y="T1"/>
                        </a:cxn>
                        <a:cxn ang="T11">
                          <a:pos x="T2" y="T3"/>
                        </a:cxn>
                        <a:cxn ang="T12">
                          <a:pos x="T4" y="T5"/>
                        </a:cxn>
                        <a:cxn ang="T13">
                          <a:pos x="T6" y="T7"/>
                        </a:cxn>
                        <a:cxn ang="T14">
                          <a:pos x="T8" y="T9"/>
                        </a:cxn>
                      </a:cxnLst>
                      <a:rect l="T15" t="T16" r="T17" b="T18"/>
                      <a:pathLst>
                        <a:path w="124" h="329">
                          <a:moveTo>
                            <a:pt x="0" y="0"/>
                          </a:moveTo>
                          <a:lnTo>
                            <a:pt x="123" y="18"/>
                          </a:lnTo>
                          <a:lnTo>
                            <a:pt x="123" y="328"/>
                          </a:lnTo>
                          <a:lnTo>
                            <a:pt x="1" y="284"/>
                          </a:lnTo>
                          <a:lnTo>
                            <a:pt x="0" y="0"/>
                          </a:lnTo>
                        </a:path>
                      </a:pathLst>
                    </a:custGeom>
                    <a:solidFill>
                      <a:srgbClr val="FFFFFF"/>
                    </a:solidFill>
                    <a:ln w="12700" cap="rnd">
                      <a:solidFill>
                        <a:srgbClr val="000000"/>
                      </a:solidFill>
                      <a:round/>
                      <a:headEnd/>
                      <a:tailEnd/>
                    </a:ln>
                  </p:spPr>
                  <p:txBody>
                    <a:bodyPr/>
                    <a:lstStyle/>
                    <a:p>
                      <a:endParaRPr lang="en-US"/>
                    </a:p>
                  </p:txBody>
                </p:sp>
                <p:grpSp>
                  <p:nvGrpSpPr>
                    <p:cNvPr id="29" name="Group 1776"/>
                    <p:cNvGrpSpPr>
                      <a:grpSpLocks/>
                    </p:cNvGrpSpPr>
                    <p:nvPr/>
                  </p:nvGrpSpPr>
                  <p:grpSpPr bwMode="auto">
                    <a:xfrm>
                      <a:off x="472" y="3280"/>
                      <a:ext cx="145" cy="328"/>
                      <a:chOff x="472" y="3280"/>
                      <a:chExt cx="145" cy="328"/>
                    </a:xfrm>
                  </p:grpSpPr>
                  <p:sp>
                    <p:nvSpPr>
                      <p:cNvPr id="27857" name="Freeform 1777"/>
                      <p:cNvSpPr>
                        <a:spLocks/>
                      </p:cNvSpPr>
                      <p:nvPr/>
                    </p:nvSpPr>
                    <p:spPr bwMode="auto">
                      <a:xfrm>
                        <a:off x="473" y="3530"/>
                        <a:ext cx="144" cy="41"/>
                      </a:xfrm>
                      <a:custGeom>
                        <a:avLst/>
                        <a:gdLst>
                          <a:gd name="T0" fmla="*/ 0 w 144"/>
                          <a:gd name="T1" fmla="*/ 0 h 41"/>
                          <a:gd name="T2" fmla="*/ 143 w 144"/>
                          <a:gd name="T3" fmla="*/ 40 h 41"/>
                          <a:gd name="T4" fmla="*/ 0 60000 65536"/>
                          <a:gd name="T5" fmla="*/ 0 60000 65536"/>
                          <a:gd name="T6" fmla="*/ 0 w 144"/>
                          <a:gd name="T7" fmla="*/ 0 h 41"/>
                          <a:gd name="T8" fmla="*/ 144 w 144"/>
                          <a:gd name="T9" fmla="*/ 41 h 41"/>
                        </a:gdLst>
                        <a:ahLst/>
                        <a:cxnLst>
                          <a:cxn ang="T4">
                            <a:pos x="T0" y="T1"/>
                          </a:cxn>
                          <a:cxn ang="T5">
                            <a:pos x="T2" y="T3"/>
                          </a:cxn>
                        </a:cxnLst>
                        <a:rect l="T6" t="T7" r="T8" b="T9"/>
                        <a:pathLst>
                          <a:path w="144" h="41">
                            <a:moveTo>
                              <a:pt x="0" y="0"/>
                            </a:moveTo>
                            <a:lnTo>
                              <a:pt x="143" y="40"/>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858" name="Freeform 1778"/>
                      <p:cNvSpPr>
                        <a:spLocks/>
                      </p:cNvSpPr>
                      <p:nvPr/>
                    </p:nvSpPr>
                    <p:spPr bwMode="auto">
                      <a:xfrm>
                        <a:off x="472" y="3488"/>
                        <a:ext cx="144" cy="34"/>
                      </a:xfrm>
                      <a:custGeom>
                        <a:avLst/>
                        <a:gdLst>
                          <a:gd name="T0" fmla="*/ 0 w 144"/>
                          <a:gd name="T1" fmla="*/ 0 h 34"/>
                          <a:gd name="T2" fmla="*/ 143 w 144"/>
                          <a:gd name="T3" fmla="*/ 33 h 34"/>
                          <a:gd name="T4" fmla="*/ 0 60000 65536"/>
                          <a:gd name="T5" fmla="*/ 0 60000 65536"/>
                          <a:gd name="T6" fmla="*/ 0 w 144"/>
                          <a:gd name="T7" fmla="*/ 0 h 34"/>
                          <a:gd name="T8" fmla="*/ 144 w 144"/>
                          <a:gd name="T9" fmla="*/ 34 h 34"/>
                        </a:gdLst>
                        <a:ahLst/>
                        <a:cxnLst>
                          <a:cxn ang="T4">
                            <a:pos x="T0" y="T1"/>
                          </a:cxn>
                          <a:cxn ang="T5">
                            <a:pos x="T2" y="T3"/>
                          </a:cxn>
                        </a:cxnLst>
                        <a:rect l="T6" t="T7" r="T8" b="T9"/>
                        <a:pathLst>
                          <a:path w="144" h="34">
                            <a:moveTo>
                              <a:pt x="0" y="0"/>
                            </a:moveTo>
                            <a:lnTo>
                              <a:pt x="143" y="33"/>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859" name="Freeform 1779"/>
                      <p:cNvSpPr>
                        <a:spLocks/>
                      </p:cNvSpPr>
                      <p:nvPr/>
                    </p:nvSpPr>
                    <p:spPr bwMode="auto">
                      <a:xfrm>
                        <a:off x="475" y="3445"/>
                        <a:ext cx="141" cy="31"/>
                      </a:xfrm>
                      <a:custGeom>
                        <a:avLst/>
                        <a:gdLst>
                          <a:gd name="T0" fmla="*/ 0 w 141"/>
                          <a:gd name="T1" fmla="*/ 0 h 31"/>
                          <a:gd name="T2" fmla="*/ 140 w 141"/>
                          <a:gd name="T3" fmla="*/ 30 h 31"/>
                          <a:gd name="T4" fmla="*/ 0 60000 65536"/>
                          <a:gd name="T5" fmla="*/ 0 60000 65536"/>
                          <a:gd name="T6" fmla="*/ 0 w 141"/>
                          <a:gd name="T7" fmla="*/ 0 h 31"/>
                          <a:gd name="T8" fmla="*/ 141 w 141"/>
                          <a:gd name="T9" fmla="*/ 31 h 31"/>
                        </a:gdLst>
                        <a:ahLst/>
                        <a:cxnLst>
                          <a:cxn ang="T4">
                            <a:pos x="T0" y="T1"/>
                          </a:cxn>
                          <a:cxn ang="T5">
                            <a:pos x="T2" y="T3"/>
                          </a:cxn>
                        </a:cxnLst>
                        <a:rect l="T6" t="T7" r="T8" b="T9"/>
                        <a:pathLst>
                          <a:path w="141" h="31">
                            <a:moveTo>
                              <a:pt x="0" y="0"/>
                            </a:moveTo>
                            <a:lnTo>
                              <a:pt x="140" y="30"/>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860" name="Freeform 1780"/>
                      <p:cNvSpPr>
                        <a:spLocks/>
                      </p:cNvSpPr>
                      <p:nvPr/>
                    </p:nvSpPr>
                    <p:spPr bwMode="auto">
                      <a:xfrm>
                        <a:off x="474" y="3400"/>
                        <a:ext cx="141" cy="29"/>
                      </a:xfrm>
                      <a:custGeom>
                        <a:avLst/>
                        <a:gdLst>
                          <a:gd name="T0" fmla="*/ 0 w 141"/>
                          <a:gd name="T1" fmla="*/ 0 h 29"/>
                          <a:gd name="T2" fmla="*/ 140 w 141"/>
                          <a:gd name="T3" fmla="*/ 28 h 29"/>
                          <a:gd name="T4" fmla="*/ 0 60000 65536"/>
                          <a:gd name="T5" fmla="*/ 0 60000 65536"/>
                          <a:gd name="T6" fmla="*/ 0 w 141"/>
                          <a:gd name="T7" fmla="*/ 0 h 29"/>
                          <a:gd name="T8" fmla="*/ 141 w 141"/>
                          <a:gd name="T9" fmla="*/ 29 h 29"/>
                        </a:gdLst>
                        <a:ahLst/>
                        <a:cxnLst>
                          <a:cxn ang="T4">
                            <a:pos x="T0" y="T1"/>
                          </a:cxn>
                          <a:cxn ang="T5">
                            <a:pos x="T2" y="T3"/>
                          </a:cxn>
                        </a:cxnLst>
                        <a:rect l="T6" t="T7" r="T8" b="T9"/>
                        <a:pathLst>
                          <a:path w="141" h="29">
                            <a:moveTo>
                              <a:pt x="0" y="0"/>
                            </a:moveTo>
                            <a:lnTo>
                              <a:pt x="14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861" name="Freeform 1781"/>
                      <p:cNvSpPr>
                        <a:spLocks/>
                      </p:cNvSpPr>
                      <p:nvPr/>
                    </p:nvSpPr>
                    <p:spPr bwMode="auto">
                      <a:xfrm>
                        <a:off x="478" y="3356"/>
                        <a:ext cx="137" cy="25"/>
                      </a:xfrm>
                      <a:custGeom>
                        <a:avLst/>
                        <a:gdLst>
                          <a:gd name="T0" fmla="*/ 0 w 137"/>
                          <a:gd name="T1" fmla="*/ 0 h 25"/>
                          <a:gd name="T2" fmla="*/ 136 w 137"/>
                          <a:gd name="T3" fmla="*/ 24 h 25"/>
                          <a:gd name="T4" fmla="*/ 0 60000 65536"/>
                          <a:gd name="T5" fmla="*/ 0 60000 65536"/>
                          <a:gd name="T6" fmla="*/ 0 w 137"/>
                          <a:gd name="T7" fmla="*/ 0 h 25"/>
                          <a:gd name="T8" fmla="*/ 137 w 137"/>
                          <a:gd name="T9" fmla="*/ 25 h 25"/>
                        </a:gdLst>
                        <a:ahLst/>
                        <a:cxnLst>
                          <a:cxn ang="T4">
                            <a:pos x="T0" y="T1"/>
                          </a:cxn>
                          <a:cxn ang="T5">
                            <a:pos x="T2" y="T3"/>
                          </a:cxn>
                        </a:cxnLst>
                        <a:rect l="T6" t="T7" r="T8" b="T9"/>
                        <a:pathLst>
                          <a:path w="137" h="25">
                            <a:moveTo>
                              <a:pt x="0" y="0"/>
                            </a:moveTo>
                            <a:lnTo>
                              <a:pt x="136" y="24"/>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3" name="Freeform 1782"/>
                      <p:cNvSpPr>
                        <a:spLocks/>
                      </p:cNvSpPr>
                      <p:nvPr/>
                    </p:nvSpPr>
                    <p:spPr bwMode="auto">
                      <a:xfrm>
                        <a:off x="472" y="3317"/>
                        <a:ext cx="141" cy="21"/>
                      </a:xfrm>
                      <a:custGeom>
                        <a:avLst/>
                        <a:gdLst>
                          <a:gd name="T0" fmla="*/ 0 w 141"/>
                          <a:gd name="T1" fmla="*/ 0 h 21"/>
                          <a:gd name="T2" fmla="*/ 140 w 141"/>
                          <a:gd name="T3" fmla="*/ 20 h 21"/>
                          <a:gd name="T4" fmla="*/ 0 60000 65536"/>
                          <a:gd name="T5" fmla="*/ 0 60000 65536"/>
                          <a:gd name="T6" fmla="*/ 0 w 141"/>
                          <a:gd name="T7" fmla="*/ 0 h 21"/>
                          <a:gd name="T8" fmla="*/ 141 w 141"/>
                          <a:gd name="T9" fmla="*/ 21 h 21"/>
                        </a:gdLst>
                        <a:ahLst/>
                        <a:cxnLst>
                          <a:cxn ang="T4">
                            <a:pos x="T0" y="T1"/>
                          </a:cxn>
                          <a:cxn ang="T5">
                            <a:pos x="T2" y="T3"/>
                          </a:cxn>
                        </a:cxnLst>
                        <a:rect l="T6" t="T7" r="T8" b="T9"/>
                        <a:pathLst>
                          <a:path w="141" h="21">
                            <a:moveTo>
                              <a:pt x="0" y="0"/>
                            </a:moveTo>
                            <a:lnTo>
                              <a:pt x="140" y="20"/>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863" name="Freeform 1783"/>
                      <p:cNvSpPr>
                        <a:spLocks/>
                      </p:cNvSpPr>
                      <p:nvPr/>
                    </p:nvSpPr>
                    <p:spPr bwMode="auto">
                      <a:xfrm>
                        <a:off x="505" y="3280"/>
                        <a:ext cx="1" cy="304"/>
                      </a:xfrm>
                      <a:custGeom>
                        <a:avLst/>
                        <a:gdLst>
                          <a:gd name="T0" fmla="*/ 0 w 1"/>
                          <a:gd name="T1" fmla="*/ 0 h 304"/>
                          <a:gd name="T2" fmla="*/ 0 w 1"/>
                          <a:gd name="T3" fmla="*/ 303 h 304"/>
                          <a:gd name="T4" fmla="*/ 0 60000 65536"/>
                          <a:gd name="T5" fmla="*/ 0 60000 65536"/>
                          <a:gd name="T6" fmla="*/ 0 w 1"/>
                          <a:gd name="T7" fmla="*/ 0 h 304"/>
                          <a:gd name="T8" fmla="*/ 1 w 1"/>
                          <a:gd name="T9" fmla="*/ 304 h 304"/>
                        </a:gdLst>
                        <a:ahLst/>
                        <a:cxnLst>
                          <a:cxn ang="T4">
                            <a:pos x="T0" y="T1"/>
                          </a:cxn>
                          <a:cxn ang="T5">
                            <a:pos x="T2" y="T3"/>
                          </a:cxn>
                        </a:cxnLst>
                        <a:rect l="T6" t="T7" r="T8" b="T9"/>
                        <a:pathLst>
                          <a:path w="1" h="304">
                            <a:moveTo>
                              <a:pt x="0" y="0"/>
                            </a:moveTo>
                            <a:lnTo>
                              <a:pt x="0" y="303"/>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864" name="Freeform 1784"/>
                      <p:cNvSpPr>
                        <a:spLocks/>
                      </p:cNvSpPr>
                      <p:nvPr/>
                    </p:nvSpPr>
                    <p:spPr bwMode="auto">
                      <a:xfrm>
                        <a:off x="539" y="3284"/>
                        <a:ext cx="1" cy="313"/>
                      </a:xfrm>
                      <a:custGeom>
                        <a:avLst/>
                        <a:gdLst>
                          <a:gd name="T0" fmla="*/ 0 w 1"/>
                          <a:gd name="T1" fmla="*/ 0 h 313"/>
                          <a:gd name="T2" fmla="*/ 0 w 1"/>
                          <a:gd name="T3" fmla="*/ 312 h 313"/>
                          <a:gd name="T4" fmla="*/ 0 60000 65536"/>
                          <a:gd name="T5" fmla="*/ 0 60000 65536"/>
                          <a:gd name="T6" fmla="*/ 0 w 1"/>
                          <a:gd name="T7" fmla="*/ 0 h 313"/>
                          <a:gd name="T8" fmla="*/ 1 w 1"/>
                          <a:gd name="T9" fmla="*/ 313 h 313"/>
                        </a:gdLst>
                        <a:ahLst/>
                        <a:cxnLst>
                          <a:cxn ang="T4">
                            <a:pos x="T0" y="T1"/>
                          </a:cxn>
                          <a:cxn ang="T5">
                            <a:pos x="T2" y="T3"/>
                          </a:cxn>
                        </a:cxnLst>
                        <a:rect l="T6" t="T7" r="T8" b="T9"/>
                        <a:pathLst>
                          <a:path w="1" h="313">
                            <a:moveTo>
                              <a:pt x="0" y="0"/>
                            </a:moveTo>
                            <a:lnTo>
                              <a:pt x="0" y="312"/>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865" name="Freeform 1785"/>
                      <p:cNvSpPr>
                        <a:spLocks/>
                      </p:cNvSpPr>
                      <p:nvPr/>
                    </p:nvSpPr>
                    <p:spPr bwMode="auto">
                      <a:xfrm>
                        <a:off x="572" y="3290"/>
                        <a:ext cx="1" cy="318"/>
                      </a:xfrm>
                      <a:custGeom>
                        <a:avLst/>
                        <a:gdLst>
                          <a:gd name="T0" fmla="*/ 0 w 1"/>
                          <a:gd name="T1" fmla="*/ 0 h 318"/>
                          <a:gd name="T2" fmla="*/ 0 w 1"/>
                          <a:gd name="T3" fmla="*/ 317 h 318"/>
                          <a:gd name="T4" fmla="*/ 0 60000 65536"/>
                          <a:gd name="T5" fmla="*/ 0 60000 65536"/>
                          <a:gd name="T6" fmla="*/ 0 w 1"/>
                          <a:gd name="T7" fmla="*/ 0 h 318"/>
                          <a:gd name="T8" fmla="*/ 1 w 1"/>
                          <a:gd name="T9" fmla="*/ 318 h 318"/>
                        </a:gdLst>
                        <a:ahLst/>
                        <a:cxnLst>
                          <a:cxn ang="T4">
                            <a:pos x="T0" y="T1"/>
                          </a:cxn>
                          <a:cxn ang="T5">
                            <a:pos x="T2" y="T3"/>
                          </a:cxn>
                        </a:cxnLst>
                        <a:rect l="T6" t="T7" r="T8" b="T9"/>
                        <a:pathLst>
                          <a:path w="1" h="318">
                            <a:moveTo>
                              <a:pt x="0" y="0"/>
                            </a:moveTo>
                            <a:lnTo>
                              <a:pt x="0" y="317"/>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grpSp>
                <p:nvGrpSpPr>
                  <p:cNvPr id="30" name="Group 1786"/>
                  <p:cNvGrpSpPr>
                    <a:grpSpLocks/>
                  </p:cNvGrpSpPr>
                  <p:nvPr/>
                </p:nvGrpSpPr>
                <p:grpSpPr bwMode="auto">
                  <a:xfrm>
                    <a:off x="528" y="3212"/>
                    <a:ext cx="162" cy="64"/>
                    <a:chOff x="528" y="3212"/>
                    <a:chExt cx="162" cy="64"/>
                  </a:xfrm>
                </p:grpSpPr>
                <p:grpSp>
                  <p:nvGrpSpPr>
                    <p:cNvPr id="31" name="Group 1787"/>
                    <p:cNvGrpSpPr>
                      <a:grpSpLocks/>
                    </p:cNvGrpSpPr>
                    <p:nvPr/>
                  </p:nvGrpSpPr>
                  <p:grpSpPr bwMode="auto">
                    <a:xfrm>
                      <a:off x="528" y="3212"/>
                      <a:ext cx="162" cy="64"/>
                      <a:chOff x="528" y="3212"/>
                      <a:chExt cx="162" cy="64"/>
                    </a:xfrm>
                  </p:grpSpPr>
                  <p:sp>
                    <p:nvSpPr>
                      <p:cNvPr id="27852" name="Freeform 1788"/>
                      <p:cNvSpPr>
                        <a:spLocks/>
                      </p:cNvSpPr>
                      <p:nvPr/>
                    </p:nvSpPr>
                    <p:spPr bwMode="auto">
                      <a:xfrm>
                        <a:off x="528" y="3212"/>
                        <a:ext cx="162" cy="23"/>
                      </a:xfrm>
                      <a:custGeom>
                        <a:avLst/>
                        <a:gdLst>
                          <a:gd name="T0" fmla="*/ 0 w 162"/>
                          <a:gd name="T1" fmla="*/ 14 h 23"/>
                          <a:gd name="T2" fmla="*/ 94 w 162"/>
                          <a:gd name="T3" fmla="*/ 22 h 23"/>
                          <a:gd name="T4" fmla="*/ 161 w 162"/>
                          <a:gd name="T5" fmla="*/ 7 h 23"/>
                          <a:gd name="T6" fmla="*/ 71 w 162"/>
                          <a:gd name="T7" fmla="*/ 0 h 23"/>
                          <a:gd name="T8" fmla="*/ 0 w 162"/>
                          <a:gd name="T9" fmla="*/ 14 h 23"/>
                          <a:gd name="T10" fmla="*/ 0 60000 65536"/>
                          <a:gd name="T11" fmla="*/ 0 60000 65536"/>
                          <a:gd name="T12" fmla="*/ 0 60000 65536"/>
                          <a:gd name="T13" fmla="*/ 0 60000 65536"/>
                          <a:gd name="T14" fmla="*/ 0 60000 65536"/>
                          <a:gd name="T15" fmla="*/ 0 w 162"/>
                          <a:gd name="T16" fmla="*/ 0 h 23"/>
                          <a:gd name="T17" fmla="*/ 162 w 162"/>
                          <a:gd name="T18" fmla="*/ 23 h 23"/>
                        </a:gdLst>
                        <a:ahLst/>
                        <a:cxnLst>
                          <a:cxn ang="T10">
                            <a:pos x="T0" y="T1"/>
                          </a:cxn>
                          <a:cxn ang="T11">
                            <a:pos x="T2" y="T3"/>
                          </a:cxn>
                          <a:cxn ang="T12">
                            <a:pos x="T4" y="T5"/>
                          </a:cxn>
                          <a:cxn ang="T13">
                            <a:pos x="T6" y="T7"/>
                          </a:cxn>
                          <a:cxn ang="T14">
                            <a:pos x="T8" y="T9"/>
                          </a:cxn>
                        </a:cxnLst>
                        <a:rect l="T15" t="T16" r="T17" b="T18"/>
                        <a:pathLst>
                          <a:path w="162" h="23">
                            <a:moveTo>
                              <a:pt x="0" y="14"/>
                            </a:moveTo>
                            <a:lnTo>
                              <a:pt x="94" y="22"/>
                            </a:lnTo>
                            <a:lnTo>
                              <a:pt x="161" y="7"/>
                            </a:lnTo>
                            <a:lnTo>
                              <a:pt x="71" y="0"/>
                            </a:lnTo>
                            <a:lnTo>
                              <a:pt x="0" y="14"/>
                            </a:lnTo>
                          </a:path>
                        </a:pathLst>
                      </a:custGeom>
                      <a:solidFill>
                        <a:srgbClr val="FFFFFF"/>
                      </a:solidFill>
                      <a:ln w="12700" cap="rnd">
                        <a:solidFill>
                          <a:srgbClr val="000000"/>
                        </a:solidFill>
                        <a:round/>
                        <a:headEnd/>
                        <a:tailEnd/>
                      </a:ln>
                    </p:spPr>
                    <p:txBody>
                      <a:bodyPr/>
                      <a:lstStyle/>
                      <a:p>
                        <a:endParaRPr lang="en-US"/>
                      </a:p>
                    </p:txBody>
                  </p:sp>
                  <p:sp>
                    <p:nvSpPr>
                      <p:cNvPr id="27853" name="Freeform 1789"/>
                      <p:cNvSpPr>
                        <a:spLocks/>
                      </p:cNvSpPr>
                      <p:nvPr/>
                    </p:nvSpPr>
                    <p:spPr bwMode="auto">
                      <a:xfrm>
                        <a:off x="624" y="3221"/>
                        <a:ext cx="65" cy="55"/>
                      </a:xfrm>
                      <a:custGeom>
                        <a:avLst/>
                        <a:gdLst>
                          <a:gd name="T0" fmla="*/ 0 w 65"/>
                          <a:gd name="T1" fmla="*/ 17 h 55"/>
                          <a:gd name="T2" fmla="*/ 64 w 65"/>
                          <a:gd name="T3" fmla="*/ 0 h 55"/>
                          <a:gd name="T4" fmla="*/ 64 w 65"/>
                          <a:gd name="T5" fmla="*/ 34 h 55"/>
                          <a:gd name="T6" fmla="*/ 0 w 65"/>
                          <a:gd name="T7" fmla="*/ 54 h 55"/>
                          <a:gd name="T8" fmla="*/ 0 w 65"/>
                          <a:gd name="T9" fmla="*/ 17 h 55"/>
                          <a:gd name="T10" fmla="*/ 0 60000 65536"/>
                          <a:gd name="T11" fmla="*/ 0 60000 65536"/>
                          <a:gd name="T12" fmla="*/ 0 60000 65536"/>
                          <a:gd name="T13" fmla="*/ 0 60000 65536"/>
                          <a:gd name="T14" fmla="*/ 0 60000 65536"/>
                          <a:gd name="T15" fmla="*/ 0 w 65"/>
                          <a:gd name="T16" fmla="*/ 0 h 55"/>
                          <a:gd name="T17" fmla="*/ 65 w 65"/>
                          <a:gd name="T18" fmla="*/ 55 h 55"/>
                        </a:gdLst>
                        <a:ahLst/>
                        <a:cxnLst>
                          <a:cxn ang="T10">
                            <a:pos x="T0" y="T1"/>
                          </a:cxn>
                          <a:cxn ang="T11">
                            <a:pos x="T2" y="T3"/>
                          </a:cxn>
                          <a:cxn ang="T12">
                            <a:pos x="T4" y="T5"/>
                          </a:cxn>
                          <a:cxn ang="T13">
                            <a:pos x="T6" y="T7"/>
                          </a:cxn>
                          <a:cxn ang="T14">
                            <a:pos x="T8" y="T9"/>
                          </a:cxn>
                        </a:cxnLst>
                        <a:rect l="T15" t="T16" r="T17" b="T18"/>
                        <a:pathLst>
                          <a:path w="65" h="55">
                            <a:moveTo>
                              <a:pt x="0" y="17"/>
                            </a:moveTo>
                            <a:lnTo>
                              <a:pt x="64" y="0"/>
                            </a:lnTo>
                            <a:lnTo>
                              <a:pt x="64" y="34"/>
                            </a:lnTo>
                            <a:lnTo>
                              <a:pt x="0" y="54"/>
                            </a:lnTo>
                            <a:lnTo>
                              <a:pt x="0" y="17"/>
                            </a:lnTo>
                          </a:path>
                        </a:pathLst>
                      </a:custGeom>
                      <a:solidFill>
                        <a:srgbClr val="FFFFFF"/>
                      </a:solidFill>
                      <a:ln w="12700" cap="rnd">
                        <a:solidFill>
                          <a:srgbClr val="000000"/>
                        </a:solidFill>
                        <a:round/>
                        <a:headEnd/>
                        <a:tailEnd/>
                      </a:ln>
                    </p:spPr>
                    <p:txBody>
                      <a:bodyPr/>
                      <a:lstStyle/>
                      <a:p>
                        <a:endParaRPr lang="en-US"/>
                      </a:p>
                    </p:txBody>
                  </p:sp>
                  <p:sp>
                    <p:nvSpPr>
                      <p:cNvPr id="27854" name="Freeform 1790"/>
                      <p:cNvSpPr>
                        <a:spLocks/>
                      </p:cNvSpPr>
                      <p:nvPr/>
                    </p:nvSpPr>
                    <p:spPr bwMode="auto">
                      <a:xfrm>
                        <a:off x="528" y="3229"/>
                        <a:ext cx="93" cy="47"/>
                      </a:xfrm>
                      <a:custGeom>
                        <a:avLst/>
                        <a:gdLst>
                          <a:gd name="T0" fmla="*/ 92 w 93"/>
                          <a:gd name="T1" fmla="*/ 9 h 47"/>
                          <a:gd name="T2" fmla="*/ 92 w 93"/>
                          <a:gd name="T3" fmla="*/ 46 h 47"/>
                          <a:gd name="T4" fmla="*/ 0 w 93"/>
                          <a:gd name="T5" fmla="*/ 36 h 47"/>
                          <a:gd name="T6" fmla="*/ 0 w 93"/>
                          <a:gd name="T7" fmla="*/ 0 h 47"/>
                          <a:gd name="T8" fmla="*/ 92 w 93"/>
                          <a:gd name="T9" fmla="*/ 9 h 47"/>
                          <a:gd name="T10" fmla="*/ 0 60000 65536"/>
                          <a:gd name="T11" fmla="*/ 0 60000 65536"/>
                          <a:gd name="T12" fmla="*/ 0 60000 65536"/>
                          <a:gd name="T13" fmla="*/ 0 60000 65536"/>
                          <a:gd name="T14" fmla="*/ 0 60000 65536"/>
                          <a:gd name="T15" fmla="*/ 0 w 93"/>
                          <a:gd name="T16" fmla="*/ 0 h 47"/>
                          <a:gd name="T17" fmla="*/ 93 w 93"/>
                          <a:gd name="T18" fmla="*/ 47 h 47"/>
                        </a:gdLst>
                        <a:ahLst/>
                        <a:cxnLst>
                          <a:cxn ang="T10">
                            <a:pos x="T0" y="T1"/>
                          </a:cxn>
                          <a:cxn ang="T11">
                            <a:pos x="T2" y="T3"/>
                          </a:cxn>
                          <a:cxn ang="T12">
                            <a:pos x="T4" y="T5"/>
                          </a:cxn>
                          <a:cxn ang="T13">
                            <a:pos x="T6" y="T7"/>
                          </a:cxn>
                          <a:cxn ang="T14">
                            <a:pos x="T8" y="T9"/>
                          </a:cxn>
                        </a:cxnLst>
                        <a:rect l="T15" t="T16" r="T17" b="T18"/>
                        <a:pathLst>
                          <a:path w="93" h="47">
                            <a:moveTo>
                              <a:pt x="92" y="9"/>
                            </a:moveTo>
                            <a:lnTo>
                              <a:pt x="92" y="46"/>
                            </a:lnTo>
                            <a:lnTo>
                              <a:pt x="0" y="36"/>
                            </a:lnTo>
                            <a:lnTo>
                              <a:pt x="0" y="0"/>
                            </a:lnTo>
                            <a:lnTo>
                              <a:pt x="92" y="9"/>
                            </a:lnTo>
                          </a:path>
                        </a:pathLst>
                      </a:custGeom>
                      <a:solidFill>
                        <a:srgbClr val="FFFFFF"/>
                      </a:solidFill>
                      <a:ln w="12700" cap="rnd">
                        <a:solidFill>
                          <a:srgbClr val="000000"/>
                        </a:solidFill>
                        <a:round/>
                        <a:headEnd/>
                        <a:tailEnd/>
                      </a:ln>
                    </p:spPr>
                    <p:txBody>
                      <a:bodyPr/>
                      <a:lstStyle/>
                      <a:p>
                        <a:endParaRPr lang="en-US"/>
                      </a:p>
                    </p:txBody>
                  </p:sp>
                </p:grpSp>
                <p:sp>
                  <p:nvSpPr>
                    <p:cNvPr id="27851" name="Freeform 1791"/>
                    <p:cNvSpPr>
                      <a:spLocks/>
                    </p:cNvSpPr>
                    <p:nvPr/>
                  </p:nvSpPr>
                  <p:spPr bwMode="auto">
                    <a:xfrm>
                      <a:off x="540" y="3237"/>
                      <a:ext cx="51" cy="17"/>
                    </a:xfrm>
                    <a:custGeom>
                      <a:avLst/>
                      <a:gdLst>
                        <a:gd name="T0" fmla="*/ 1 w 51"/>
                        <a:gd name="T1" fmla="*/ 0 h 17"/>
                        <a:gd name="T2" fmla="*/ 50 w 51"/>
                        <a:gd name="T3" fmla="*/ 6 h 17"/>
                        <a:gd name="T4" fmla="*/ 50 w 51"/>
                        <a:gd name="T5" fmla="*/ 16 h 17"/>
                        <a:gd name="T6" fmla="*/ 0 w 51"/>
                        <a:gd name="T7" fmla="*/ 10 h 17"/>
                        <a:gd name="T8" fmla="*/ 1 w 51"/>
                        <a:gd name="T9" fmla="*/ 0 h 17"/>
                        <a:gd name="T10" fmla="*/ 0 60000 65536"/>
                        <a:gd name="T11" fmla="*/ 0 60000 65536"/>
                        <a:gd name="T12" fmla="*/ 0 60000 65536"/>
                        <a:gd name="T13" fmla="*/ 0 60000 65536"/>
                        <a:gd name="T14" fmla="*/ 0 60000 65536"/>
                        <a:gd name="T15" fmla="*/ 0 w 51"/>
                        <a:gd name="T16" fmla="*/ 0 h 17"/>
                        <a:gd name="T17" fmla="*/ 51 w 51"/>
                        <a:gd name="T18" fmla="*/ 17 h 17"/>
                      </a:gdLst>
                      <a:ahLst/>
                      <a:cxnLst>
                        <a:cxn ang="T10">
                          <a:pos x="T0" y="T1"/>
                        </a:cxn>
                        <a:cxn ang="T11">
                          <a:pos x="T2" y="T3"/>
                        </a:cxn>
                        <a:cxn ang="T12">
                          <a:pos x="T4" y="T5"/>
                        </a:cxn>
                        <a:cxn ang="T13">
                          <a:pos x="T6" y="T7"/>
                        </a:cxn>
                        <a:cxn ang="T14">
                          <a:pos x="T8" y="T9"/>
                        </a:cxn>
                      </a:cxnLst>
                      <a:rect l="T15" t="T16" r="T17" b="T18"/>
                      <a:pathLst>
                        <a:path w="51" h="17">
                          <a:moveTo>
                            <a:pt x="1" y="0"/>
                          </a:moveTo>
                          <a:lnTo>
                            <a:pt x="50" y="6"/>
                          </a:lnTo>
                          <a:lnTo>
                            <a:pt x="50" y="16"/>
                          </a:lnTo>
                          <a:lnTo>
                            <a:pt x="0" y="10"/>
                          </a:lnTo>
                          <a:lnTo>
                            <a:pt x="1" y="0"/>
                          </a:lnTo>
                        </a:path>
                      </a:pathLst>
                    </a:custGeom>
                    <a:solidFill>
                      <a:srgbClr val="FFFFFF"/>
                    </a:solidFill>
                    <a:ln w="12700" cap="rnd">
                      <a:solidFill>
                        <a:srgbClr val="000000"/>
                      </a:solidFill>
                      <a:round/>
                      <a:headEnd/>
                      <a:tailEnd/>
                    </a:ln>
                  </p:spPr>
                  <p:txBody>
                    <a:bodyPr/>
                    <a:lstStyle/>
                    <a:p>
                      <a:endParaRPr lang="en-US"/>
                    </a:p>
                  </p:txBody>
                </p:sp>
              </p:grpSp>
            </p:grpSp>
          </p:grpSp>
          <p:grpSp>
            <p:nvGrpSpPr>
              <p:cNvPr id="27552" name="Group 1792"/>
              <p:cNvGrpSpPr>
                <a:grpSpLocks/>
              </p:cNvGrpSpPr>
              <p:nvPr/>
            </p:nvGrpSpPr>
            <p:grpSpPr bwMode="auto">
              <a:xfrm>
                <a:off x="651" y="3364"/>
                <a:ext cx="262" cy="382"/>
                <a:chOff x="651" y="3364"/>
                <a:chExt cx="262" cy="382"/>
              </a:xfrm>
            </p:grpSpPr>
            <p:grpSp>
              <p:nvGrpSpPr>
                <p:cNvPr id="27553" name="Group 1793"/>
                <p:cNvGrpSpPr>
                  <a:grpSpLocks/>
                </p:cNvGrpSpPr>
                <p:nvPr/>
              </p:nvGrpSpPr>
              <p:grpSpPr bwMode="auto">
                <a:xfrm>
                  <a:off x="651" y="3364"/>
                  <a:ext cx="262" cy="382"/>
                  <a:chOff x="651" y="3364"/>
                  <a:chExt cx="262" cy="382"/>
                </a:xfrm>
              </p:grpSpPr>
              <p:sp>
                <p:nvSpPr>
                  <p:cNvPr id="27835" name="Freeform 1794"/>
                  <p:cNvSpPr>
                    <a:spLocks/>
                  </p:cNvSpPr>
                  <p:nvPr/>
                </p:nvSpPr>
                <p:spPr bwMode="auto">
                  <a:xfrm>
                    <a:off x="651" y="3370"/>
                    <a:ext cx="262" cy="101"/>
                  </a:xfrm>
                  <a:custGeom>
                    <a:avLst/>
                    <a:gdLst>
                      <a:gd name="T0" fmla="*/ 0 w 262"/>
                      <a:gd name="T1" fmla="*/ 74 h 101"/>
                      <a:gd name="T2" fmla="*/ 126 w 262"/>
                      <a:gd name="T3" fmla="*/ 100 h 101"/>
                      <a:gd name="T4" fmla="*/ 261 w 262"/>
                      <a:gd name="T5" fmla="*/ 18 h 101"/>
                      <a:gd name="T6" fmla="*/ 152 w 262"/>
                      <a:gd name="T7" fmla="*/ 0 h 101"/>
                      <a:gd name="T8" fmla="*/ 0 w 262"/>
                      <a:gd name="T9" fmla="*/ 74 h 101"/>
                      <a:gd name="T10" fmla="*/ 0 60000 65536"/>
                      <a:gd name="T11" fmla="*/ 0 60000 65536"/>
                      <a:gd name="T12" fmla="*/ 0 60000 65536"/>
                      <a:gd name="T13" fmla="*/ 0 60000 65536"/>
                      <a:gd name="T14" fmla="*/ 0 60000 65536"/>
                      <a:gd name="T15" fmla="*/ 0 w 262"/>
                      <a:gd name="T16" fmla="*/ 0 h 101"/>
                      <a:gd name="T17" fmla="*/ 262 w 262"/>
                      <a:gd name="T18" fmla="*/ 101 h 101"/>
                    </a:gdLst>
                    <a:ahLst/>
                    <a:cxnLst>
                      <a:cxn ang="T10">
                        <a:pos x="T0" y="T1"/>
                      </a:cxn>
                      <a:cxn ang="T11">
                        <a:pos x="T2" y="T3"/>
                      </a:cxn>
                      <a:cxn ang="T12">
                        <a:pos x="T4" y="T5"/>
                      </a:cxn>
                      <a:cxn ang="T13">
                        <a:pos x="T6" y="T7"/>
                      </a:cxn>
                      <a:cxn ang="T14">
                        <a:pos x="T8" y="T9"/>
                      </a:cxn>
                    </a:cxnLst>
                    <a:rect l="T15" t="T16" r="T17" b="T18"/>
                    <a:pathLst>
                      <a:path w="262" h="101">
                        <a:moveTo>
                          <a:pt x="0" y="74"/>
                        </a:moveTo>
                        <a:lnTo>
                          <a:pt x="126" y="100"/>
                        </a:lnTo>
                        <a:lnTo>
                          <a:pt x="261" y="18"/>
                        </a:lnTo>
                        <a:lnTo>
                          <a:pt x="152" y="0"/>
                        </a:lnTo>
                        <a:lnTo>
                          <a:pt x="0" y="74"/>
                        </a:lnTo>
                      </a:path>
                    </a:pathLst>
                  </a:custGeom>
                  <a:solidFill>
                    <a:srgbClr val="FFFFFF"/>
                  </a:solidFill>
                  <a:ln w="12700" cap="rnd">
                    <a:solidFill>
                      <a:srgbClr val="000000"/>
                    </a:solidFill>
                    <a:round/>
                    <a:headEnd/>
                    <a:tailEnd/>
                  </a:ln>
                </p:spPr>
                <p:txBody>
                  <a:bodyPr/>
                  <a:lstStyle/>
                  <a:p>
                    <a:endParaRPr lang="en-US"/>
                  </a:p>
                </p:txBody>
              </p:sp>
              <p:sp>
                <p:nvSpPr>
                  <p:cNvPr id="27836" name="Freeform 1795"/>
                  <p:cNvSpPr>
                    <a:spLocks/>
                  </p:cNvSpPr>
                  <p:nvPr/>
                </p:nvSpPr>
                <p:spPr bwMode="auto">
                  <a:xfrm>
                    <a:off x="651" y="3446"/>
                    <a:ext cx="123" cy="300"/>
                  </a:xfrm>
                  <a:custGeom>
                    <a:avLst/>
                    <a:gdLst>
                      <a:gd name="T0" fmla="*/ 0 w 123"/>
                      <a:gd name="T1" fmla="*/ 0 h 300"/>
                      <a:gd name="T2" fmla="*/ 122 w 123"/>
                      <a:gd name="T3" fmla="*/ 27 h 300"/>
                      <a:gd name="T4" fmla="*/ 122 w 123"/>
                      <a:gd name="T5" fmla="*/ 299 h 300"/>
                      <a:gd name="T6" fmla="*/ 0 w 123"/>
                      <a:gd name="T7" fmla="*/ 254 h 300"/>
                      <a:gd name="T8" fmla="*/ 0 w 123"/>
                      <a:gd name="T9" fmla="*/ 0 h 300"/>
                      <a:gd name="T10" fmla="*/ 0 60000 65536"/>
                      <a:gd name="T11" fmla="*/ 0 60000 65536"/>
                      <a:gd name="T12" fmla="*/ 0 60000 65536"/>
                      <a:gd name="T13" fmla="*/ 0 60000 65536"/>
                      <a:gd name="T14" fmla="*/ 0 60000 65536"/>
                      <a:gd name="T15" fmla="*/ 0 w 123"/>
                      <a:gd name="T16" fmla="*/ 0 h 300"/>
                      <a:gd name="T17" fmla="*/ 123 w 123"/>
                      <a:gd name="T18" fmla="*/ 300 h 300"/>
                    </a:gdLst>
                    <a:ahLst/>
                    <a:cxnLst>
                      <a:cxn ang="T10">
                        <a:pos x="T0" y="T1"/>
                      </a:cxn>
                      <a:cxn ang="T11">
                        <a:pos x="T2" y="T3"/>
                      </a:cxn>
                      <a:cxn ang="T12">
                        <a:pos x="T4" y="T5"/>
                      </a:cxn>
                      <a:cxn ang="T13">
                        <a:pos x="T6" y="T7"/>
                      </a:cxn>
                      <a:cxn ang="T14">
                        <a:pos x="T8" y="T9"/>
                      </a:cxn>
                    </a:cxnLst>
                    <a:rect l="T15" t="T16" r="T17" b="T18"/>
                    <a:pathLst>
                      <a:path w="123" h="300">
                        <a:moveTo>
                          <a:pt x="0" y="0"/>
                        </a:moveTo>
                        <a:lnTo>
                          <a:pt x="122" y="27"/>
                        </a:lnTo>
                        <a:lnTo>
                          <a:pt x="122" y="299"/>
                        </a:lnTo>
                        <a:lnTo>
                          <a:pt x="0" y="254"/>
                        </a:lnTo>
                        <a:lnTo>
                          <a:pt x="0" y="0"/>
                        </a:lnTo>
                      </a:path>
                    </a:pathLst>
                  </a:custGeom>
                  <a:solidFill>
                    <a:srgbClr val="FFFFFF"/>
                  </a:solidFill>
                  <a:ln w="12700" cap="rnd">
                    <a:solidFill>
                      <a:srgbClr val="000000"/>
                    </a:solidFill>
                    <a:round/>
                    <a:headEnd/>
                    <a:tailEnd/>
                  </a:ln>
                </p:spPr>
                <p:txBody>
                  <a:bodyPr/>
                  <a:lstStyle/>
                  <a:p>
                    <a:endParaRPr lang="en-US"/>
                  </a:p>
                </p:txBody>
              </p:sp>
              <p:sp>
                <p:nvSpPr>
                  <p:cNvPr id="27837" name="Freeform 1796"/>
                  <p:cNvSpPr>
                    <a:spLocks/>
                  </p:cNvSpPr>
                  <p:nvPr/>
                </p:nvSpPr>
                <p:spPr bwMode="auto">
                  <a:xfrm>
                    <a:off x="779" y="3389"/>
                    <a:ext cx="134" cy="357"/>
                  </a:xfrm>
                  <a:custGeom>
                    <a:avLst/>
                    <a:gdLst>
                      <a:gd name="T0" fmla="*/ 0 w 134"/>
                      <a:gd name="T1" fmla="*/ 84 h 357"/>
                      <a:gd name="T2" fmla="*/ 0 w 134"/>
                      <a:gd name="T3" fmla="*/ 356 h 357"/>
                      <a:gd name="T4" fmla="*/ 133 w 134"/>
                      <a:gd name="T5" fmla="*/ 227 h 357"/>
                      <a:gd name="T6" fmla="*/ 133 w 134"/>
                      <a:gd name="T7" fmla="*/ 0 h 357"/>
                      <a:gd name="T8" fmla="*/ 0 w 134"/>
                      <a:gd name="T9" fmla="*/ 84 h 357"/>
                      <a:gd name="T10" fmla="*/ 0 60000 65536"/>
                      <a:gd name="T11" fmla="*/ 0 60000 65536"/>
                      <a:gd name="T12" fmla="*/ 0 60000 65536"/>
                      <a:gd name="T13" fmla="*/ 0 60000 65536"/>
                      <a:gd name="T14" fmla="*/ 0 60000 65536"/>
                      <a:gd name="T15" fmla="*/ 0 w 134"/>
                      <a:gd name="T16" fmla="*/ 0 h 357"/>
                      <a:gd name="T17" fmla="*/ 134 w 134"/>
                      <a:gd name="T18" fmla="*/ 357 h 357"/>
                    </a:gdLst>
                    <a:ahLst/>
                    <a:cxnLst>
                      <a:cxn ang="T10">
                        <a:pos x="T0" y="T1"/>
                      </a:cxn>
                      <a:cxn ang="T11">
                        <a:pos x="T2" y="T3"/>
                      </a:cxn>
                      <a:cxn ang="T12">
                        <a:pos x="T4" y="T5"/>
                      </a:cxn>
                      <a:cxn ang="T13">
                        <a:pos x="T6" y="T7"/>
                      </a:cxn>
                      <a:cxn ang="T14">
                        <a:pos x="T8" y="T9"/>
                      </a:cxn>
                    </a:cxnLst>
                    <a:rect l="T15" t="T16" r="T17" b="T18"/>
                    <a:pathLst>
                      <a:path w="134" h="357">
                        <a:moveTo>
                          <a:pt x="0" y="84"/>
                        </a:moveTo>
                        <a:lnTo>
                          <a:pt x="0" y="356"/>
                        </a:lnTo>
                        <a:lnTo>
                          <a:pt x="133" y="227"/>
                        </a:lnTo>
                        <a:lnTo>
                          <a:pt x="133" y="0"/>
                        </a:lnTo>
                        <a:lnTo>
                          <a:pt x="0" y="84"/>
                        </a:lnTo>
                      </a:path>
                    </a:pathLst>
                  </a:custGeom>
                  <a:solidFill>
                    <a:srgbClr val="FFFFFF"/>
                  </a:solidFill>
                  <a:ln w="12700" cap="rnd">
                    <a:solidFill>
                      <a:srgbClr val="000000"/>
                    </a:solidFill>
                    <a:round/>
                    <a:headEnd/>
                    <a:tailEnd/>
                  </a:ln>
                </p:spPr>
                <p:txBody>
                  <a:bodyPr/>
                  <a:lstStyle/>
                  <a:p>
                    <a:endParaRPr lang="en-US"/>
                  </a:p>
                </p:txBody>
              </p:sp>
              <p:grpSp>
                <p:nvGrpSpPr>
                  <p:cNvPr id="27566" name="Group 1797"/>
                  <p:cNvGrpSpPr>
                    <a:grpSpLocks/>
                  </p:cNvGrpSpPr>
                  <p:nvPr/>
                </p:nvGrpSpPr>
                <p:grpSpPr bwMode="auto">
                  <a:xfrm>
                    <a:off x="684" y="3364"/>
                    <a:ext cx="199" cy="92"/>
                    <a:chOff x="684" y="3364"/>
                    <a:chExt cx="199" cy="92"/>
                  </a:xfrm>
                </p:grpSpPr>
                <p:sp>
                  <p:nvSpPr>
                    <p:cNvPr id="27839" name="Freeform 1798"/>
                    <p:cNvSpPr>
                      <a:spLocks/>
                    </p:cNvSpPr>
                    <p:nvPr/>
                  </p:nvSpPr>
                  <p:spPr bwMode="auto">
                    <a:xfrm>
                      <a:off x="684" y="3364"/>
                      <a:ext cx="199" cy="75"/>
                    </a:xfrm>
                    <a:custGeom>
                      <a:avLst/>
                      <a:gdLst>
                        <a:gd name="T0" fmla="*/ 0 w 199"/>
                        <a:gd name="T1" fmla="*/ 56 h 75"/>
                        <a:gd name="T2" fmla="*/ 90 w 199"/>
                        <a:gd name="T3" fmla="*/ 74 h 75"/>
                        <a:gd name="T4" fmla="*/ 198 w 199"/>
                        <a:gd name="T5" fmla="*/ 12 h 75"/>
                        <a:gd name="T6" fmla="*/ 118 w 199"/>
                        <a:gd name="T7" fmla="*/ 0 h 75"/>
                        <a:gd name="T8" fmla="*/ 0 w 199"/>
                        <a:gd name="T9" fmla="*/ 56 h 75"/>
                        <a:gd name="T10" fmla="*/ 0 60000 65536"/>
                        <a:gd name="T11" fmla="*/ 0 60000 65536"/>
                        <a:gd name="T12" fmla="*/ 0 60000 65536"/>
                        <a:gd name="T13" fmla="*/ 0 60000 65536"/>
                        <a:gd name="T14" fmla="*/ 0 60000 65536"/>
                        <a:gd name="T15" fmla="*/ 0 w 199"/>
                        <a:gd name="T16" fmla="*/ 0 h 75"/>
                        <a:gd name="T17" fmla="*/ 199 w 199"/>
                        <a:gd name="T18" fmla="*/ 75 h 75"/>
                      </a:gdLst>
                      <a:ahLst/>
                      <a:cxnLst>
                        <a:cxn ang="T10">
                          <a:pos x="T0" y="T1"/>
                        </a:cxn>
                        <a:cxn ang="T11">
                          <a:pos x="T2" y="T3"/>
                        </a:cxn>
                        <a:cxn ang="T12">
                          <a:pos x="T4" y="T5"/>
                        </a:cxn>
                        <a:cxn ang="T13">
                          <a:pos x="T6" y="T7"/>
                        </a:cxn>
                        <a:cxn ang="T14">
                          <a:pos x="T8" y="T9"/>
                        </a:cxn>
                      </a:cxnLst>
                      <a:rect l="T15" t="T16" r="T17" b="T18"/>
                      <a:pathLst>
                        <a:path w="199" h="75">
                          <a:moveTo>
                            <a:pt x="0" y="56"/>
                          </a:moveTo>
                          <a:lnTo>
                            <a:pt x="90" y="74"/>
                          </a:lnTo>
                          <a:lnTo>
                            <a:pt x="198" y="12"/>
                          </a:lnTo>
                          <a:lnTo>
                            <a:pt x="118" y="0"/>
                          </a:lnTo>
                          <a:lnTo>
                            <a:pt x="0" y="56"/>
                          </a:lnTo>
                        </a:path>
                      </a:pathLst>
                    </a:custGeom>
                    <a:solidFill>
                      <a:srgbClr val="FFFFFF"/>
                    </a:solidFill>
                    <a:ln w="12700" cap="rnd">
                      <a:solidFill>
                        <a:srgbClr val="000000"/>
                      </a:solidFill>
                      <a:round/>
                      <a:headEnd/>
                      <a:tailEnd/>
                    </a:ln>
                  </p:spPr>
                  <p:txBody>
                    <a:bodyPr/>
                    <a:lstStyle/>
                    <a:p>
                      <a:endParaRPr lang="en-US"/>
                    </a:p>
                  </p:txBody>
                </p:sp>
                <p:sp>
                  <p:nvSpPr>
                    <p:cNvPr id="27840" name="Freeform 1799"/>
                    <p:cNvSpPr>
                      <a:spLocks/>
                    </p:cNvSpPr>
                    <p:nvPr/>
                  </p:nvSpPr>
                  <p:spPr bwMode="auto">
                    <a:xfrm>
                      <a:off x="776" y="3377"/>
                      <a:ext cx="107" cy="79"/>
                    </a:xfrm>
                    <a:custGeom>
                      <a:avLst/>
                      <a:gdLst>
                        <a:gd name="T0" fmla="*/ 0 w 107"/>
                        <a:gd name="T1" fmla="*/ 62 h 79"/>
                        <a:gd name="T2" fmla="*/ 106 w 107"/>
                        <a:gd name="T3" fmla="*/ 0 h 79"/>
                        <a:gd name="T4" fmla="*/ 106 w 107"/>
                        <a:gd name="T5" fmla="*/ 14 h 79"/>
                        <a:gd name="T6" fmla="*/ 0 w 107"/>
                        <a:gd name="T7" fmla="*/ 78 h 79"/>
                        <a:gd name="T8" fmla="*/ 0 w 107"/>
                        <a:gd name="T9" fmla="*/ 62 h 79"/>
                        <a:gd name="T10" fmla="*/ 0 60000 65536"/>
                        <a:gd name="T11" fmla="*/ 0 60000 65536"/>
                        <a:gd name="T12" fmla="*/ 0 60000 65536"/>
                        <a:gd name="T13" fmla="*/ 0 60000 65536"/>
                        <a:gd name="T14" fmla="*/ 0 60000 65536"/>
                        <a:gd name="T15" fmla="*/ 0 w 107"/>
                        <a:gd name="T16" fmla="*/ 0 h 79"/>
                        <a:gd name="T17" fmla="*/ 107 w 107"/>
                        <a:gd name="T18" fmla="*/ 79 h 79"/>
                      </a:gdLst>
                      <a:ahLst/>
                      <a:cxnLst>
                        <a:cxn ang="T10">
                          <a:pos x="T0" y="T1"/>
                        </a:cxn>
                        <a:cxn ang="T11">
                          <a:pos x="T2" y="T3"/>
                        </a:cxn>
                        <a:cxn ang="T12">
                          <a:pos x="T4" y="T5"/>
                        </a:cxn>
                        <a:cxn ang="T13">
                          <a:pos x="T6" y="T7"/>
                        </a:cxn>
                        <a:cxn ang="T14">
                          <a:pos x="T8" y="T9"/>
                        </a:cxn>
                      </a:cxnLst>
                      <a:rect l="T15" t="T16" r="T17" b="T18"/>
                      <a:pathLst>
                        <a:path w="107" h="79">
                          <a:moveTo>
                            <a:pt x="0" y="62"/>
                          </a:moveTo>
                          <a:lnTo>
                            <a:pt x="106" y="0"/>
                          </a:lnTo>
                          <a:lnTo>
                            <a:pt x="106" y="14"/>
                          </a:lnTo>
                          <a:lnTo>
                            <a:pt x="0" y="78"/>
                          </a:lnTo>
                          <a:lnTo>
                            <a:pt x="0" y="62"/>
                          </a:lnTo>
                        </a:path>
                      </a:pathLst>
                    </a:custGeom>
                    <a:solidFill>
                      <a:srgbClr val="FFFFFF"/>
                    </a:solidFill>
                    <a:ln w="12700" cap="rnd">
                      <a:solidFill>
                        <a:srgbClr val="000000"/>
                      </a:solidFill>
                      <a:round/>
                      <a:headEnd/>
                      <a:tailEnd/>
                    </a:ln>
                  </p:spPr>
                  <p:txBody>
                    <a:bodyPr/>
                    <a:lstStyle/>
                    <a:p>
                      <a:endParaRPr lang="en-US"/>
                    </a:p>
                  </p:txBody>
                </p:sp>
                <p:sp>
                  <p:nvSpPr>
                    <p:cNvPr id="27841" name="Freeform 1800"/>
                    <p:cNvSpPr>
                      <a:spLocks/>
                    </p:cNvSpPr>
                    <p:nvPr/>
                  </p:nvSpPr>
                  <p:spPr bwMode="auto">
                    <a:xfrm>
                      <a:off x="684" y="3423"/>
                      <a:ext cx="87" cy="33"/>
                    </a:xfrm>
                    <a:custGeom>
                      <a:avLst/>
                      <a:gdLst>
                        <a:gd name="T0" fmla="*/ 86 w 87"/>
                        <a:gd name="T1" fmla="*/ 17 h 33"/>
                        <a:gd name="T2" fmla="*/ 86 w 87"/>
                        <a:gd name="T3" fmla="*/ 32 h 33"/>
                        <a:gd name="T4" fmla="*/ 0 w 87"/>
                        <a:gd name="T5" fmla="*/ 14 h 33"/>
                        <a:gd name="T6" fmla="*/ 0 w 87"/>
                        <a:gd name="T7" fmla="*/ 0 h 33"/>
                        <a:gd name="T8" fmla="*/ 86 w 87"/>
                        <a:gd name="T9" fmla="*/ 17 h 33"/>
                        <a:gd name="T10" fmla="*/ 0 60000 65536"/>
                        <a:gd name="T11" fmla="*/ 0 60000 65536"/>
                        <a:gd name="T12" fmla="*/ 0 60000 65536"/>
                        <a:gd name="T13" fmla="*/ 0 60000 65536"/>
                        <a:gd name="T14" fmla="*/ 0 60000 65536"/>
                        <a:gd name="T15" fmla="*/ 0 w 87"/>
                        <a:gd name="T16" fmla="*/ 0 h 33"/>
                        <a:gd name="T17" fmla="*/ 87 w 87"/>
                        <a:gd name="T18" fmla="*/ 33 h 33"/>
                      </a:gdLst>
                      <a:ahLst/>
                      <a:cxnLst>
                        <a:cxn ang="T10">
                          <a:pos x="T0" y="T1"/>
                        </a:cxn>
                        <a:cxn ang="T11">
                          <a:pos x="T2" y="T3"/>
                        </a:cxn>
                        <a:cxn ang="T12">
                          <a:pos x="T4" y="T5"/>
                        </a:cxn>
                        <a:cxn ang="T13">
                          <a:pos x="T6" y="T7"/>
                        </a:cxn>
                        <a:cxn ang="T14">
                          <a:pos x="T8" y="T9"/>
                        </a:cxn>
                      </a:cxnLst>
                      <a:rect l="T15" t="T16" r="T17" b="T18"/>
                      <a:pathLst>
                        <a:path w="87" h="33">
                          <a:moveTo>
                            <a:pt x="86" y="17"/>
                          </a:moveTo>
                          <a:lnTo>
                            <a:pt x="86" y="32"/>
                          </a:lnTo>
                          <a:lnTo>
                            <a:pt x="0" y="14"/>
                          </a:lnTo>
                          <a:lnTo>
                            <a:pt x="0" y="0"/>
                          </a:lnTo>
                          <a:lnTo>
                            <a:pt x="86" y="17"/>
                          </a:lnTo>
                        </a:path>
                      </a:pathLst>
                    </a:custGeom>
                    <a:solidFill>
                      <a:srgbClr val="FFFFFF"/>
                    </a:solidFill>
                    <a:ln w="12700" cap="rnd">
                      <a:solidFill>
                        <a:srgbClr val="000000"/>
                      </a:solidFill>
                      <a:round/>
                      <a:headEnd/>
                      <a:tailEnd/>
                    </a:ln>
                  </p:spPr>
                  <p:txBody>
                    <a:bodyPr/>
                    <a:lstStyle/>
                    <a:p>
                      <a:endParaRPr lang="en-US"/>
                    </a:p>
                  </p:txBody>
                </p:sp>
              </p:grpSp>
            </p:grpSp>
            <p:grpSp>
              <p:nvGrpSpPr>
                <p:cNvPr id="27567" name="Group 1801"/>
                <p:cNvGrpSpPr>
                  <a:grpSpLocks/>
                </p:cNvGrpSpPr>
                <p:nvPr/>
              </p:nvGrpSpPr>
              <p:grpSpPr bwMode="auto">
                <a:xfrm>
                  <a:off x="657" y="3457"/>
                  <a:ext cx="111" cy="277"/>
                  <a:chOff x="657" y="3457"/>
                  <a:chExt cx="111" cy="277"/>
                </a:xfrm>
              </p:grpSpPr>
              <p:sp>
                <p:nvSpPr>
                  <p:cNvPr id="27831" name="Freeform 1802"/>
                  <p:cNvSpPr>
                    <a:spLocks/>
                  </p:cNvSpPr>
                  <p:nvPr/>
                </p:nvSpPr>
                <p:spPr bwMode="auto">
                  <a:xfrm>
                    <a:off x="657" y="3457"/>
                    <a:ext cx="111" cy="277"/>
                  </a:xfrm>
                  <a:custGeom>
                    <a:avLst/>
                    <a:gdLst>
                      <a:gd name="T0" fmla="*/ 0 w 111"/>
                      <a:gd name="T1" fmla="*/ 0 h 277"/>
                      <a:gd name="T2" fmla="*/ 110 w 111"/>
                      <a:gd name="T3" fmla="*/ 25 h 277"/>
                      <a:gd name="T4" fmla="*/ 110 w 111"/>
                      <a:gd name="T5" fmla="*/ 276 h 277"/>
                      <a:gd name="T6" fmla="*/ 0 w 111"/>
                      <a:gd name="T7" fmla="*/ 235 h 277"/>
                      <a:gd name="T8" fmla="*/ 0 w 111"/>
                      <a:gd name="T9" fmla="*/ 0 h 277"/>
                      <a:gd name="T10" fmla="*/ 0 60000 65536"/>
                      <a:gd name="T11" fmla="*/ 0 60000 65536"/>
                      <a:gd name="T12" fmla="*/ 0 60000 65536"/>
                      <a:gd name="T13" fmla="*/ 0 60000 65536"/>
                      <a:gd name="T14" fmla="*/ 0 60000 65536"/>
                      <a:gd name="T15" fmla="*/ 0 w 111"/>
                      <a:gd name="T16" fmla="*/ 0 h 277"/>
                      <a:gd name="T17" fmla="*/ 111 w 111"/>
                      <a:gd name="T18" fmla="*/ 277 h 277"/>
                    </a:gdLst>
                    <a:ahLst/>
                    <a:cxnLst>
                      <a:cxn ang="T10">
                        <a:pos x="T0" y="T1"/>
                      </a:cxn>
                      <a:cxn ang="T11">
                        <a:pos x="T2" y="T3"/>
                      </a:cxn>
                      <a:cxn ang="T12">
                        <a:pos x="T4" y="T5"/>
                      </a:cxn>
                      <a:cxn ang="T13">
                        <a:pos x="T6" y="T7"/>
                      </a:cxn>
                      <a:cxn ang="T14">
                        <a:pos x="T8" y="T9"/>
                      </a:cxn>
                    </a:cxnLst>
                    <a:rect l="T15" t="T16" r="T17" b="T18"/>
                    <a:pathLst>
                      <a:path w="111" h="277">
                        <a:moveTo>
                          <a:pt x="0" y="0"/>
                        </a:moveTo>
                        <a:lnTo>
                          <a:pt x="110" y="25"/>
                        </a:lnTo>
                        <a:lnTo>
                          <a:pt x="110" y="276"/>
                        </a:lnTo>
                        <a:lnTo>
                          <a:pt x="0" y="235"/>
                        </a:lnTo>
                        <a:lnTo>
                          <a:pt x="0" y="0"/>
                        </a:lnTo>
                      </a:path>
                    </a:pathLst>
                  </a:custGeom>
                  <a:solidFill>
                    <a:srgbClr val="FFFFFF"/>
                  </a:solidFill>
                  <a:ln w="12700" cap="rnd">
                    <a:solidFill>
                      <a:srgbClr val="000000"/>
                    </a:solidFill>
                    <a:round/>
                    <a:headEnd/>
                    <a:tailEnd/>
                  </a:ln>
                </p:spPr>
                <p:txBody>
                  <a:bodyPr/>
                  <a:lstStyle/>
                  <a:p>
                    <a:endParaRPr lang="en-US"/>
                  </a:p>
                </p:txBody>
              </p:sp>
              <p:sp>
                <p:nvSpPr>
                  <p:cNvPr id="27832" name="Freeform 1803"/>
                  <p:cNvSpPr>
                    <a:spLocks/>
                  </p:cNvSpPr>
                  <p:nvPr/>
                </p:nvSpPr>
                <p:spPr bwMode="auto">
                  <a:xfrm>
                    <a:off x="674" y="3460"/>
                    <a:ext cx="17" cy="245"/>
                  </a:xfrm>
                  <a:custGeom>
                    <a:avLst/>
                    <a:gdLst>
                      <a:gd name="T0" fmla="*/ 0 w 17"/>
                      <a:gd name="T1" fmla="*/ 0 h 245"/>
                      <a:gd name="T2" fmla="*/ 0 w 17"/>
                      <a:gd name="T3" fmla="*/ 240 h 245"/>
                      <a:gd name="T4" fmla="*/ 16 w 17"/>
                      <a:gd name="T5" fmla="*/ 244 h 245"/>
                      <a:gd name="T6" fmla="*/ 16 w 17"/>
                      <a:gd name="T7" fmla="*/ 2 h 245"/>
                      <a:gd name="T8" fmla="*/ 0 w 17"/>
                      <a:gd name="T9" fmla="*/ 0 h 245"/>
                      <a:gd name="T10" fmla="*/ 0 60000 65536"/>
                      <a:gd name="T11" fmla="*/ 0 60000 65536"/>
                      <a:gd name="T12" fmla="*/ 0 60000 65536"/>
                      <a:gd name="T13" fmla="*/ 0 60000 65536"/>
                      <a:gd name="T14" fmla="*/ 0 60000 65536"/>
                      <a:gd name="T15" fmla="*/ 0 w 17"/>
                      <a:gd name="T16" fmla="*/ 0 h 245"/>
                      <a:gd name="T17" fmla="*/ 17 w 17"/>
                      <a:gd name="T18" fmla="*/ 245 h 245"/>
                    </a:gdLst>
                    <a:ahLst/>
                    <a:cxnLst>
                      <a:cxn ang="T10">
                        <a:pos x="T0" y="T1"/>
                      </a:cxn>
                      <a:cxn ang="T11">
                        <a:pos x="T2" y="T3"/>
                      </a:cxn>
                      <a:cxn ang="T12">
                        <a:pos x="T4" y="T5"/>
                      </a:cxn>
                      <a:cxn ang="T13">
                        <a:pos x="T6" y="T7"/>
                      </a:cxn>
                      <a:cxn ang="T14">
                        <a:pos x="T8" y="T9"/>
                      </a:cxn>
                    </a:cxnLst>
                    <a:rect l="T15" t="T16" r="T17" b="T18"/>
                    <a:pathLst>
                      <a:path w="17" h="245">
                        <a:moveTo>
                          <a:pt x="0" y="0"/>
                        </a:moveTo>
                        <a:lnTo>
                          <a:pt x="0" y="240"/>
                        </a:lnTo>
                        <a:lnTo>
                          <a:pt x="16" y="244"/>
                        </a:lnTo>
                        <a:lnTo>
                          <a:pt x="16" y="2"/>
                        </a:lnTo>
                        <a:lnTo>
                          <a:pt x="0" y="0"/>
                        </a:lnTo>
                      </a:path>
                    </a:pathLst>
                  </a:custGeom>
                  <a:solidFill>
                    <a:srgbClr val="FFFFFF"/>
                  </a:solidFill>
                  <a:ln w="12700" cap="rnd">
                    <a:solidFill>
                      <a:srgbClr val="000000"/>
                    </a:solidFill>
                    <a:round/>
                    <a:headEnd/>
                    <a:tailEnd/>
                  </a:ln>
                </p:spPr>
                <p:txBody>
                  <a:bodyPr/>
                  <a:lstStyle/>
                  <a:p>
                    <a:endParaRPr lang="en-US"/>
                  </a:p>
                </p:txBody>
              </p:sp>
              <p:sp>
                <p:nvSpPr>
                  <p:cNvPr id="27833" name="Freeform 1804"/>
                  <p:cNvSpPr>
                    <a:spLocks/>
                  </p:cNvSpPr>
                  <p:nvPr/>
                </p:nvSpPr>
                <p:spPr bwMode="auto">
                  <a:xfrm>
                    <a:off x="705" y="3465"/>
                    <a:ext cx="17" cy="250"/>
                  </a:xfrm>
                  <a:custGeom>
                    <a:avLst/>
                    <a:gdLst>
                      <a:gd name="T0" fmla="*/ 0 w 17"/>
                      <a:gd name="T1" fmla="*/ 0 h 250"/>
                      <a:gd name="T2" fmla="*/ 0 w 17"/>
                      <a:gd name="T3" fmla="*/ 245 h 250"/>
                      <a:gd name="T4" fmla="*/ 16 w 17"/>
                      <a:gd name="T5" fmla="*/ 249 h 250"/>
                      <a:gd name="T6" fmla="*/ 16 w 17"/>
                      <a:gd name="T7" fmla="*/ 4 h 250"/>
                      <a:gd name="T8" fmla="*/ 0 w 17"/>
                      <a:gd name="T9" fmla="*/ 0 h 250"/>
                      <a:gd name="T10" fmla="*/ 0 60000 65536"/>
                      <a:gd name="T11" fmla="*/ 0 60000 65536"/>
                      <a:gd name="T12" fmla="*/ 0 60000 65536"/>
                      <a:gd name="T13" fmla="*/ 0 60000 65536"/>
                      <a:gd name="T14" fmla="*/ 0 60000 65536"/>
                      <a:gd name="T15" fmla="*/ 0 w 17"/>
                      <a:gd name="T16" fmla="*/ 0 h 250"/>
                      <a:gd name="T17" fmla="*/ 17 w 17"/>
                      <a:gd name="T18" fmla="*/ 250 h 250"/>
                    </a:gdLst>
                    <a:ahLst/>
                    <a:cxnLst>
                      <a:cxn ang="T10">
                        <a:pos x="T0" y="T1"/>
                      </a:cxn>
                      <a:cxn ang="T11">
                        <a:pos x="T2" y="T3"/>
                      </a:cxn>
                      <a:cxn ang="T12">
                        <a:pos x="T4" y="T5"/>
                      </a:cxn>
                      <a:cxn ang="T13">
                        <a:pos x="T6" y="T7"/>
                      </a:cxn>
                      <a:cxn ang="T14">
                        <a:pos x="T8" y="T9"/>
                      </a:cxn>
                    </a:cxnLst>
                    <a:rect l="T15" t="T16" r="T17" b="T18"/>
                    <a:pathLst>
                      <a:path w="17" h="250">
                        <a:moveTo>
                          <a:pt x="0" y="0"/>
                        </a:moveTo>
                        <a:lnTo>
                          <a:pt x="0" y="245"/>
                        </a:lnTo>
                        <a:lnTo>
                          <a:pt x="16" y="249"/>
                        </a:lnTo>
                        <a:lnTo>
                          <a:pt x="16" y="4"/>
                        </a:lnTo>
                        <a:lnTo>
                          <a:pt x="0" y="0"/>
                        </a:lnTo>
                      </a:path>
                    </a:pathLst>
                  </a:custGeom>
                  <a:solidFill>
                    <a:srgbClr val="FFFFFF"/>
                  </a:solidFill>
                  <a:ln w="12700" cap="rnd">
                    <a:solidFill>
                      <a:srgbClr val="000000"/>
                    </a:solidFill>
                    <a:round/>
                    <a:headEnd/>
                    <a:tailEnd/>
                  </a:ln>
                </p:spPr>
                <p:txBody>
                  <a:bodyPr/>
                  <a:lstStyle/>
                  <a:p>
                    <a:endParaRPr lang="en-US"/>
                  </a:p>
                </p:txBody>
              </p:sp>
              <p:sp>
                <p:nvSpPr>
                  <p:cNvPr id="27834" name="Freeform 1805"/>
                  <p:cNvSpPr>
                    <a:spLocks/>
                  </p:cNvSpPr>
                  <p:nvPr/>
                </p:nvSpPr>
                <p:spPr bwMode="auto">
                  <a:xfrm>
                    <a:off x="739" y="3475"/>
                    <a:ext cx="17" cy="251"/>
                  </a:xfrm>
                  <a:custGeom>
                    <a:avLst/>
                    <a:gdLst>
                      <a:gd name="T0" fmla="*/ 0 w 17"/>
                      <a:gd name="T1" fmla="*/ 0 h 251"/>
                      <a:gd name="T2" fmla="*/ 0 w 17"/>
                      <a:gd name="T3" fmla="*/ 244 h 251"/>
                      <a:gd name="T4" fmla="*/ 16 w 17"/>
                      <a:gd name="T5" fmla="*/ 250 h 251"/>
                      <a:gd name="T6" fmla="*/ 16 w 17"/>
                      <a:gd name="T7" fmla="*/ 2 h 251"/>
                      <a:gd name="T8" fmla="*/ 0 w 17"/>
                      <a:gd name="T9" fmla="*/ 0 h 251"/>
                      <a:gd name="T10" fmla="*/ 0 60000 65536"/>
                      <a:gd name="T11" fmla="*/ 0 60000 65536"/>
                      <a:gd name="T12" fmla="*/ 0 60000 65536"/>
                      <a:gd name="T13" fmla="*/ 0 60000 65536"/>
                      <a:gd name="T14" fmla="*/ 0 60000 65536"/>
                      <a:gd name="T15" fmla="*/ 0 w 17"/>
                      <a:gd name="T16" fmla="*/ 0 h 251"/>
                      <a:gd name="T17" fmla="*/ 17 w 17"/>
                      <a:gd name="T18" fmla="*/ 251 h 251"/>
                    </a:gdLst>
                    <a:ahLst/>
                    <a:cxnLst>
                      <a:cxn ang="T10">
                        <a:pos x="T0" y="T1"/>
                      </a:cxn>
                      <a:cxn ang="T11">
                        <a:pos x="T2" y="T3"/>
                      </a:cxn>
                      <a:cxn ang="T12">
                        <a:pos x="T4" y="T5"/>
                      </a:cxn>
                      <a:cxn ang="T13">
                        <a:pos x="T6" y="T7"/>
                      </a:cxn>
                      <a:cxn ang="T14">
                        <a:pos x="T8" y="T9"/>
                      </a:cxn>
                    </a:cxnLst>
                    <a:rect l="T15" t="T16" r="T17" b="T18"/>
                    <a:pathLst>
                      <a:path w="17" h="251">
                        <a:moveTo>
                          <a:pt x="0" y="0"/>
                        </a:moveTo>
                        <a:lnTo>
                          <a:pt x="0" y="244"/>
                        </a:lnTo>
                        <a:lnTo>
                          <a:pt x="16" y="250"/>
                        </a:lnTo>
                        <a:lnTo>
                          <a:pt x="16" y="2"/>
                        </a:lnTo>
                        <a:lnTo>
                          <a:pt x="0" y="0"/>
                        </a:lnTo>
                      </a:path>
                    </a:pathLst>
                  </a:custGeom>
                  <a:solidFill>
                    <a:srgbClr val="FFFFFF"/>
                  </a:solidFill>
                  <a:ln w="12700" cap="rnd">
                    <a:solidFill>
                      <a:srgbClr val="000000"/>
                    </a:solidFill>
                    <a:round/>
                    <a:headEnd/>
                    <a:tailEnd/>
                  </a:ln>
                </p:spPr>
                <p:txBody>
                  <a:bodyPr/>
                  <a:lstStyle/>
                  <a:p>
                    <a:endParaRPr lang="en-US"/>
                  </a:p>
                </p:txBody>
              </p:sp>
            </p:grpSp>
          </p:grpSp>
          <p:grpSp>
            <p:nvGrpSpPr>
              <p:cNvPr id="27568" name="Group 1806"/>
              <p:cNvGrpSpPr>
                <a:grpSpLocks/>
              </p:cNvGrpSpPr>
              <p:nvPr/>
            </p:nvGrpSpPr>
            <p:grpSpPr bwMode="auto">
              <a:xfrm>
                <a:off x="836" y="3383"/>
                <a:ext cx="244" cy="446"/>
                <a:chOff x="836" y="3383"/>
                <a:chExt cx="244" cy="446"/>
              </a:xfrm>
            </p:grpSpPr>
            <p:grpSp>
              <p:nvGrpSpPr>
                <p:cNvPr id="27569" name="Group 1807"/>
                <p:cNvGrpSpPr>
                  <a:grpSpLocks/>
                </p:cNvGrpSpPr>
                <p:nvPr/>
              </p:nvGrpSpPr>
              <p:grpSpPr bwMode="auto">
                <a:xfrm>
                  <a:off x="836" y="3383"/>
                  <a:ext cx="244" cy="446"/>
                  <a:chOff x="836" y="3383"/>
                  <a:chExt cx="244" cy="446"/>
                </a:xfrm>
              </p:grpSpPr>
              <p:grpSp>
                <p:nvGrpSpPr>
                  <p:cNvPr id="27589" name="Group 1808"/>
                  <p:cNvGrpSpPr>
                    <a:grpSpLocks/>
                  </p:cNvGrpSpPr>
                  <p:nvPr/>
                </p:nvGrpSpPr>
                <p:grpSpPr bwMode="auto">
                  <a:xfrm>
                    <a:off x="865" y="3722"/>
                    <a:ext cx="187" cy="107"/>
                    <a:chOff x="865" y="3722"/>
                    <a:chExt cx="187" cy="107"/>
                  </a:xfrm>
                </p:grpSpPr>
                <p:sp>
                  <p:nvSpPr>
                    <p:cNvPr id="27827" name="Freeform 1809"/>
                    <p:cNvSpPr>
                      <a:spLocks/>
                    </p:cNvSpPr>
                    <p:nvPr/>
                  </p:nvSpPr>
                  <p:spPr bwMode="auto">
                    <a:xfrm>
                      <a:off x="865" y="3764"/>
                      <a:ext cx="117" cy="65"/>
                    </a:xfrm>
                    <a:custGeom>
                      <a:avLst/>
                      <a:gdLst>
                        <a:gd name="T0" fmla="*/ 0 w 117"/>
                        <a:gd name="T1" fmla="*/ 0 h 65"/>
                        <a:gd name="T2" fmla="*/ 0 w 117"/>
                        <a:gd name="T3" fmla="*/ 19 h 65"/>
                        <a:gd name="T4" fmla="*/ 116 w 117"/>
                        <a:gd name="T5" fmla="*/ 64 h 65"/>
                        <a:gd name="T6" fmla="*/ 116 w 117"/>
                        <a:gd name="T7" fmla="*/ 44 h 65"/>
                        <a:gd name="T8" fmla="*/ 0 w 117"/>
                        <a:gd name="T9" fmla="*/ 0 h 65"/>
                        <a:gd name="T10" fmla="*/ 0 60000 65536"/>
                        <a:gd name="T11" fmla="*/ 0 60000 65536"/>
                        <a:gd name="T12" fmla="*/ 0 60000 65536"/>
                        <a:gd name="T13" fmla="*/ 0 60000 65536"/>
                        <a:gd name="T14" fmla="*/ 0 60000 65536"/>
                        <a:gd name="T15" fmla="*/ 0 w 117"/>
                        <a:gd name="T16" fmla="*/ 0 h 65"/>
                        <a:gd name="T17" fmla="*/ 117 w 117"/>
                        <a:gd name="T18" fmla="*/ 65 h 65"/>
                      </a:gdLst>
                      <a:ahLst/>
                      <a:cxnLst>
                        <a:cxn ang="T10">
                          <a:pos x="T0" y="T1"/>
                        </a:cxn>
                        <a:cxn ang="T11">
                          <a:pos x="T2" y="T3"/>
                        </a:cxn>
                        <a:cxn ang="T12">
                          <a:pos x="T4" y="T5"/>
                        </a:cxn>
                        <a:cxn ang="T13">
                          <a:pos x="T6" y="T7"/>
                        </a:cxn>
                        <a:cxn ang="T14">
                          <a:pos x="T8" y="T9"/>
                        </a:cxn>
                      </a:cxnLst>
                      <a:rect l="T15" t="T16" r="T17" b="T18"/>
                      <a:pathLst>
                        <a:path w="117" h="65">
                          <a:moveTo>
                            <a:pt x="0" y="0"/>
                          </a:moveTo>
                          <a:lnTo>
                            <a:pt x="0" y="19"/>
                          </a:lnTo>
                          <a:lnTo>
                            <a:pt x="116" y="64"/>
                          </a:lnTo>
                          <a:lnTo>
                            <a:pt x="116" y="44"/>
                          </a:lnTo>
                          <a:lnTo>
                            <a:pt x="0" y="0"/>
                          </a:lnTo>
                        </a:path>
                      </a:pathLst>
                    </a:custGeom>
                    <a:solidFill>
                      <a:srgbClr val="FFFFFF"/>
                    </a:solidFill>
                    <a:ln w="12700" cap="rnd">
                      <a:solidFill>
                        <a:srgbClr val="000000"/>
                      </a:solidFill>
                      <a:round/>
                      <a:headEnd/>
                      <a:tailEnd/>
                    </a:ln>
                  </p:spPr>
                  <p:txBody>
                    <a:bodyPr/>
                    <a:lstStyle/>
                    <a:p>
                      <a:endParaRPr lang="en-US"/>
                    </a:p>
                  </p:txBody>
                </p:sp>
                <p:sp>
                  <p:nvSpPr>
                    <p:cNvPr id="27828" name="Freeform 1810"/>
                    <p:cNvSpPr>
                      <a:spLocks/>
                    </p:cNvSpPr>
                    <p:nvPr/>
                  </p:nvSpPr>
                  <p:spPr bwMode="auto">
                    <a:xfrm>
                      <a:off x="988" y="3722"/>
                      <a:ext cx="64" cy="107"/>
                    </a:xfrm>
                    <a:custGeom>
                      <a:avLst/>
                      <a:gdLst>
                        <a:gd name="T0" fmla="*/ 0 w 64"/>
                        <a:gd name="T1" fmla="*/ 85 h 107"/>
                        <a:gd name="T2" fmla="*/ 0 w 64"/>
                        <a:gd name="T3" fmla="*/ 106 h 107"/>
                        <a:gd name="T4" fmla="*/ 63 w 64"/>
                        <a:gd name="T5" fmla="*/ 17 h 107"/>
                        <a:gd name="T6" fmla="*/ 63 w 64"/>
                        <a:gd name="T7" fmla="*/ 0 h 107"/>
                        <a:gd name="T8" fmla="*/ 0 w 64"/>
                        <a:gd name="T9" fmla="*/ 85 h 107"/>
                        <a:gd name="T10" fmla="*/ 0 60000 65536"/>
                        <a:gd name="T11" fmla="*/ 0 60000 65536"/>
                        <a:gd name="T12" fmla="*/ 0 60000 65536"/>
                        <a:gd name="T13" fmla="*/ 0 60000 65536"/>
                        <a:gd name="T14" fmla="*/ 0 60000 65536"/>
                        <a:gd name="T15" fmla="*/ 0 w 64"/>
                        <a:gd name="T16" fmla="*/ 0 h 107"/>
                        <a:gd name="T17" fmla="*/ 64 w 64"/>
                        <a:gd name="T18" fmla="*/ 107 h 107"/>
                      </a:gdLst>
                      <a:ahLst/>
                      <a:cxnLst>
                        <a:cxn ang="T10">
                          <a:pos x="T0" y="T1"/>
                        </a:cxn>
                        <a:cxn ang="T11">
                          <a:pos x="T2" y="T3"/>
                        </a:cxn>
                        <a:cxn ang="T12">
                          <a:pos x="T4" y="T5"/>
                        </a:cxn>
                        <a:cxn ang="T13">
                          <a:pos x="T6" y="T7"/>
                        </a:cxn>
                        <a:cxn ang="T14">
                          <a:pos x="T8" y="T9"/>
                        </a:cxn>
                      </a:cxnLst>
                      <a:rect l="T15" t="T16" r="T17" b="T18"/>
                      <a:pathLst>
                        <a:path w="64" h="107">
                          <a:moveTo>
                            <a:pt x="0" y="85"/>
                          </a:moveTo>
                          <a:lnTo>
                            <a:pt x="0" y="106"/>
                          </a:lnTo>
                          <a:lnTo>
                            <a:pt x="63" y="17"/>
                          </a:lnTo>
                          <a:lnTo>
                            <a:pt x="63" y="0"/>
                          </a:lnTo>
                          <a:lnTo>
                            <a:pt x="0" y="85"/>
                          </a:lnTo>
                        </a:path>
                      </a:pathLst>
                    </a:custGeom>
                    <a:solidFill>
                      <a:srgbClr val="FFFFFF"/>
                    </a:solidFill>
                    <a:ln w="12700" cap="rnd">
                      <a:solidFill>
                        <a:srgbClr val="000000"/>
                      </a:solidFill>
                      <a:round/>
                      <a:headEnd/>
                      <a:tailEnd/>
                    </a:ln>
                  </p:spPr>
                  <p:txBody>
                    <a:bodyPr/>
                    <a:lstStyle/>
                    <a:p>
                      <a:endParaRPr lang="en-US"/>
                    </a:p>
                  </p:txBody>
                </p:sp>
              </p:grpSp>
              <p:sp>
                <p:nvSpPr>
                  <p:cNvPr id="27819" name="Freeform 1811"/>
                  <p:cNvSpPr>
                    <a:spLocks/>
                  </p:cNvSpPr>
                  <p:nvPr/>
                </p:nvSpPr>
                <p:spPr bwMode="auto">
                  <a:xfrm>
                    <a:off x="836" y="3648"/>
                    <a:ext cx="244" cy="166"/>
                  </a:xfrm>
                  <a:custGeom>
                    <a:avLst/>
                    <a:gdLst>
                      <a:gd name="T0" fmla="*/ 0 w 244"/>
                      <a:gd name="T1" fmla="*/ 103 h 166"/>
                      <a:gd name="T2" fmla="*/ 162 w 244"/>
                      <a:gd name="T3" fmla="*/ 165 h 166"/>
                      <a:gd name="T4" fmla="*/ 243 w 244"/>
                      <a:gd name="T5" fmla="*/ 56 h 166"/>
                      <a:gd name="T6" fmla="*/ 88 w 244"/>
                      <a:gd name="T7" fmla="*/ 0 h 166"/>
                      <a:gd name="T8" fmla="*/ 0 w 244"/>
                      <a:gd name="T9" fmla="*/ 103 h 166"/>
                      <a:gd name="T10" fmla="*/ 0 60000 65536"/>
                      <a:gd name="T11" fmla="*/ 0 60000 65536"/>
                      <a:gd name="T12" fmla="*/ 0 60000 65536"/>
                      <a:gd name="T13" fmla="*/ 0 60000 65536"/>
                      <a:gd name="T14" fmla="*/ 0 60000 65536"/>
                      <a:gd name="T15" fmla="*/ 0 w 244"/>
                      <a:gd name="T16" fmla="*/ 0 h 166"/>
                      <a:gd name="T17" fmla="*/ 244 w 244"/>
                      <a:gd name="T18" fmla="*/ 166 h 166"/>
                    </a:gdLst>
                    <a:ahLst/>
                    <a:cxnLst>
                      <a:cxn ang="T10">
                        <a:pos x="T0" y="T1"/>
                      </a:cxn>
                      <a:cxn ang="T11">
                        <a:pos x="T2" y="T3"/>
                      </a:cxn>
                      <a:cxn ang="T12">
                        <a:pos x="T4" y="T5"/>
                      </a:cxn>
                      <a:cxn ang="T13">
                        <a:pos x="T6" y="T7"/>
                      </a:cxn>
                      <a:cxn ang="T14">
                        <a:pos x="T8" y="T9"/>
                      </a:cxn>
                    </a:cxnLst>
                    <a:rect l="T15" t="T16" r="T17" b="T18"/>
                    <a:pathLst>
                      <a:path w="244" h="166">
                        <a:moveTo>
                          <a:pt x="0" y="103"/>
                        </a:moveTo>
                        <a:lnTo>
                          <a:pt x="162" y="165"/>
                        </a:lnTo>
                        <a:lnTo>
                          <a:pt x="243" y="56"/>
                        </a:lnTo>
                        <a:lnTo>
                          <a:pt x="88" y="0"/>
                        </a:lnTo>
                        <a:lnTo>
                          <a:pt x="0" y="103"/>
                        </a:lnTo>
                      </a:path>
                    </a:pathLst>
                  </a:custGeom>
                  <a:solidFill>
                    <a:srgbClr val="FFFFFF"/>
                  </a:solidFill>
                  <a:ln w="12700" cap="rnd">
                    <a:solidFill>
                      <a:srgbClr val="000000"/>
                    </a:solidFill>
                    <a:round/>
                    <a:headEnd/>
                    <a:tailEnd/>
                  </a:ln>
                </p:spPr>
                <p:txBody>
                  <a:bodyPr/>
                  <a:lstStyle/>
                  <a:p>
                    <a:endParaRPr lang="en-US"/>
                  </a:p>
                </p:txBody>
              </p:sp>
              <p:sp>
                <p:nvSpPr>
                  <p:cNvPr id="27820" name="Freeform 1812"/>
                  <p:cNvSpPr>
                    <a:spLocks/>
                  </p:cNvSpPr>
                  <p:nvPr/>
                </p:nvSpPr>
                <p:spPr bwMode="auto">
                  <a:xfrm>
                    <a:off x="858" y="3543"/>
                    <a:ext cx="191" cy="93"/>
                  </a:xfrm>
                  <a:custGeom>
                    <a:avLst/>
                    <a:gdLst>
                      <a:gd name="T0" fmla="*/ 125 w 191"/>
                      <a:gd name="T1" fmla="*/ 92 h 93"/>
                      <a:gd name="T2" fmla="*/ 190 w 191"/>
                      <a:gd name="T3" fmla="*/ 32 h 93"/>
                      <a:gd name="T4" fmla="*/ 72 w 191"/>
                      <a:gd name="T5" fmla="*/ 0 h 93"/>
                      <a:gd name="T6" fmla="*/ 0 w 191"/>
                      <a:gd name="T7" fmla="*/ 58 h 93"/>
                      <a:gd name="T8" fmla="*/ 125 w 191"/>
                      <a:gd name="T9" fmla="*/ 92 h 93"/>
                      <a:gd name="T10" fmla="*/ 0 60000 65536"/>
                      <a:gd name="T11" fmla="*/ 0 60000 65536"/>
                      <a:gd name="T12" fmla="*/ 0 60000 65536"/>
                      <a:gd name="T13" fmla="*/ 0 60000 65536"/>
                      <a:gd name="T14" fmla="*/ 0 60000 65536"/>
                      <a:gd name="T15" fmla="*/ 0 w 191"/>
                      <a:gd name="T16" fmla="*/ 0 h 93"/>
                      <a:gd name="T17" fmla="*/ 191 w 191"/>
                      <a:gd name="T18" fmla="*/ 93 h 93"/>
                    </a:gdLst>
                    <a:ahLst/>
                    <a:cxnLst>
                      <a:cxn ang="T10">
                        <a:pos x="T0" y="T1"/>
                      </a:cxn>
                      <a:cxn ang="T11">
                        <a:pos x="T2" y="T3"/>
                      </a:cxn>
                      <a:cxn ang="T12">
                        <a:pos x="T4" y="T5"/>
                      </a:cxn>
                      <a:cxn ang="T13">
                        <a:pos x="T6" y="T7"/>
                      </a:cxn>
                      <a:cxn ang="T14">
                        <a:pos x="T8" y="T9"/>
                      </a:cxn>
                    </a:cxnLst>
                    <a:rect l="T15" t="T16" r="T17" b="T18"/>
                    <a:pathLst>
                      <a:path w="191" h="93">
                        <a:moveTo>
                          <a:pt x="125" y="92"/>
                        </a:moveTo>
                        <a:lnTo>
                          <a:pt x="190" y="32"/>
                        </a:lnTo>
                        <a:lnTo>
                          <a:pt x="72" y="0"/>
                        </a:lnTo>
                        <a:lnTo>
                          <a:pt x="0" y="58"/>
                        </a:lnTo>
                        <a:lnTo>
                          <a:pt x="125" y="92"/>
                        </a:lnTo>
                      </a:path>
                    </a:pathLst>
                  </a:custGeom>
                  <a:solidFill>
                    <a:srgbClr val="FFFFFF"/>
                  </a:solidFill>
                  <a:ln w="12700" cap="rnd">
                    <a:solidFill>
                      <a:srgbClr val="000000"/>
                    </a:solidFill>
                    <a:round/>
                    <a:headEnd/>
                    <a:tailEnd/>
                  </a:ln>
                </p:spPr>
                <p:txBody>
                  <a:bodyPr/>
                  <a:lstStyle/>
                  <a:p>
                    <a:endParaRPr lang="en-US"/>
                  </a:p>
                </p:txBody>
              </p:sp>
              <p:sp>
                <p:nvSpPr>
                  <p:cNvPr id="27821" name="Freeform 1813"/>
                  <p:cNvSpPr>
                    <a:spLocks/>
                  </p:cNvSpPr>
                  <p:nvPr/>
                </p:nvSpPr>
                <p:spPr bwMode="auto">
                  <a:xfrm>
                    <a:off x="956" y="3383"/>
                    <a:ext cx="63" cy="110"/>
                  </a:xfrm>
                  <a:custGeom>
                    <a:avLst/>
                    <a:gdLst>
                      <a:gd name="T0" fmla="*/ 0 w 63"/>
                      <a:gd name="T1" fmla="*/ 0 h 110"/>
                      <a:gd name="T2" fmla="*/ 15 w 63"/>
                      <a:gd name="T3" fmla="*/ 109 h 110"/>
                      <a:gd name="T4" fmla="*/ 62 w 63"/>
                      <a:gd name="T5" fmla="*/ 73 h 110"/>
                      <a:gd name="T6" fmla="*/ 0 w 63"/>
                      <a:gd name="T7" fmla="*/ 0 h 110"/>
                      <a:gd name="T8" fmla="*/ 0 60000 65536"/>
                      <a:gd name="T9" fmla="*/ 0 60000 65536"/>
                      <a:gd name="T10" fmla="*/ 0 60000 65536"/>
                      <a:gd name="T11" fmla="*/ 0 60000 65536"/>
                      <a:gd name="T12" fmla="*/ 0 w 63"/>
                      <a:gd name="T13" fmla="*/ 0 h 110"/>
                      <a:gd name="T14" fmla="*/ 63 w 63"/>
                      <a:gd name="T15" fmla="*/ 110 h 110"/>
                    </a:gdLst>
                    <a:ahLst/>
                    <a:cxnLst>
                      <a:cxn ang="T8">
                        <a:pos x="T0" y="T1"/>
                      </a:cxn>
                      <a:cxn ang="T9">
                        <a:pos x="T2" y="T3"/>
                      </a:cxn>
                      <a:cxn ang="T10">
                        <a:pos x="T4" y="T5"/>
                      </a:cxn>
                      <a:cxn ang="T11">
                        <a:pos x="T6" y="T7"/>
                      </a:cxn>
                    </a:cxnLst>
                    <a:rect l="T12" t="T13" r="T14" b="T15"/>
                    <a:pathLst>
                      <a:path w="63" h="110">
                        <a:moveTo>
                          <a:pt x="0" y="0"/>
                        </a:moveTo>
                        <a:lnTo>
                          <a:pt x="15" y="109"/>
                        </a:lnTo>
                        <a:lnTo>
                          <a:pt x="62" y="73"/>
                        </a:lnTo>
                        <a:lnTo>
                          <a:pt x="0" y="0"/>
                        </a:lnTo>
                      </a:path>
                    </a:pathLst>
                  </a:custGeom>
                  <a:solidFill>
                    <a:srgbClr val="FFFFFF"/>
                  </a:solidFill>
                  <a:ln w="12700" cap="rnd">
                    <a:solidFill>
                      <a:srgbClr val="000000"/>
                    </a:solidFill>
                    <a:round/>
                    <a:headEnd/>
                    <a:tailEnd/>
                  </a:ln>
                </p:spPr>
                <p:txBody>
                  <a:bodyPr/>
                  <a:lstStyle/>
                  <a:p>
                    <a:endParaRPr lang="en-US"/>
                  </a:p>
                </p:txBody>
              </p:sp>
              <p:sp>
                <p:nvSpPr>
                  <p:cNvPr id="27822" name="Freeform 1814"/>
                  <p:cNvSpPr>
                    <a:spLocks/>
                  </p:cNvSpPr>
                  <p:nvPr/>
                </p:nvSpPr>
                <p:spPr bwMode="auto">
                  <a:xfrm>
                    <a:off x="897" y="3383"/>
                    <a:ext cx="70" cy="110"/>
                  </a:xfrm>
                  <a:custGeom>
                    <a:avLst/>
                    <a:gdLst>
                      <a:gd name="T0" fmla="*/ 54 w 70"/>
                      <a:gd name="T1" fmla="*/ 0 h 110"/>
                      <a:gd name="T2" fmla="*/ 69 w 70"/>
                      <a:gd name="T3" fmla="*/ 109 h 110"/>
                      <a:gd name="T4" fmla="*/ 0 w 70"/>
                      <a:gd name="T5" fmla="*/ 98 h 110"/>
                      <a:gd name="T6" fmla="*/ 54 w 70"/>
                      <a:gd name="T7" fmla="*/ 0 h 110"/>
                      <a:gd name="T8" fmla="*/ 0 60000 65536"/>
                      <a:gd name="T9" fmla="*/ 0 60000 65536"/>
                      <a:gd name="T10" fmla="*/ 0 60000 65536"/>
                      <a:gd name="T11" fmla="*/ 0 60000 65536"/>
                      <a:gd name="T12" fmla="*/ 0 w 70"/>
                      <a:gd name="T13" fmla="*/ 0 h 110"/>
                      <a:gd name="T14" fmla="*/ 70 w 70"/>
                      <a:gd name="T15" fmla="*/ 110 h 110"/>
                    </a:gdLst>
                    <a:ahLst/>
                    <a:cxnLst>
                      <a:cxn ang="T8">
                        <a:pos x="T0" y="T1"/>
                      </a:cxn>
                      <a:cxn ang="T9">
                        <a:pos x="T2" y="T3"/>
                      </a:cxn>
                      <a:cxn ang="T10">
                        <a:pos x="T4" y="T5"/>
                      </a:cxn>
                      <a:cxn ang="T11">
                        <a:pos x="T6" y="T7"/>
                      </a:cxn>
                    </a:cxnLst>
                    <a:rect l="T12" t="T13" r="T14" b="T15"/>
                    <a:pathLst>
                      <a:path w="70" h="110">
                        <a:moveTo>
                          <a:pt x="54" y="0"/>
                        </a:moveTo>
                        <a:lnTo>
                          <a:pt x="69" y="109"/>
                        </a:lnTo>
                        <a:lnTo>
                          <a:pt x="0" y="98"/>
                        </a:lnTo>
                        <a:lnTo>
                          <a:pt x="54" y="0"/>
                        </a:lnTo>
                      </a:path>
                    </a:pathLst>
                  </a:custGeom>
                  <a:solidFill>
                    <a:srgbClr val="FFFFFF"/>
                  </a:solidFill>
                  <a:ln w="12700" cap="rnd">
                    <a:solidFill>
                      <a:srgbClr val="000000"/>
                    </a:solidFill>
                    <a:round/>
                    <a:headEnd/>
                    <a:tailEnd/>
                  </a:ln>
                </p:spPr>
                <p:txBody>
                  <a:bodyPr/>
                  <a:lstStyle/>
                  <a:p>
                    <a:endParaRPr lang="en-US"/>
                  </a:p>
                </p:txBody>
              </p:sp>
              <p:sp>
                <p:nvSpPr>
                  <p:cNvPr id="27823" name="Freeform 1815"/>
                  <p:cNvSpPr>
                    <a:spLocks/>
                  </p:cNvSpPr>
                  <p:nvPr/>
                </p:nvSpPr>
                <p:spPr bwMode="auto">
                  <a:xfrm>
                    <a:off x="897" y="3486"/>
                    <a:ext cx="70" cy="134"/>
                  </a:xfrm>
                  <a:custGeom>
                    <a:avLst/>
                    <a:gdLst>
                      <a:gd name="T0" fmla="*/ 0 w 70"/>
                      <a:gd name="T1" fmla="*/ 0 h 134"/>
                      <a:gd name="T2" fmla="*/ 69 w 70"/>
                      <a:gd name="T3" fmla="*/ 11 h 134"/>
                      <a:gd name="T4" fmla="*/ 69 w 70"/>
                      <a:gd name="T5" fmla="*/ 133 h 134"/>
                      <a:gd name="T6" fmla="*/ 0 w 70"/>
                      <a:gd name="T7" fmla="*/ 113 h 134"/>
                      <a:gd name="T8" fmla="*/ 0 w 70"/>
                      <a:gd name="T9" fmla="*/ 0 h 134"/>
                      <a:gd name="T10" fmla="*/ 0 60000 65536"/>
                      <a:gd name="T11" fmla="*/ 0 60000 65536"/>
                      <a:gd name="T12" fmla="*/ 0 60000 65536"/>
                      <a:gd name="T13" fmla="*/ 0 60000 65536"/>
                      <a:gd name="T14" fmla="*/ 0 60000 65536"/>
                      <a:gd name="T15" fmla="*/ 0 w 70"/>
                      <a:gd name="T16" fmla="*/ 0 h 134"/>
                      <a:gd name="T17" fmla="*/ 70 w 70"/>
                      <a:gd name="T18" fmla="*/ 134 h 134"/>
                    </a:gdLst>
                    <a:ahLst/>
                    <a:cxnLst>
                      <a:cxn ang="T10">
                        <a:pos x="T0" y="T1"/>
                      </a:cxn>
                      <a:cxn ang="T11">
                        <a:pos x="T2" y="T3"/>
                      </a:cxn>
                      <a:cxn ang="T12">
                        <a:pos x="T4" y="T5"/>
                      </a:cxn>
                      <a:cxn ang="T13">
                        <a:pos x="T6" y="T7"/>
                      </a:cxn>
                      <a:cxn ang="T14">
                        <a:pos x="T8" y="T9"/>
                      </a:cxn>
                    </a:cxnLst>
                    <a:rect l="T15" t="T16" r="T17" b="T18"/>
                    <a:pathLst>
                      <a:path w="70" h="134">
                        <a:moveTo>
                          <a:pt x="0" y="0"/>
                        </a:moveTo>
                        <a:lnTo>
                          <a:pt x="69" y="11"/>
                        </a:lnTo>
                        <a:lnTo>
                          <a:pt x="69" y="133"/>
                        </a:lnTo>
                        <a:lnTo>
                          <a:pt x="0" y="113"/>
                        </a:lnTo>
                        <a:lnTo>
                          <a:pt x="0" y="0"/>
                        </a:lnTo>
                      </a:path>
                    </a:pathLst>
                  </a:custGeom>
                  <a:solidFill>
                    <a:srgbClr val="FFFFFF"/>
                  </a:solidFill>
                  <a:ln w="12700" cap="rnd">
                    <a:solidFill>
                      <a:srgbClr val="000000"/>
                    </a:solidFill>
                    <a:round/>
                    <a:headEnd/>
                    <a:tailEnd/>
                  </a:ln>
                </p:spPr>
                <p:txBody>
                  <a:bodyPr/>
                  <a:lstStyle/>
                  <a:p>
                    <a:endParaRPr lang="en-US"/>
                  </a:p>
                </p:txBody>
              </p:sp>
              <p:sp>
                <p:nvSpPr>
                  <p:cNvPr id="27824" name="Freeform 1816"/>
                  <p:cNvSpPr>
                    <a:spLocks/>
                  </p:cNvSpPr>
                  <p:nvPr/>
                </p:nvSpPr>
                <p:spPr bwMode="auto">
                  <a:xfrm>
                    <a:off x="972" y="3459"/>
                    <a:ext cx="46" cy="161"/>
                  </a:xfrm>
                  <a:custGeom>
                    <a:avLst/>
                    <a:gdLst>
                      <a:gd name="T0" fmla="*/ 0 w 46"/>
                      <a:gd name="T1" fmla="*/ 37 h 161"/>
                      <a:gd name="T2" fmla="*/ 45 w 46"/>
                      <a:gd name="T3" fmla="*/ 0 h 161"/>
                      <a:gd name="T4" fmla="*/ 45 w 46"/>
                      <a:gd name="T5" fmla="*/ 115 h 161"/>
                      <a:gd name="T6" fmla="*/ 0 w 46"/>
                      <a:gd name="T7" fmla="*/ 160 h 161"/>
                      <a:gd name="T8" fmla="*/ 0 w 46"/>
                      <a:gd name="T9" fmla="*/ 37 h 161"/>
                      <a:gd name="T10" fmla="*/ 0 60000 65536"/>
                      <a:gd name="T11" fmla="*/ 0 60000 65536"/>
                      <a:gd name="T12" fmla="*/ 0 60000 65536"/>
                      <a:gd name="T13" fmla="*/ 0 60000 65536"/>
                      <a:gd name="T14" fmla="*/ 0 60000 65536"/>
                      <a:gd name="T15" fmla="*/ 0 w 46"/>
                      <a:gd name="T16" fmla="*/ 0 h 161"/>
                      <a:gd name="T17" fmla="*/ 46 w 46"/>
                      <a:gd name="T18" fmla="*/ 161 h 161"/>
                    </a:gdLst>
                    <a:ahLst/>
                    <a:cxnLst>
                      <a:cxn ang="T10">
                        <a:pos x="T0" y="T1"/>
                      </a:cxn>
                      <a:cxn ang="T11">
                        <a:pos x="T2" y="T3"/>
                      </a:cxn>
                      <a:cxn ang="T12">
                        <a:pos x="T4" y="T5"/>
                      </a:cxn>
                      <a:cxn ang="T13">
                        <a:pos x="T6" y="T7"/>
                      </a:cxn>
                      <a:cxn ang="T14">
                        <a:pos x="T8" y="T9"/>
                      </a:cxn>
                    </a:cxnLst>
                    <a:rect l="T15" t="T16" r="T17" b="T18"/>
                    <a:pathLst>
                      <a:path w="46" h="161">
                        <a:moveTo>
                          <a:pt x="0" y="37"/>
                        </a:moveTo>
                        <a:lnTo>
                          <a:pt x="45" y="0"/>
                        </a:lnTo>
                        <a:lnTo>
                          <a:pt x="45" y="115"/>
                        </a:lnTo>
                        <a:lnTo>
                          <a:pt x="0" y="160"/>
                        </a:lnTo>
                        <a:lnTo>
                          <a:pt x="0" y="37"/>
                        </a:lnTo>
                      </a:path>
                    </a:pathLst>
                  </a:custGeom>
                  <a:solidFill>
                    <a:srgbClr val="FFFFFF"/>
                  </a:solidFill>
                  <a:ln w="12700" cap="rnd">
                    <a:solidFill>
                      <a:srgbClr val="000000"/>
                    </a:solidFill>
                    <a:round/>
                    <a:headEnd/>
                    <a:tailEnd/>
                  </a:ln>
                </p:spPr>
                <p:txBody>
                  <a:bodyPr/>
                  <a:lstStyle/>
                  <a:p>
                    <a:endParaRPr lang="en-US"/>
                  </a:p>
                </p:txBody>
              </p:sp>
              <p:sp>
                <p:nvSpPr>
                  <p:cNvPr id="27825" name="Freeform 1817"/>
                  <p:cNvSpPr>
                    <a:spLocks/>
                  </p:cNvSpPr>
                  <p:nvPr/>
                </p:nvSpPr>
                <p:spPr bwMode="auto">
                  <a:xfrm>
                    <a:off x="858" y="3604"/>
                    <a:ext cx="123" cy="182"/>
                  </a:xfrm>
                  <a:custGeom>
                    <a:avLst/>
                    <a:gdLst>
                      <a:gd name="T0" fmla="*/ 0 w 123"/>
                      <a:gd name="T1" fmla="*/ 0 h 182"/>
                      <a:gd name="T2" fmla="*/ 122 w 123"/>
                      <a:gd name="T3" fmla="*/ 35 h 182"/>
                      <a:gd name="T4" fmla="*/ 122 w 123"/>
                      <a:gd name="T5" fmla="*/ 181 h 182"/>
                      <a:gd name="T6" fmla="*/ 0 w 123"/>
                      <a:gd name="T7" fmla="*/ 136 h 182"/>
                      <a:gd name="T8" fmla="*/ 0 w 123"/>
                      <a:gd name="T9" fmla="*/ 0 h 182"/>
                      <a:gd name="T10" fmla="*/ 0 60000 65536"/>
                      <a:gd name="T11" fmla="*/ 0 60000 65536"/>
                      <a:gd name="T12" fmla="*/ 0 60000 65536"/>
                      <a:gd name="T13" fmla="*/ 0 60000 65536"/>
                      <a:gd name="T14" fmla="*/ 0 60000 65536"/>
                      <a:gd name="T15" fmla="*/ 0 w 123"/>
                      <a:gd name="T16" fmla="*/ 0 h 182"/>
                      <a:gd name="T17" fmla="*/ 123 w 123"/>
                      <a:gd name="T18" fmla="*/ 182 h 182"/>
                    </a:gdLst>
                    <a:ahLst/>
                    <a:cxnLst>
                      <a:cxn ang="T10">
                        <a:pos x="T0" y="T1"/>
                      </a:cxn>
                      <a:cxn ang="T11">
                        <a:pos x="T2" y="T3"/>
                      </a:cxn>
                      <a:cxn ang="T12">
                        <a:pos x="T4" y="T5"/>
                      </a:cxn>
                      <a:cxn ang="T13">
                        <a:pos x="T6" y="T7"/>
                      </a:cxn>
                      <a:cxn ang="T14">
                        <a:pos x="T8" y="T9"/>
                      </a:cxn>
                    </a:cxnLst>
                    <a:rect l="T15" t="T16" r="T17" b="T18"/>
                    <a:pathLst>
                      <a:path w="123" h="182">
                        <a:moveTo>
                          <a:pt x="0" y="0"/>
                        </a:moveTo>
                        <a:lnTo>
                          <a:pt x="122" y="35"/>
                        </a:lnTo>
                        <a:lnTo>
                          <a:pt x="122" y="181"/>
                        </a:lnTo>
                        <a:lnTo>
                          <a:pt x="0" y="136"/>
                        </a:lnTo>
                        <a:lnTo>
                          <a:pt x="0" y="0"/>
                        </a:lnTo>
                      </a:path>
                    </a:pathLst>
                  </a:custGeom>
                  <a:solidFill>
                    <a:srgbClr val="FFFFFF"/>
                  </a:solidFill>
                  <a:ln w="12700" cap="rnd">
                    <a:solidFill>
                      <a:srgbClr val="000000"/>
                    </a:solidFill>
                    <a:round/>
                    <a:headEnd/>
                    <a:tailEnd/>
                  </a:ln>
                </p:spPr>
                <p:txBody>
                  <a:bodyPr/>
                  <a:lstStyle/>
                  <a:p>
                    <a:endParaRPr lang="en-US"/>
                  </a:p>
                </p:txBody>
              </p:sp>
              <p:sp>
                <p:nvSpPr>
                  <p:cNvPr id="27826" name="Freeform 1818"/>
                  <p:cNvSpPr>
                    <a:spLocks/>
                  </p:cNvSpPr>
                  <p:nvPr/>
                </p:nvSpPr>
                <p:spPr bwMode="auto">
                  <a:xfrm>
                    <a:off x="987" y="3576"/>
                    <a:ext cx="62" cy="210"/>
                  </a:xfrm>
                  <a:custGeom>
                    <a:avLst/>
                    <a:gdLst>
                      <a:gd name="T0" fmla="*/ 0 w 62"/>
                      <a:gd name="T1" fmla="*/ 62 h 210"/>
                      <a:gd name="T2" fmla="*/ 61 w 62"/>
                      <a:gd name="T3" fmla="*/ 0 h 210"/>
                      <a:gd name="T4" fmla="*/ 61 w 62"/>
                      <a:gd name="T5" fmla="*/ 125 h 210"/>
                      <a:gd name="T6" fmla="*/ 0 w 62"/>
                      <a:gd name="T7" fmla="*/ 209 h 210"/>
                      <a:gd name="T8" fmla="*/ 0 w 62"/>
                      <a:gd name="T9" fmla="*/ 62 h 210"/>
                      <a:gd name="T10" fmla="*/ 0 60000 65536"/>
                      <a:gd name="T11" fmla="*/ 0 60000 65536"/>
                      <a:gd name="T12" fmla="*/ 0 60000 65536"/>
                      <a:gd name="T13" fmla="*/ 0 60000 65536"/>
                      <a:gd name="T14" fmla="*/ 0 60000 65536"/>
                      <a:gd name="T15" fmla="*/ 0 w 62"/>
                      <a:gd name="T16" fmla="*/ 0 h 210"/>
                      <a:gd name="T17" fmla="*/ 62 w 62"/>
                      <a:gd name="T18" fmla="*/ 210 h 210"/>
                    </a:gdLst>
                    <a:ahLst/>
                    <a:cxnLst>
                      <a:cxn ang="T10">
                        <a:pos x="T0" y="T1"/>
                      </a:cxn>
                      <a:cxn ang="T11">
                        <a:pos x="T2" y="T3"/>
                      </a:cxn>
                      <a:cxn ang="T12">
                        <a:pos x="T4" y="T5"/>
                      </a:cxn>
                      <a:cxn ang="T13">
                        <a:pos x="T6" y="T7"/>
                      </a:cxn>
                      <a:cxn ang="T14">
                        <a:pos x="T8" y="T9"/>
                      </a:cxn>
                    </a:cxnLst>
                    <a:rect l="T15" t="T16" r="T17" b="T18"/>
                    <a:pathLst>
                      <a:path w="62" h="210">
                        <a:moveTo>
                          <a:pt x="0" y="62"/>
                        </a:moveTo>
                        <a:lnTo>
                          <a:pt x="61" y="0"/>
                        </a:lnTo>
                        <a:lnTo>
                          <a:pt x="61" y="125"/>
                        </a:lnTo>
                        <a:lnTo>
                          <a:pt x="0" y="209"/>
                        </a:lnTo>
                        <a:lnTo>
                          <a:pt x="0" y="62"/>
                        </a:lnTo>
                      </a:path>
                    </a:pathLst>
                  </a:custGeom>
                  <a:solidFill>
                    <a:srgbClr val="FFFFFF"/>
                  </a:solidFill>
                  <a:ln w="12700" cap="rnd">
                    <a:solidFill>
                      <a:srgbClr val="000000"/>
                    </a:solidFill>
                    <a:round/>
                    <a:headEnd/>
                    <a:tailEnd/>
                  </a:ln>
                </p:spPr>
                <p:txBody>
                  <a:bodyPr/>
                  <a:lstStyle/>
                  <a:p>
                    <a:endParaRPr lang="en-US"/>
                  </a:p>
                </p:txBody>
              </p:sp>
            </p:grpSp>
            <p:grpSp>
              <p:nvGrpSpPr>
                <p:cNvPr id="27597" name="Group 1819"/>
                <p:cNvGrpSpPr>
                  <a:grpSpLocks/>
                </p:cNvGrpSpPr>
                <p:nvPr/>
              </p:nvGrpSpPr>
              <p:grpSpPr bwMode="auto">
                <a:xfrm>
                  <a:off x="882" y="3500"/>
                  <a:ext cx="75" cy="255"/>
                  <a:chOff x="882" y="3500"/>
                  <a:chExt cx="75" cy="255"/>
                </a:xfrm>
              </p:grpSpPr>
              <p:grpSp>
                <p:nvGrpSpPr>
                  <p:cNvPr id="27602" name="Group 1820"/>
                  <p:cNvGrpSpPr>
                    <a:grpSpLocks/>
                  </p:cNvGrpSpPr>
                  <p:nvPr/>
                </p:nvGrpSpPr>
                <p:grpSpPr bwMode="auto">
                  <a:xfrm>
                    <a:off x="920" y="3500"/>
                    <a:ext cx="32" cy="73"/>
                    <a:chOff x="920" y="3500"/>
                    <a:chExt cx="32" cy="73"/>
                  </a:xfrm>
                </p:grpSpPr>
                <p:sp>
                  <p:nvSpPr>
                    <p:cNvPr id="27810" name="Arc 1821"/>
                    <p:cNvSpPr>
                      <a:spLocks/>
                    </p:cNvSpPr>
                    <p:nvPr/>
                  </p:nvSpPr>
                  <p:spPr bwMode="auto">
                    <a:xfrm>
                      <a:off x="935" y="3500"/>
                      <a:ext cx="9" cy="37"/>
                    </a:xfrm>
                    <a:custGeom>
                      <a:avLst/>
                      <a:gdLst>
                        <a:gd name="T0" fmla="*/ 0 w 24243"/>
                        <a:gd name="T1" fmla="*/ 0 h 22295"/>
                        <a:gd name="T2" fmla="*/ 0 w 24243"/>
                        <a:gd name="T3" fmla="*/ 0 h 22295"/>
                        <a:gd name="T4" fmla="*/ 0 w 24243"/>
                        <a:gd name="T5" fmla="*/ 0 h 22295"/>
                        <a:gd name="T6" fmla="*/ 0 60000 65536"/>
                        <a:gd name="T7" fmla="*/ 0 60000 65536"/>
                        <a:gd name="T8" fmla="*/ 0 60000 65536"/>
                        <a:gd name="T9" fmla="*/ 0 w 24243"/>
                        <a:gd name="T10" fmla="*/ 0 h 22295"/>
                        <a:gd name="T11" fmla="*/ 24243 w 24243"/>
                        <a:gd name="T12" fmla="*/ 22295 h 22295"/>
                      </a:gdLst>
                      <a:ahLst/>
                      <a:cxnLst>
                        <a:cxn ang="T6">
                          <a:pos x="T0" y="T1"/>
                        </a:cxn>
                        <a:cxn ang="T7">
                          <a:pos x="T2" y="T3"/>
                        </a:cxn>
                        <a:cxn ang="T8">
                          <a:pos x="T4" y="T5"/>
                        </a:cxn>
                      </a:cxnLst>
                      <a:rect l="T9" t="T10" r="T11" b="T12"/>
                      <a:pathLst>
                        <a:path w="24243" h="22295" fill="none" extrusionOk="0">
                          <a:moveTo>
                            <a:pt x="0" y="162"/>
                          </a:moveTo>
                          <a:cubicBezTo>
                            <a:pt x="876" y="54"/>
                            <a:pt x="1759" y="-1"/>
                            <a:pt x="2643" y="0"/>
                          </a:cubicBezTo>
                          <a:cubicBezTo>
                            <a:pt x="14572" y="0"/>
                            <a:pt x="24243" y="9670"/>
                            <a:pt x="24243" y="21600"/>
                          </a:cubicBezTo>
                          <a:cubicBezTo>
                            <a:pt x="24243" y="21831"/>
                            <a:pt x="24239" y="22063"/>
                            <a:pt x="24231" y="22294"/>
                          </a:cubicBezTo>
                        </a:path>
                        <a:path w="24243" h="22295" stroke="0" extrusionOk="0">
                          <a:moveTo>
                            <a:pt x="0" y="162"/>
                          </a:moveTo>
                          <a:cubicBezTo>
                            <a:pt x="876" y="54"/>
                            <a:pt x="1759" y="-1"/>
                            <a:pt x="2643" y="0"/>
                          </a:cubicBezTo>
                          <a:cubicBezTo>
                            <a:pt x="14572" y="0"/>
                            <a:pt x="24243" y="9670"/>
                            <a:pt x="24243" y="21600"/>
                          </a:cubicBezTo>
                          <a:cubicBezTo>
                            <a:pt x="24243" y="21831"/>
                            <a:pt x="24239" y="22063"/>
                            <a:pt x="24231" y="22294"/>
                          </a:cubicBezTo>
                          <a:lnTo>
                            <a:pt x="2643" y="21600"/>
                          </a:lnTo>
                          <a:close/>
                        </a:path>
                      </a:pathLst>
                    </a:custGeom>
                    <a:solidFill>
                      <a:srgbClr val="FFFFFF"/>
                    </a:solidFill>
                    <a:ln w="12700" cap="rnd">
                      <a:solidFill>
                        <a:srgbClr val="000000"/>
                      </a:solidFill>
                      <a:round/>
                      <a:headEnd/>
                      <a:tailEnd/>
                    </a:ln>
                  </p:spPr>
                  <p:txBody>
                    <a:bodyPr wrap="none" anchor="ctr"/>
                    <a:lstStyle/>
                    <a:p>
                      <a:endParaRPr lang="en-US"/>
                    </a:p>
                  </p:txBody>
                </p:sp>
                <p:sp>
                  <p:nvSpPr>
                    <p:cNvPr id="27811" name="Line 1822"/>
                    <p:cNvSpPr>
                      <a:spLocks noChangeShapeType="1"/>
                    </p:cNvSpPr>
                    <p:nvPr/>
                  </p:nvSpPr>
                  <p:spPr bwMode="auto">
                    <a:xfrm flipV="1">
                      <a:off x="937" y="3502"/>
                      <a:ext cx="0" cy="36"/>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812" name="Line 1823"/>
                    <p:cNvSpPr>
                      <a:spLocks noChangeShapeType="1"/>
                    </p:cNvSpPr>
                    <p:nvPr/>
                  </p:nvSpPr>
                  <p:spPr bwMode="auto">
                    <a:xfrm>
                      <a:off x="937" y="3538"/>
                      <a:ext cx="8" cy="3"/>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813" name="Arc 1824"/>
                    <p:cNvSpPr>
                      <a:spLocks/>
                    </p:cNvSpPr>
                    <p:nvPr/>
                  </p:nvSpPr>
                  <p:spPr bwMode="auto">
                    <a:xfrm>
                      <a:off x="921" y="3500"/>
                      <a:ext cx="8" cy="34"/>
                    </a:xfrm>
                    <a:custGeom>
                      <a:avLst/>
                      <a:gdLst>
                        <a:gd name="T0" fmla="*/ 0 w 21456"/>
                        <a:gd name="T1" fmla="*/ 0 h 21438"/>
                        <a:gd name="T2" fmla="*/ 0 w 21456"/>
                        <a:gd name="T3" fmla="*/ 0 h 21438"/>
                        <a:gd name="T4" fmla="*/ 0 w 21456"/>
                        <a:gd name="T5" fmla="*/ 0 h 21438"/>
                        <a:gd name="T6" fmla="*/ 0 60000 65536"/>
                        <a:gd name="T7" fmla="*/ 0 60000 65536"/>
                        <a:gd name="T8" fmla="*/ 0 60000 65536"/>
                        <a:gd name="T9" fmla="*/ 0 w 21456"/>
                        <a:gd name="T10" fmla="*/ 0 h 21438"/>
                        <a:gd name="T11" fmla="*/ 21456 w 21456"/>
                        <a:gd name="T12" fmla="*/ 21438 h 21438"/>
                      </a:gdLst>
                      <a:ahLst/>
                      <a:cxnLst>
                        <a:cxn ang="T6">
                          <a:pos x="T0" y="T1"/>
                        </a:cxn>
                        <a:cxn ang="T7">
                          <a:pos x="T2" y="T3"/>
                        </a:cxn>
                        <a:cxn ang="T8">
                          <a:pos x="T4" y="T5"/>
                        </a:cxn>
                      </a:cxnLst>
                      <a:rect l="T9" t="T10" r="T11" b="T12"/>
                      <a:pathLst>
                        <a:path w="21456" h="21438" fill="none" extrusionOk="0">
                          <a:moveTo>
                            <a:pt x="-1" y="18949"/>
                          </a:moveTo>
                          <a:cubicBezTo>
                            <a:pt x="1147" y="9048"/>
                            <a:pt x="8922" y="1218"/>
                            <a:pt x="18815" y="0"/>
                          </a:cubicBezTo>
                        </a:path>
                        <a:path w="21456" h="21438" stroke="0" extrusionOk="0">
                          <a:moveTo>
                            <a:pt x="-1" y="18949"/>
                          </a:moveTo>
                          <a:cubicBezTo>
                            <a:pt x="1147" y="9048"/>
                            <a:pt x="8922" y="1218"/>
                            <a:pt x="18815" y="0"/>
                          </a:cubicBezTo>
                          <a:lnTo>
                            <a:pt x="21456" y="21438"/>
                          </a:lnTo>
                          <a:close/>
                        </a:path>
                      </a:pathLst>
                    </a:custGeom>
                    <a:solidFill>
                      <a:srgbClr val="FFFFFF"/>
                    </a:solidFill>
                    <a:ln w="12700" cap="rnd">
                      <a:solidFill>
                        <a:srgbClr val="000000"/>
                      </a:solidFill>
                      <a:round/>
                      <a:headEnd/>
                      <a:tailEnd/>
                    </a:ln>
                  </p:spPr>
                  <p:txBody>
                    <a:bodyPr wrap="none" anchor="ctr"/>
                    <a:lstStyle/>
                    <a:p>
                      <a:endParaRPr lang="en-US"/>
                    </a:p>
                  </p:txBody>
                </p:sp>
                <p:sp>
                  <p:nvSpPr>
                    <p:cNvPr id="27814" name="Line 1825"/>
                    <p:cNvSpPr>
                      <a:spLocks noChangeShapeType="1"/>
                    </p:cNvSpPr>
                    <p:nvPr/>
                  </p:nvSpPr>
                  <p:spPr bwMode="auto">
                    <a:xfrm flipH="1" flipV="1">
                      <a:off x="920" y="3533"/>
                      <a:ext cx="14" cy="5"/>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815" name="Line 1826"/>
                    <p:cNvSpPr>
                      <a:spLocks noChangeShapeType="1"/>
                    </p:cNvSpPr>
                    <p:nvPr/>
                  </p:nvSpPr>
                  <p:spPr bwMode="auto">
                    <a:xfrm flipV="1">
                      <a:off x="930" y="3501"/>
                      <a:ext cx="0" cy="36"/>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816" name="Freeform 1827"/>
                    <p:cNvSpPr>
                      <a:spLocks/>
                    </p:cNvSpPr>
                    <p:nvPr/>
                  </p:nvSpPr>
                  <p:spPr bwMode="auto">
                    <a:xfrm>
                      <a:off x="920" y="3535"/>
                      <a:ext cx="17" cy="35"/>
                    </a:xfrm>
                    <a:custGeom>
                      <a:avLst/>
                      <a:gdLst>
                        <a:gd name="T0" fmla="*/ 0 w 17"/>
                        <a:gd name="T1" fmla="*/ 0 h 35"/>
                        <a:gd name="T2" fmla="*/ 0 w 17"/>
                        <a:gd name="T3" fmla="*/ 31 h 35"/>
                        <a:gd name="T4" fmla="*/ 16 w 17"/>
                        <a:gd name="T5" fmla="*/ 34 h 35"/>
                        <a:gd name="T6" fmla="*/ 16 w 17"/>
                        <a:gd name="T7" fmla="*/ 3 h 35"/>
                        <a:gd name="T8" fmla="*/ 0 w 17"/>
                        <a:gd name="T9" fmla="*/ 0 h 35"/>
                        <a:gd name="T10" fmla="*/ 0 60000 65536"/>
                        <a:gd name="T11" fmla="*/ 0 60000 65536"/>
                        <a:gd name="T12" fmla="*/ 0 60000 65536"/>
                        <a:gd name="T13" fmla="*/ 0 60000 65536"/>
                        <a:gd name="T14" fmla="*/ 0 60000 65536"/>
                        <a:gd name="T15" fmla="*/ 0 w 17"/>
                        <a:gd name="T16" fmla="*/ 0 h 35"/>
                        <a:gd name="T17" fmla="*/ 17 w 17"/>
                        <a:gd name="T18" fmla="*/ 35 h 35"/>
                      </a:gdLst>
                      <a:ahLst/>
                      <a:cxnLst>
                        <a:cxn ang="T10">
                          <a:pos x="T0" y="T1"/>
                        </a:cxn>
                        <a:cxn ang="T11">
                          <a:pos x="T2" y="T3"/>
                        </a:cxn>
                        <a:cxn ang="T12">
                          <a:pos x="T4" y="T5"/>
                        </a:cxn>
                        <a:cxn ang="T13">
                          <a:pos x="T6" y="T7"/>
                        </a:cxn>
                        <a:cxn ang="T14">
                          <a:pos x="T8" y="T9"/>
                        </a:cxn>
                      </a:cxnLst>
                      <a:rect l="T15" t="T16" r="T17" b="T18"/>
                      <a:pathLst>
                        <a:path w="17" h="35">
                          <a:moveTo>
                            <a:pt x="0" y="0"/>
                          </a:moveTo>
                          <a:lnTo>
                            <a:pt x="0" y="31"/>
                          </a:lnTo>
                          <a:lnTo>
                            <a:pt x="16" y="34"/>
                          </a:lnTo>
                          <a:lnTo>
                            <a:pt x="16" y="3"/>
                          </a:lnTo>
                          <a:lnTo>
                            <a:pt x="0" y="0"/>
                          </a:lnTo>
                        </a:path>
                      </a:pathLst>
                    </a:custGeom>
                    <a:solidFill>
                      <a:srgbClr val="FFFFFF"/>
                    </a:solidFill>
                    <a:ln w="12700" cap="rnd">
                      <a:solidFill>
                        <a:srgbClr val="000000"/>
                      </a:solidFill>
                      <a:round/>
                      <a:headEnd/>
                      <a:tailEnd/>
                    </a:ln>
                  </p:spPr>
                  <p:txBody>
                    <a:bodyPr/>
                    <a:lstStyle/>
                    <a:p>
                      <a:endParaRPr lang="en-US"/>
                    </a:p>
                  </p:txBody>
                </p:sp>
                <p:sp>
                  <p:nvSpPr>
                    <p:cNvPr id="27817" name="Freeform 1828"/>
                    <p:cNvSpPr>
                      <a:spLocks/>
                    </p:cNvSpPr>
                    <p:nvPr/>
                  </p:nvSpPr>
                  <p:spPr bwMode="auto">
                    <a:xfrm>
                      <a:off x="935" y="3539"/>
                      <a:ext cx="17" cy="34"/>
                    </a:xfrm>
                    <a:custGeom>
                      <a:avLst/>
                      <a:gdLst>
                        <a:gd name="T0" fmla="*/ 0 w 17"/>
                        <a:gd name="T1" fmla="*/ 0 h 34"/>
                        <a:gd name="T2" fmla="*/ 0 w 17"/>
                        <a:gd name="T3" fmla="*/ 30 h 34"/>
                        <a:gd name="T4" fmla="*/ 16 w 17"/>
                        <a:gd name="T5" fmla="*/ 33 h 34"/>
                        <a:gd name="T6" fmla="*/ 16 w 17"/>
                        <a:gd name="T7" fmla="*/ 3 h 34"/>
                        <a:gd name="T8" fmla="*/ 0 w 17"/>
                        <a:gd name="T9" fmla="*/ 0 h 34"/>
                        <a:gd name="T10" fmla="*/ 0 60000 65536"/>
                        <a:gd name="T11" fmla="*/ 0 60000 65536"/>
                        <a:gd name="T12" fmla="*/ 0 60000 65536"/>
                        <a:gd name="T13" fmla="*/ 0 60000 65536"/>
                        <a:gd name="T14" fmla="*/ 0 60000 65536"/>
                        <a:gd name="T15" fmla="*/ 0 w 17"/>
                        <a:gd name="T16" fmla="*/ 0 h 34"/>
                        <a:gd name="T17" fmla="*/ 17 w 17"/>
                        <a:gd name="T18" fmla="*/ 34 h 34"/>
                      </a:gdLst>
                      <a:ahLst/>
                      <a:cxnLst>
                        <a:cxn ang="T10">
                          <a:pos x="T0" y="T1"/>
                        </a:cxn>
                        <a:cxn ang="T11">
                          <a:pos x="T2" y="T3"/>
                        </a:cxn>
                        <a:cxn ang="T12">
                          <a:pos x="T4" y="T5"/>
                        </a:cxn>
                        <a:cxn ang="T13">
                          <a:pos x="T6" y="T7"/>
                        </a:cxn>
                        <a:cxn ang="T14">
                          <a:pos x="T8" y="T9"/>
                        </a:cxn>
                      </a:cxnLst>
                      <a:rect l="T15" t="T16" r="T17" b="T18"/>
                      <a:pathLst>
                        <a:path w="17" h="34">
                          <a:moveTo>
                            <a:pt x="0" y="0"/>
                          </a:moveTo>
                          <a:lnTo>
                            <a:pt x="0" y="30"/>
                          </a:lnTo>
                          <a:lnTo>
                            <a:pt x="16" y="33"/>
                          </a:lnTo>
                          <a:lnTo>
                            <a:pt x="16" y="3"/>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7614" name="Group 1829"/>
                  <p:cNvGrpSpPr>
                    <a:grpSpLocks/>
                  </p:cNvGrpSpPr>
                  <p:nvPr/>
                </p:nvGrpSpPr>
                <p:grpSpPr bwMode="auto">
                  <a:xfrm>
                    <a:off x="882" y="3644"/>
                    <a:ext cx="75" cy="111"/>
                    <a:chOff x="882" y="3644"/>
                    <a:chExt cx="75" cy="111"/>
                  </a:xfrm>
                </p:grpSpPr>
                <p:sp>
                  <p:nvSpPr>
                    <p:cNvPr id="27808" name="Freeform 1830"/>
                    <p:cNvSpPr>
                      <a:spLocks/>
                    </p:cNvSpPr>
                    <p:nvPr/>
                  </p:nvSpPr>
                  <p:spPr bwMode="auto">
                    <a:xfrm>
                      <a:off x="882" y="3684"/>
                      <a:ext cx="75" cy="71"/>
                    </a:xfrm>
                    <a:custGeom>
                      <a:avLst/>
                      <a:gdLst>
                        <a:gd name="T0" fmla="*/ 0 w 75"/>
                        <a:gd name="T1" fmla="*/ 0 h 71"/>
                        <a:gd name="T2" fmla="*/ 0 w 75"/>
                        <a:gd name="T3" fmla="*/ 44 h 71"/>
                        <a:gd name="T4" fmla="*/ 74 w 75"/>
                        <a:gd name="T5" fmla="*/ 70 h 71"/>
                        <a:gd name="T6" fmla="*/ 74 w 75"/>
                        <a:gd name="T7" fmla="*/ 26 h 71"/>
                        <a:gd name="T8" fmla="*/ 0 w 75"/>
                        <a:gd name="T9" fmla="*/ 0 h 71"/>
                        <a:gd name="T10" fmla="*/ 0 60000 65536"/>
                        <a:gd name="T11" fmla="*/ 0 60000 65536"/>
                        <a:gd name="T12" fmla="*/ 0 60000 65536"/>
                        <a:gd name="T13" fmla="*/ 0 60000 65536"/>
                        <a:gd name="T14" fmla="*/ 0 60000 65536"/>
                        <a:gd name="T15" fmla="*/ 0 w 75"/>
                        <a:gd name="T16" fmla="*/ 0 h 71"/>
                        <a:gd name="T17" fmla="*/ 75 w 75"/>
                        <a:gd name="T18" fmla="*/ 71 h 71"/>
                      </a:gdLst>
                      <a:ahLst/>
                      <a:cxnLst>
                        <a:cxn ang="T10">
                          <a:pos x="T0" y="T1"/>
                        </a:cxn>
                        <a:cxn ang="T11">
                          <a:pos x="T2" y="T3"/>
                        </a:cxn>
                        <a:cxn ang="T12">
                          <a:pos x="T4" y="T5"/>
                        </a:cxn>
                        <a:cxn ang="T13">
                          <a:pos x="T6" y="T7"/>
                        </a:cxn>
                        <a:cxn ang="T14">
                          <a:pos x="T8" y="T9"/>
                        </a:cxn>
                      </a:cxnLst>
                      <a:rect l="T15" t="T16" r="T17" b="T18"/>
                      <a:pathLst>
                        <a:path w="75" h="71">
                          <a:moveTo>
                            <a:pt x="0" y="0"/>
                          </a:moveTo>
                          <a:lnTo>
                            <a:pt x="0" y="44"/>
                          </a:lnTo>
                          <a:lnTo>
                            <a:pt x="74" y="70"/>
                          </a:lnTo>
                          <a:lnTo>
                            <a:pt x="74" y="26"/>
                          </a:lnTo>
                          <a:lnTo>
                            <a:pt x="0" y="0"/>
                          </a:lnTo>
                        </a:path>
                      </a:pathLst>
                    </a:custGeom>
                    <a:solidFill>
                      <a:srgbClr val="FFFFFF"/>
                    </a:solidFill>
                    <a:ln w="12700" cap="rnd">
                      <a:solidFill>
                        <a:srgbClr val="000000"/>
                      </a:solidFill>
                      <a:round/>
                      <a:headEnd/>
                      <a:tailEnd/>
                    </a:ln>
                  </p:spPr>
                  <p:txBody>
                    <a:bodyPr/>
                    <a:lstStyle/>
                    <a:p>
                      <a:endParaRPr lang="en-US"/>
                    </a:p>
                  </p:txBody>
                </p:sp>
                <p:sp>
                  <p:nvSpPr>
                    <p:cNvPr id="27809" name="Freeform 1831"/>
                    <p:cNvSpPr>
                      <a:spLocks/>
                    </p:cNvSpPr>
                    <p:nvPr/>
                  </p:nvSpPr>
                  <p:spPr bwMode="auto">
                    <a:xfrm>
                      <a:off x="884" y="3644"/>
                      <a:ext cx="69" cy="53"/>
                    </a:xfrm>
                    <a:custGeom>
                      <a:avLst/>
                      <a:gdLst>
                        <a:gd name="T0" fmla="*/ 0 w 69"/>
                        <a:gd name="T1" fmla="*/ 0 h 53"/>
                        <a:gd name="T2" fmla="*/ 0 w 69"/>
                        <a:gd name="T3" fmla="*/ 30 h 53"/>
                        <a:gd name="T4" fmla="*/ 68 w 69"/>
                        <a:gd name="T5" fmla="*/ 52 h 53"/>
                        <a:gd name="T6" fmla="*/ 68 w 69"/>
                        <a:gd name="T7" fmla="*/ 22 h 53"/>
                        <a:gd name="T8" fmla="*/ 0 w 69"/>
                        <a:gd name="T9" fmla="*/ 0 h 53"/>
                        <a:gd name="T10" fmla="*/ 0 60000 65536"/>
                        <a:gd name="T11" fmla="*/ 0 60000 65536"/>
                        <a:gd name="T12" fmla="*/ 0 60000 65536"/>
                        <a:gd name="T13" fmla="*/ 0 60000 65536"/>
                        <a:gd name="T14" fmla="*/ 0 60000 65536"/>
                        <a:gd name="T15" fmla="*/ 0 w 69"/>
                        <a:gd name="T16" fmla="*/ 0 h 53"/>
                        <a:gd name="T17" fmla="*/ 69 w 69"/>
                        <a:gd name="T18" fmla="*/ 53 h 53"/>
                      </a:gdLst>
                      <a:ahLst/>
                      <a:cxnLst>
                        <a:cxn ang="T10">
                          <a:pos x="T0" y="T1"/>
                        </a:cxn>
                        <a:cxn ang="T11">
                          <a:pos x="T2" y="T3"/>
                        </a:cxn>
                        <a:cxn ang="T12">
                          <a:pos x="T4" y="T5"/>
                        </a:cxn>
                        <a:cxn ang="T13">
                          <a:pos x="T6" y="T7"/>
                        </a:cxn>
                        <a:cxn ang="T14">
                          <a:pos x="T8" y="T9"/>
                        </a:cxn>
                      </a:cxnLst>
                      <a:rect l="T15" t="T16" r="T17" b="T18"/>
                      <a:pathLst>
                        <a:path w="69" h="53">
                          <a:moveTo>
                            <a:pt x="0" y="0"/>
                          </a:moveTo>
                          <a:lnTo>
                            <a:pt x="0" y="30"/>
                          </a:lnTo>
                          <a:lnTo>
                            <a:pt x="68" y="52"/>
                          </a:lnTo>
                          <a:lnTo>
                            <a:pt x="68" y="22"/>
                          </a:lnTo>
                          <a:lnTo>
                            <a:pt x="0" y="0"/>
                          </a:lnTo>
                        </a:path>
                      </a:pathLst>
                    </a:custGeom>
                    <a:solidFill>
                      <a:srgbClr val="FFFFFF"/>
                    </a:solidFill>
                    <a:ln w="12700" cap="rnd">
                      <a:solidFill>
                        <a:srgbClr val="000000"/>
                      </a:solidFill>
                      <a:round/>
                      <a:headEnd/>
                      <a:tailEnd/>
                    </a:ln>
                  </p:spPr>
                  <p:txBody>
                    <a:bodyPr/>
                    <a:lstStyle/>
                    <a:p>
                      <a:endParaRPr lang="en-US"/>
                    </a:p>
                  </p:txBody>
                </p:sp>
              </p:grpSp>
            </p:grpSp>
          </p:grpSp>
        </p:grpSp>
        <p:grpSp>
          <p:nvGrpSpPr>
            <p:cNvPr id="27621" name="Group 1832"/>
            <p:cNvGrpSpPr>
              <a:grpSpLocks/>
            </p:cNvGrpSpPr>
            <p:nvPr/>
          </p:nvGrpSpPr>
          <p:grpSpPr bwMode="auto">
            <a:xfrm>
              <a:off x="731" y="2999"/>
              <a:ext cx="351" cy="111"/>
              <a:chOff x="877" y="2999"/>
              <a:chExt cx="324" cy="111"/>
            </a:xfrm>
          </p:grpSpPr>
          <p:grpSp>
            <p:nvGrpSpPr>
              <p:cNvPr id="27622" name="Group 1833"/>
              <p:cNvGrpSpPr>
                <a:grpSpLocks/>
              </p:cNvGrpSpPr>
              <p:nvPr/>
            </p:nvGrpSpPr>
            <p:grpSpPr bwMode="auto">
              <a:xfrm>
                <a:off x="887" y="3102"/>
                <a:ext cx="301" cy="8"/>
                <a:chOff x="887" y="3102"/>
                <a:chExt cx="301" cy="8"/>
              </a:xfrm>
            </p:grpSpPr>
            <p:sp>
              <p:nvSpPr>
                <p:cNvPr id="27796" name="AutoShape 1834"/>
                <p:cNvSpPr>
                  <a:spLocks noChangeArrowheads="1"/>
                </p:cNvSpPr>
                <p:nvPr/>
              </p:nvSpPr>
              <p:spPr bwMode="auto">
                <a:xfrm>
                  <a:off x="887" y="3102"/>
                  <a:ext cx="10" cy="8"/>
                </a:xfrm>
                <a:prstGeom prst="roundRect">
                  <a:avLst>
                    <a:gd name="adj" fmla="val 49995"/>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797" name="AutoShape 1835"/>
                <p:cNvSpPr>
                  <a:spLocks noChangeArrowheads="1"/>
                </p:cNvSpPr>
                <p:nvPr/>
              </p:nvSpPr>
              <p:spPr bwMode="auto">
                <a:xfrm>
                  <a:off x="1178" y="3102"/>
                  <a:ext cx="10" cy="8"/>
                </a:xfrm>
                <a:prstGeom prst="roundRect">
                  <a:avLst>
                    <a:gd name="adj" fmla="val 49995"/>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sp>
            <p:nvSpPr>
              <p:cNvPr id="27721" name="Freeform 1836"/>
              <p:cNvSpPr>
                <a:spLocks/>
              </p:cNvSpPr>
              <p:nvPr/>
            </p:nvSpPr>
            <p:spPr bwMode="auto">
              <a:xfrm>
                <a:off x="877" y="2999"/>
                <a:ext cx="324" cy="38"/>
              </a:xfrm>
              <a:custGeom>
                <a:avLst/>
                <a:gdLst>
                  <a:gd name="T0" fmla="*/ 0 w 324"/>
                  <a:gd name="T1" fmla="*/ 37 h 38"/>
                  <a:gd name="T2" fmla="*/ 47 w 324"/>
                  <a:gd name="T3" fmla="*/ 0 h 38"/>
                  <a:gd name="T4" fmla="*/ 275 w 324"/>
                  <a:gd name="T5" fmla="*/ 0 h 38"/>
                  <a:gd name="T6" fmla="*/ 323 w 324"/>
                  <a:gd name="T7" fmla="*/ 37 h 38"/>
                  <a:gd name="T8" fmla="*/ 0 w 324"/>
                  <a:gd name="T9" fmla="*/ 37 h 38"/>
                  <a:gd name="T10" fmla="*/ 0 60000 65536"/>
                  <a:gd name="T11" fmla="*/ 0 60000 65536"/>
                  <a:gd name="T12" fmla="*/ 0 60000 65536"/>
                  <a:gd name="T13" fmla="*/ 0 60000 65536"/>
                  <a:gd name="T14" fmla="*/ 0 60000 65536"/>
                  <a:gd name="T15" fmla="*/ 0 w 324"/>
                  <a:gd name="T16" fmla="*/ 0 h 38"/>
                  <a:gd name="T17" fmla="*/ 324 w 324"/>
                  <a:gd name="T18" fmla="*/ 38 h 38"/>
                </a:gdLst>
                <a:ahLst/>
                <a:cxnLst>
                  <a:cxn ang="T10">
                    <a:pos x="T0" y="T1"/>
                  </a:cxn>
                  <a:cxn ang="T11">
                    <a:pos x="T2" y="T3"/>
                  </a:cxn>
                  <a:cxn ang="T12">
                    <a:pos x="T4" y="T5"/>
                  </a:cxn>
                  <a:cxn ang="T13">
                    <a:pos x="T6" y="T7"/>
                  </a:cxn>
                  <a:cxn ang="T14">
                    <a:pos x="T8" y="T9"/>
                  </a:cxn>
                </a:cxnLst>
                <a:rect l="T15" t="T16" r="T17" b="T18"/>
                <a:pathLst>
                  <a:path w="324" h="38">
                    <a:moveTo>
                      <a:pt x="0" y="37"/>
                    </a:moveTo>
                    <a:lnTo>
                      <a:pt x="47" y="0"/>
                    </a:lnTo>
                    <a:lnTo>
                      <a:pt x="275" y="0"/>
                    </a:lnTo>
                    <a:lnTo>
                      <a:pt x="323" y="37"/>
                    </a:lnTo>
                    <a:lnTo>
                      <a:pt x="0" y="37"/>
                    </a:lnTo>
                  </a:path>
                </a:pathLst>
              </a:custGeom>
              <a:solidFill>
                <a:schemeClr val="bg1"/>
              </a:solidFill>
              <a:ln w="12700" cap="rnd">
                <a:solidFill>
                  <a:srgbClr val="000000"/>
                </a:solidFill>
                <a:round/>
                <a:headEnd/>
                <a:tailEnd/>
              </a:ln>
            </p:spPr>
            <p:txBody>
              <a:bodyPr/>
              <a:lstStyle/>
              <a:p>
                <a:endParaRPr lang="en-US"/>
              </a:p>
            </p:txBody>
          </p:sp>
          <p:grpSp>
            <p:nvGrpSpPr>
              <p:cNvPr id="27623" name="Group 1837"/>
              <p:cNvGrpSpPr>
                <a:grpSpLocks/>
              </p:cNvGrpSpPr>
              <p:nvPr/>
            </p:nvGrpSpPr>
            <p:grpSpPr bwMode="auto">
              <a:xfrm>
                <a:off x="882" y="3041"/>
                <a:ext cx="312" cy="53"/>
                <a:chOff x="882" y="3041"/>
                <a:chExt cx="312" cy="53"/>
              </a:xfrm>
            </p:grpSpPr>
            <p:sp>
              <p:nvSpPr>
                <p:cNvPr id="27791" name="Rectangle 1838"/>
                <p:cNvSpPr>
                  <a:spLocks noChangeArrowheads="1"/>
                </p:cNvSpPr>
                <p:nvPr/>
              </p:nvSpPr>
              <p:spPr bwMode="auto">
                <a:xfrm>
                  <a:off x="882" y="3041"/>
                  <a:ext cx="312" cy="53"/>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nvGrpSpPr>
                <p:cNvPr id="27626" name="Group 1839"/>
                <p:cNvGrpSpPr>
                  <a:grpSpLocks/>
                </p:cNvGrpSpPr>
                <p:nvPr/>
              </p:nvGrpSpPr>
              <p:grpSpPr bwMode="auto">
                <a:xfrm>
                  <a:off x="886" y="3044"/>
                  <a:ext cx="303" cy="49"/>
                  <a:chOff x="886" y="3044"/>
                  <a:chExt cx="303" cy="49"/>
                </a:xfrm>
              </p:grpSpPr>
              <p:sp>
                <p:nvSpPr>
                  <p:cNvPr id="27793" name="Rectangle 1840"/>
                  <p:cNvSpPr>
                    <a:spLocks noChangeArrowheads="1"/>
                  </p:cNvSpPr>
                  <p:nvPr/>
                </p:nvSpPr>
                <p:spPr bwMode="auto">
                  <a:xfrm>
                    <a:off x="886" y="3044"/>
                    <a:ext cx="303" cy="47"/>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94" name="Rectangle 1841"/>
                  <p:cNvSpPr>
                    <a:spLocks noChangeArrowheads="1"/>
                  </p:cNvSpPr>
                  <p:nvPr/>
                </p:nvSpPr>
                <p:spPr bwMode="auto">
                  <a:xfrm>
                    <a:off x="893" y="3053"/>
                    <a:ext cx="14" cy="10"/>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95" name="Rectangle 1842"/>
                  <p:cNvSpPr>
                    <a:spLocks noChangeArrowheads="1"/>
                  </p:cNvSpPr>
                  <p:nvPr/>
                </p:nvSpPr>
                <p:spPr bwMode="auto">
                  <a:xfrm>
                    <a:off x="893" y="3085"/>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grpSp>
          <p:grpSp>
            <p:nvGrpSpPr>
              <p:cNvPr id="27627" name="Group 1843"/>
              <p:cNvGrpSpPr>
                <a:grpSpLocks/>
              </p:cNvGrpSpPr>
              <p:nvPr/>
            </p:nvGrpSpPr>
            <p:grpSpPr bwMode="auto">
              <a:xfrm>
                <a:off x="995" y="3050"/>
                <a:ext cx="197" cy="47"/>
                <a:chOff x="995" y="3050"/>
                <a:chExt cx="197" cy="47"/>
              </a:xfrm>
            </p:grpSpPr>
            <p:sp>
              <p:nvSpPr>
                <p:cNvPr id="27724" name="Rectangle 1844"/>
                <p:cNvSpPr>
                  <a:spLocks noChangeArrowheads="1"/>
                </p:cNvSpPr>
                <p:nvPr/>
              </p:nvSpPr>
              <p:spPr bwMode="auto">
                <a:xfrm>
                  <a:off x="995" y="3051"/>
                  <a:ext cx="183" cy="34"/>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nvGrpSpPr>
                <p:cNvPr id="27648" name="Group 1845"/>
                <p:cNvGrpSpPr>
                  <a:grpSpLocks/>
                </p:cNvGrpSpPr>
                <p:nvPr/>
              </p:nvGrpSpPr>
              <p:grpSpPr bwMode="auto">
                <a:xfrm>
                  <a:off x="996" y="3050"/>
                  <a:ext cx="196" cy="47"/>
                  <a:chOff x="996" y="3050"/>
                  <a:chExt cx="196" cy="47"/>
                </a:xfrm>
              </p:grpSpPr>
              <p:grpSp>
                <p:nvGrpSpPr>
                  <p:cNvPr id="27649" name="Group 1846"/>
                  <p:cNvGrpSpPr>
                    <a:grpSpLocks/>
                  </p:cNvGrpSpPr>
                  <p:nvPr/>
                </p:nvGrpSpPr>
                <p:grpSpPr bwMode="auto">
                  <a:xfrm>
                    <a:off x="1115" y="3076"/>
                    <a:ext cx="67" cy="17"/>
                    <a:chOff x="1115" y="3076"/>
                    <a:chExt cx="67" cy="17"/>
                  </a:xfrm>
                </p:grpSpPr>
                <p:sp>
                  <p:nvSpPr>
                    <p:cNvPr id="27787" name="Rectangle 1847"/>
                    <p:cNvSpPr>
                      <a:spLocks noChangeArrowheads="1"/>
                    </p:cNvSpPr>
                    <p:nvPr/>
                  </p:nvSpPr>
                  <p:spPr bwMode="auto">
                    <a:xfrm>
                      <a:off x="1115" y="3080"/>
                      <a:ext cx="57"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88" name="Freeform 1848"/>
                    <p:cNvSpPr>
                      <a:spLocks/>
                    </p:cNvSpPr>
                    <p:nvPr/>
                  </p:nvSpPr>
                  <p:spPr bwMode="auto">
                    <a:xfrm>
                      <a:off x="1137" y="3076"/>
                      <a:ext cx="33" cy="17"/>
                    </a:xfrm>
                    <a:custGeom>
                      <a:avLst/>
                      <a:gdLst>
                        <a:gd name="T0" fmla="*/ 0 w 33"/>
                        <a:gd name="T1" fmla="*/ 0 h 17"/>
                        <a:gd name="T2" fmla="*/ 32 w 33"/>
                        <a:gd name="T3" fmla="*/ 16 h 17"/>
                        <a:gd name="T4" fmla="*/ 32 w 33"/>
                        <a:gd name="T5" fmla="*/ 0 h 17"/>
                        <a:gd name="T6" fmla="*/ 0 w 33"/>
                        <a:gd name="T7" fmla="*/ 0 h 17"/>
                        <a:gd name="T8" fmla="*/ 0 60000 65536"/>
                        <a:gd name="T9" fmla="*/ 0 60000 65536"/>
                        <a:gd name="T10" fmla="*/ 0 60000 65536"/>
                        <a:gd name="T11" fmla="*/ 0 60000 65536"/>
                        <a:gd name="T12" fmla="*/ 0 w 33"/>
                        <a:gd name="T13" fmla="*/ 0 h 17"/>
                        <a:gd name="T14" fmla="*/ 33 w 33"/>
                        <a:gd name="T15" fmla="*/ 17 h 17"/>
                      </a:gdLst>
                      <a:ahLst/>
                      <a:cxnLst>
                        <a:cxn ang="T8">
                          <a:pos x="T0" y="T1"/>
                        </a:cxn>
                        <a:cxn ang="T9">
                          <a:pos x="T2" y="T3"/>
                        </a:cxn>
                        <a:cxn ang="T10">
                          <a:pos x="T4" y="T5"/>
                        </a:cxn>
                        <a:cxn ang="T11">
                          <a:pos x="T6" y="T7"/>
                        </a:cxn>
                      </a:cxnLst>
                      <a:rect l="T12" t="T13" r="T14" b="T15"/>
                      <a:pathLst>
                        <a:path w="33" h="17">
                          <a:moveTo>
                            <a:pt x="0" y="0"/>
                          </a:moveTo>
                          <a:lnTo>
                            <a:pt x="32" y="16"/>
                          </a:lnTo>
                          <a:lnTo>
                            <a:pt x="32" y="0"/>
                          </a:lnTo>
                          <a:lnTo>
                            <a:pt x="0" y="0"/>
                          </a:lnTo>
                        </a:path>
                      </a:pathLst>
                    </a:custGeom>
                    <a:solidFill>
                      <a:schemeClr val="bg1"/>
                    </a:solidFill>
                    <a:ln w="12700" cap="rnd">
                      <a:solidFill>
                        <a:srgbClr val="000000"/>
                      </a:solidFill>
                      <a:round/>
                      <a:headEnd/>
                      <a:tailEnd/>
                    </a:ln>
                  </p:spPr>
                  <p:txBody>
                    <a:bodyPr/>
                    <a:lstStyle/>
                    <a:p>
                      <a:endParaRPr lang="en-US"/>
                    </a:p>
                  </p:txBody>
                </p:sp>
                <p:sp>
                  <p:nvSpPr>
                    <p:cNvPr id="27789" name="Rectangle 1849"/>
                    <p:cNvSpPr>
                      <a:spLocks noChangeArrowheads="1"/>
                    </p:cNvSpPr>
                    <p:nvPr/>
                  </p:nvSpPr>
                  <p:spPr bwMode="auto">
                    <a:xfrm>
                      <a:off x="1174" y="3080"/>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90" name="Rectangle 1850"/>
                    <p:cNvSpPr>
                      <a:spLocks noChangeArrowheads="1"/>
                    </p:cNvSpPr>
                    <p:nvPr/>
                  </p:nvSpPr>
                  <p:spPr bwMode="auto">
                    <a:xfrm>
                      <a:off x="1115" y="3080"/>
                      <a:ext cx="5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grpSp>
                <p:nvGrpSpPr>
                  <p:cNvPr id="27653" name="Group 1851"/>
                  <p:cNvGrpSpPr>
                    <a:grpSpLocks/>
                  </p:cNvGrpSpPr>
                  <p:nvPr/>
                </p:nvGrpSpPr>
                <p:grpSpPr bwMode="auto">
                  <a:xfrm>
                    <a:off x="996" y="3050"/>
                    <a:ext cx="196" cy="38"/>
                    <a:chOff x="996" y="3050"/>
                    <a:chExt cx="196" cy="38"/>
                  </a:xfrm>
                </p:grpSpPr>
                <p:sp>
                  <p:nvSpPr>
                    <p:cNvPr id="27781" name="Freeform 1852"/>
                    <p:cNvSpPr>
                      <a:spLocks/>
                    </p:cNvSpPr>
                    <p:nvPr/>
                  </p:nvSpPr>
                  <p:spPr bwMode="auto">
                    <a:xfrm>
                      <a:off x="1175" y="3050"/>
                      <a:ext cx="17" cy="23"/>
                    </a:xfrm>
                    <a:custGeom>
                      <a:avLst/>
                      <a:gdLst>
                        <a:gd name="T0" fmla="*/ 16 w 17"/>
                        <a:gd name="T1" fmla="*/ 0 h 23"/>
                        <a:gd name="T2" fmla="*/ 0 w 17"/>
                        <a:gd name="T3" fmla="*/ 2 h 23"/>
                        <a:gd name="T4" fmla="*/ 0 w 17"/>
                        <a:gd name="T5" fmla="*/ 19 h 23"/>
                        <a:gd name="T6" fmla="*/ 16 w 17"/>
                        <a:gd name="T7" fmla="*/ 22 h 23"/>
                        <a:gd name="T8" fmla="*/ 16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16" y="0"/>
                          </a:moveTo>
                          <a:lnTo>
                            <a:pt x="0" y="2"/>
                          </a:lnTo>
                          <a:lnTo>
                            <a:pt x="0" y="19"/>
                          </a:lnTo>
                          <a:lnTo>
                            <a:pt x="16" y="22"/>
                          </a:lnTo>
                          <a:lnTo>
                            <a:pt x="16" y="0"/>
                          </a:lnTo>
                        </a:path>
                      </a:pathLst>
                    </a:custGeom>
                    <a:solidFill>
                      <a:schemeClr val="bg1"/>
                    </a:solidFill>
                    <a:ln w="12700" cap="rnd">
                      <a:solidFill>
                        <a:srgbClr val="000000"/>
                      </a:solidFill>
                      <a:round/>
                      <a:headEnd/>
                      <a:tailEnd/>
                    </a:ln>
                  </p:spPr>
                  <p:txBody>
                    <a:bodyPr/>
                    <a:lstStyle/>
                    <a:p>
                      <a:endParaRPr lang="en-US"/>
                    </a:p>
                  </p:txBody>
                </p:sp>
                <p:sp>
                  <p:nvSpPr>
                    <p:cNvPr id="27782" name="Freeform 1853"/>
                    <p:cNvSpPr>
                      <a:spLocks/>
                    </p:cNvSpPr>
                    <p:nvPr/>
                  </p:nvSpPr>
                  <p:spPr bwMode="auto">
                    <a:xfrm>
                      <a:off x="996" y="3050"/>
                      <a:ext cx="17" cy="23"/>
                    </a:xfrm>
                    <a:custGeom>
                      <a:avLst/>
                      <a:gdLst>
                        <a:gd name="T0" fmla="*/ 0 w 17"/>
                        <a:gd name="T1" fmla="*/ 0 h 23"/>
                        <a:gd name="T2" fmla="*/ 16 w 17"/>
                        <a:gd name="T3" fmla="*/ 3 h 23"/>
                        <a:gd name="T4" fmla="*/ 16 w 17"/>
                        <a:gd name="T5" fmla="*/ 19 h 23"/>
                        <a:gd name="T6" fmla="*/ 0 w 17"/>
                        <a:gd name="T7" fmla="*/ 22 h 23"/>
                        <a:gd name="T8" fmla="*/ 0 w 17"/>
                        <a:gd name="T9" fmla="*/ 0 h 23"/>
                        <a:gd name="T10" fmla="*/ 0 60000 65536"/>
                        <a:gd name="T11" fmla="*/ 0 60000 65536"/>
                        <a:gd name="T12" fmla="*/ 0 60000 65536"/>
                        <a:gd name="T13" fmla="*/ 0 60000 65536"/>
                        <a:gd name="T14" fmla="*/ 0 60000 65536"/>
                        <a:gd name="T15" fmla="*/ 0 w 17"/>
                        <a:gd name="T16" fmla="*/ 0 h 23"/>
                        <a:gd name="T17" fmla="*/ 17 w 17"/>
                        <a:gd name="T18" fmla="*/ 23 h 23"/>
                      </a:gdLst>
                      <a:ahLst/>
                      <a:cxnLst>
                        <a:cxn ang="T10">
                          <a:pos x="T0" y="T1"/>
                        </a:cxn>
                        <a:cxn ang="T11">
                          <a:pos x="T2" y="T3"/>
                        </a:cxn>
                        <a:cxn ang="T12">
                          <a:pos x="T4" y="T5"/>
                        </a:cxn>
                        <a:cxn ang="T13">
                          <a:pos x="T6" y="T7"/>
                        </a:cxn>
                        <a:cxn ang="T14">
                          <a:pos x="T8" y="T9"/>
                        </a:cxn>
                      </a:cxnLst>
                      <a:rect l="T15" t="T16" r="T17" b="T18"/>
                      <a:pathLst>
                        <a:path w="17" h="23">
                          <a:moveTo>
                            <a:pt x="0" y="0"/>
                          </a:moveTo>
                          <a:lnTo>
                            <a:pt x="16" y="3"/>
                          </a:lnTo>
                          <a:lnTo>
                            <a:pt x="16" y="19"/>
                          </a:lnTo>
                          <a:lnTo>
                            <a:pt x="0" y="22"/>
                          </a:lnTo>
                          <a:lnTo>
                            <a:pt x="0" y="0"/>
                          </a:lnTo>
                        </a:path>
                      </a:pathLst>
                    </a:custGeom>
                    <a:solidFill>
                      <a:schemeClr val="bg1"/>
                    </a:solidFill>
                    <a:ln w="12700" cap="rnd">
                      <a:solidFill>
                        <a:srgbClr val="000000"/>
                      </a:solidFill>
                      <a:round/>
                      <a:headEnd/>
                      <a:tailEnd/>
                    </a:ln>
                  </p:spPr>
                  <p:txBody>
                    <a:bodyPr/>
                    <a:lstStyle/>
                    <a:p>
                      <a:endParaRPr lang="en-US"/>
                    </a:p>
                  </p:txBody>
                </p:sp>
                <p:sp>
                  <p:nvSpPr>
                    <p:cNvPr id="27783" name="Freeform 1854"/>
                    <p:cNvSpPr>
                      <a:spLocks/>
                    </p:cNvSpPr>
                    <p:nvPr/>
                  </p:nvSpPr>
                  <p:spPr bwMode="auto">
                    <a:xfrm>
                      <a:off x="996" y="3050"/>
                      <a:ext cx="182" cy="1"/>
                    </a:xfrm>
                    <a:custGeom>
                      <a:avLst/>
                      <a:gdLst>
                        <a:gd name="T0" fmla="*/ 0 w 182"/>
                        <a:gd name="T1" fmla="*/ 0 h 1"/>
                        <a:gd name="T2" fmla="*/ 3 w 182"/>
                        <a:gd name="T3" fmla="*/ 0 h 1"/>
                        <a:gd name="T4" fmla="*/ 177 w 182"/>
                        <a:gd name="T5" fmla="*/ 0 h 1"/>
                        <a:gd name="T6" fmla="*/ 181 w 182"/>
                        <a:gd name="T7" fmla="*/ 0 h 1"/>
                        <a:gd name="T8" fmla="*/ 0 w 182"/>
                        <a:gd name="T9" fmla="*/ 0 h 1"/>
                        <a:gd name="T10" fmla="*/ 0 60000 65536"/>
                        <a:gd name="T11" fmla="*/ 0 60000 65536"/>
                        <a:gd name="T12" fmla="*/ 0 60000 65536"/>
                        <a:gd name="T13" fmla="*/ 0 60000 65536"/>
                        <a:gd name="T14" fmla="*/ 0 60000 65536"/>
                        <a:gd name="T15" fmla="*/ 0 w 182"/>
                        <a:gd name="T16" fmla="*/ 0 h 1"/>
                        <a:gd name="T17" fmla="*/ 182 w 182"/>
                        <a:gd name="T18" fmla="*/ 1 h 1"/>
                      </a:gdLst>
                      <a:ahLst/>
                      <a:cxnLst>
                        <a:cxn ang="T10">
                          <a:pos x="T0" y="T1"/>
                        </a:cxn>
                        <a:cxn ang="T11">
                          <a:pos x="T2" y="T3"/>
                        </a:cxn>
                        <a:cxn ang="T12">
                          <a:pos x="T4" y="T5"/>
                        </a:cxn>
                        <a:cxn ang="T13">
                          <a:pos x="T6" y="T7"/>
                        </a:cxn>
                        <a:cxn ang="T14">
                          <a:pos x="T8" y="T9"/>
                        </a:cxn>
                      </a:cxnLst>
                      <a:rect l="T15" t="T16" r="T17" b="T18"/>
                      <a:pathLst>
                        <a:path w="182" h="1">
                          <a:moveTo>
                            <a:pt x="0" y="0"/>
                          </a:moveTo>
                          <a:lnTo>
                            <a:pt x="3" y="0"/>
                          </a:lnTo>
                          <a:lnTo>
                            <a:pt x="177" y="0"/>
                          </a:lnTo>
                          <a:lnTo>
                            <a:pt x="181" y="0"/>
                          </a:lnTo>
                          <a:lnTo>
                            <a:pt x="0" y="0"/>
                          </a:lnTo>
                        </a:path>
                      </a:pathLst>
                    </a:custGeom>
                    <a:solidFill>
                      <a:schemeClr val="bg1"/>
                    </a:solidFill>
                    <a:ln w="12700" cap="rnd">
                      <a:solidFill>
                        <a:srgbClr val="000000"/>
                      </a:solidFill>
                      <a:round/>
                      <a:headEnd/>
                      <a:tailEnd/>
                    </a:ln>
                  </p:spPr>
                  <p:txBody>
                    <a:bodyPr/>
                    <a:lstStyle/>
                    <a:p>
                      <a:endParaRPr lang="en-US"/>
                    </a:p>
                  </p:txBody>
                </p:sp>
                <p:sp>
                  <p:nvSpPr>
                    <p:cNvPr id="27784" name="Freeform 1855"/>
                    <p:cNvSpPr>
                      <a:spLocks/>
                    </p:cNvSpPr>
                    <p:nvPr/>
                  </p:nvSpPr>
                  <p:spPr bwMode="auto">
                    <a:xfrm>
                      <a:off x="996" y="3071"/>
                      <a:ext cx="181" cy="17"/>
                    </a:xfrm>
                    <a:custGeom>
                      <a:avLst/>
                      <a:gdLst>
                        <a:gd name="T0" fmla="*/ 0 w 181"/>
                        <a:gd name="T1" fmla="*/ 16 h 17"/>
                        <a:gd name="T2" fmla="*/ 3 w 181"/>
                        <a:gd name="T3" fmla="*/ 0 h 17"/>
                        <a:gd name="T4" fmla="*/ 176 w 181"/>
                        <a:gd name="T5" fmla="*/ 0 h 17"/>
                        <a:gd name="T6" fmla="*/ 180 w 181"/>
                        <a:gd name="T7" fmla="*/ 16 h 17"/>
                        <a:gd name="T8" fmla="*/ 0 w 181"/>
                        <a:gd name="T9" fmla="*/ 16 h 17"/>
                        <a:gd name="T10" fmla="*/ 0 60000 65536"/>
                        <a:gd name="T11" fmla="*/ 0 60000 65536"/>
                        <a:gd name="T12" fmla="*/ 0 60000 65536"/>
                        <a:gd name="T13" fmla="*/ 0 60000 65536"/>
                        <a:gd name="T14" fmla="*/ 0 60000 65536"/>
                        <a:gd name="T15" fmla="*/ 0 w 181"/>
                        <a:gd name="T16" fmla="*/ 0 h 17"/>
                        <a:gd name="T17" fmla="*/ 181 w 181"/>
                        <a:gd name="T18" fmla="*/ 17 h 17"/>
                      </a:gdLst>
                      <a:ahLst/>
                      <a:cxnLst>
                        <a:cxn ang="T10">
                          <a:pos x="T0" y="T1"/>
                        </a:cxn>
                        <a:cxn ang="T11">
                          <a:pos x="T2" y="T3"/>
                        </a:cxn>
                        <a:cxn ang="T12">
                          <a:pos x="T4" y="T5"/>
                        </a:cxn>
                        <a:cxn ang="T13">
                          <a:pos x="T6" y="T7"/>
                        </a:cxn>
                        <a:cxn ang="T14">
                          <a:pos x="T8" y="T9"/>
                        </a:cxn>
                      </a:cxnLst>
                      <a:rect l="T15" t="T16" r="T17" b="T18"/>
                      <a:pathLst>
                        <a:path w="181" h="17">
                          <a:moveTo>
                            <a:pt x="0" y="16"/>
                          </a:moveTo>
                          <a:lnTo>
                            <a:pt x="3" y="0"/>
                          </a:lnTo>
                          <a:lnTo>
                            <a:pt x="176" y="0"/>
                          </a:lnTo>
                          <a:lnTo>
                            <a:pt x="180" y="16"/>
                          </a:lnTo>
                          <a:lnTo>
                            <a:pt x="0" y="16"/>
                          </a:lnTo>
                        </a:path>
                      </a:pathLst>
                    </a:custGeom>
                    <a:solidFill>
                      <a:schemeClr val="bg1"/>
                    </a:solidFill>
                    <a:ln w="12700" cap="rnd">
                      <a:solidFill>
                        <a:srgbClr val="000000"/>
                      </a:solidFill>
                      <a:round/>
                      <a:headEnd/>
                      <a:tailEnd/>
                    </a:ln>
                  </p:spPr>
                  <p:txBody>
                    <a:bodyPr/>
                    <a:lstStyle/>
                    <a:p>
                      <a:endParaRPr lang="en-US"/>
                    </a:p>
                  </p:txBody>
                </p:sp>
                <p:sp>
                  <p:nvSpPr>
                    <p:cNvPr id="27785" name="Freeform 1856"/>
                    <p:cNvSpPr>
                      <a:spLocks/>
                    </p:cNvSpPr>
                    <p:nvPr/>
                  </p:nvSpPr>
                  <p:spPr bwMode="auto">
                    <a:xfrm>
                      <a:off x="998" y="3052"/>
                      <a:ext cx="176" cy="18"/>
                    </a:xfrm>
                    <a:custGeom>
                      <a:avLst/>
                      <a:gdLst>
                        <a:gd name="T0" fmla="*/ 0 w 176"/>
                        <a:gd name="T1" fmla="*/ 0 h 18"/>
                        <a:gd name="T2" fmla="*/ 0 w 176"/>
                        <a:gd name="T3" fmla="*/ 17 h 18"/>
                        <a:gd name="T4" fmla="*/ 175 w 176"/>
                        <a:gd name="T5" fmla="*/ 17 h 18"/>
                        <a:gd name="T6" fmla="*/ 175 w 176"/>
                        <a:gd name="T7" fmla="*/ 0 h 18"/>
                        <a:gd name="T8" fmla="*/ 0 w 176"/>
                        <a:gd name="T9" fmla="*/ 0 h 18"/>
                        <a:gd name="T10" fmla="*/ 0 60000 65536"/>
                        <a:gd name="T11" fmla="*/ 0 60000 65536"/>
                        <a:gd name="T12" fmla="*/ 0 60000 65536"/>
                        <a:gd name="T13" fmla="*/ 0 60000 65536"/>
                        <a:gd name="T14" fmla="*/ 0 60000 65536"/>
                        <a:gd name="T15" fmla="*/ 0 w 176"/>
                        <a:gd name="T16" fmla="*/ 0 h 18"/>
                        <a:gd name="T17" fmla="*/ 176 w 176"/>
                        <a:gd name="T18" fmla="*/ 18 h 18"/>
                      </a:gdLst>
                      <a:ahLst/>
                      <a:cxnLst>
                        <a:cxn ang="T10">
                          <a:pos x="T0" y="T1"/>
                        </a:cxn>
                        <a:cxn ang="T11">
                          <a:pos x="T2" y="T3"/>
                        </a:cxn>
                        <a:cxn ang="T12">
                          <a:pos x="T4" y="T5"/>
                        </a:cxn>
                        <a:cxn ang="T13">
                          <a:pos x="T6" y="T7"/>
                        </a:cxn>
                        <a:cxn ang="T14">
                          <a:pos x="T8" y="T9"/>
                        </a:cxn>
                      </a:cxnLst>
                      <a:rect l="T15" t="T16" r="T17" b="T18"/>
                      <a:pathLst>
                        <a:path w="176" h="18">
                          <a:moveTo>
                            <a:pt x="0" y="0"/>
                          </a:moveTo>
                          <a:lnTo>
                            <a:pt x="0" y="17"/>
                          </a:lnTo>
                          <a:lnTo>
                            <a:pt x="175" y="17"/>
                          </a:lnTo>
                          <a:lnTo>
                            <a:pt x="175" y="0"/>
                          </a:lnTo>
                          <a:lnTo>
                            <a:pt x="0" y="0"/>
                          </a:lnTo>
                        </a:path>
                      </a:pathLst>
                    </a:custGeom>
                    <a:solidFill>
                      <a:schemeClr val="bg1"/>
                    </a:solidFill>
                    <a:ln w="12700" cap="rnd">
                      <a:solidFill>
                        <a:srgbClr val="000000"/>
                      </a:solidFill>
                      <a:round/>
                      <a:headEnd/>
                      <a:tailEnd/>
                    </a:ln>
                  </p:spPr>
                  <p:txBody>
                    <a:bodyPr/>
                    <a:lstStyle/>
                    <a:p>
                      <a:endParaRPr lang="en-US"/>
                    </a:p>
                  </p:txBody>
                </p:sp>
                <p:sp>
                  <p:nvSpPr>
                    <p:cNvPr id="27786" name="Rectangle 1857"/>
                    <p:cNvSpPr>
                      <a:spLocks noChangeArrowheads="1"/>
                    </p:cNvSpPr>
                    <p:nvPr/>
                  </p:nvSpPr>
                  <p:spPr bwMode="auto">
                    <a:xfrm>
                      <a:off x="1000" y="3054"/>
                      <a:ext cx="173" cy="15"/>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grpSp>
                <p:nvGrpSpPr>
                  <p:cNvPr id="27661" name="Group 1858"/>
                  <p:cNvGrpSpPr>
                    <a:grpSpLocks/>
                  </p:cNvGrpSpPr>
                  <p:nvPr/>
                </p:nvGrpSpPr>
                <p:grpSpPr bwMode="auto">
                  <a:xfrm>
                    <a:off x="999" y="3080"/>
                    <a:ext cx="189" cy="17"/>
                    <a:chOff x="999" y="3080"/>
                    <a:chExt cx="189" cy="17"/>
                  </a:xfrm>
                </p:grpSpPr>
                <p:sp>
                  <p:nvSpPr>
                    <p:cNvPr id="27729" name="Rectangle 1859"/>
                    <p:cNvSpPr>
                      <a:spLocks noChangeArrowheads="1"/>
                    </p:cNvSpPr>
                    <p:nvPr/>
                  </p:nvSpPr>
                  <p:spPr bwMode="auto">
                    <a:xfrm>
                      <a:off x="1079" y="3080"/>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30" name="Rectangle 1860"/>
                    <p:cNvSpPr>
                      <a:spLocks noChangeArrowheads="1"/>
                    </p:cNvSpPr>
                    <p:nvPr/>
                  </p:nvSpPr>
                  <p:spPr bwMode="auto">
                    <a:xfrm>
                      <a:off x="1025"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31" name="Rectangle 1861"/>
                    <p:cNvSpPr>
                      <a:spLocks noChangeArrowheads="1"/>
                    </p:cNvSpPr>
                    <p:nvPr/>
                  </p:nvSpPr>
                  <p:spPr bwMode="auto">
                    <a:xfrm>
                      <a:off x="1037"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nvGrpSpPr>
                    <p:cNvPr id="27662" name="Group 1862"/>
                    <p:cNvGrpSpPr>
                      <a:grpSpLocks/>
                    </p:cNvGrpSpPr>
                    <p:nvPr/>
                  </p:nvGrpSpPr>
                  <p:grpSpPr bwMode="auto">
                    <a:xfrm>
                      <a:off x="999" y="3089"/>
                      <a:ext cx="189" cy="8"/>
                      <a:chOff x="999" y="3089"/>
                      <a:chExt cx="189" cy="8"/>
                    </a:xfrm>
                  </p:grpSpPr>
                  <p:sp>
                    <p:nvSpPr>
                      <p:cNvPr id="27733" name="Rectangle 1863"/>
                      <p:cNvSpPr>
                        <a:spLocks noChangeArrowheads="1"/>
                      </p:cNvSpPr>
                      <p:nvPr/>
                    </p:nvSpPr>
                    <p:spPr bwMode="auto">
                      <a:xfrm>
                        <a:off x="999"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34" name="Rectangle 1864"/>
                      <p:cNvSpPr>
                        <a:spLocks noChangeArrowheads="1"/>
                      </p:cNvSpPr>
                      <p:nvPr/>
                    </p:nvSpPr>
                    <p:spPr bwMode="auto">
                      <a:xfrm>
                        <a:off x="1002"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35" name="Rectangle 1865"/>
                      <p:cNvSpPr>
                        <a:spLocks noChangeArrowheads="1"/>
                      </p:cNvSpPr>
                      <p:nvPr/>
                    </p:nvSpPr>
                    <p:spPr bwMode="auto">
                      <a:xfrm>
                        <a:off x="1006"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36" name="Rectangle 1866"/>
                      <p:cNvSpPr>
                        <a:spLocks noChangeArrowheads="1"/>
                      </p:cNvSpPr>
                      <p:nvPr/>
                    </p:nvSpPr>
                    <p:spPr bwMode="auto">
                      <a:xfrm>
                        <a:off x="1010"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37" name="Rectangle 1867"/>
                      <p:cNvSpPr>
                        <a:spLocks noChangeArrowheads="1"/>
                      </p:cNvSpPr>
                      <p:nvPr/>
                    </p:nvSpPr>
                    <p:spPr bwMode="auto">
                      <a:xfrm>
                        <a:off x="1012"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38" name="Rectangle 1868"/>
                      <p:cNvSpPr>
                        <a:spLocks noChangeArrowheads="1"/>
                      </p:cNvSpPr>
                      <p:nvPr/>
                    </p:nvSpPr>
                    <p:spPr bwMode="auto">
                      <a:xfrm>
                        <a:off x="1015"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39" name="Rectangle 1869"/>
                      <p:cNvSpPr>
                        <a:spLocks noChangeArrowheads="1"/>
                      </p:cNvSpPr>
                      <p:nvPr/>
                    </p:nvSpPr>
                    <p:spPr bwMode="auto">
                      <a:xfrm>
                        <a:off x="1056"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0" name="Rectangle 1870"/>
                      <p:cNvSpPr>
                        <a:spLocks noChangeArrowheads="1"/>
                      </p:cNvSpPr>
                      <p:nvPr/>
                    </p:nvSpPr>
                    <p:spPr bwMode="auto">
                      <a:xfrm>
                        <a:off x="1060"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1" name="Rectangle 1871"/>
                      <p:cNvSpPr>
                        <a:spLocks noChangeArrowheads="1"/>
                      </p:cNvSpPr>
                      <p:nvPr/>
                    </p:nvSpPr>
                    <p:spPr bwMode="auto">
                      <a:xfrm>
                        <a:off x="1063"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2" name="Rectangle 1872"/>
                      <p:cNvSpPr>
                        <a:spLocks noChangeArrowheads="1"/>
                      </p:cNvSpPr>
                      <p:nvPr/>
                    </p:nvSpPr>
                    <p:spPr bwMode="auto">
                      <a:xfrm>
                        <a:off x="1066"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3" name="Rectangle 1873"/>
                      <p:cNvSpPr>
                        <a:spLocks noChangeArrowheads="1"/>
                      </p:cNvSpPr>
                      <p:nvPr/>
                    </p:nvSpPr>
                    <p:spPr bwMode="auto">
                      <a:xfrm>
                        <a:off x="1069"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4" name="Rectangle 1874"/>
                      <p:cNvSpPr>
                        <a:spLocks noChangeArrowheads="1"/>
                      </p:cNvSpPr>
                      <p:nvPr/>
                    </p:nvSpPr>
                    <p:spPr bwMode="auto">
                      <a:xfrm>
                        <a:off x="1072"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5" name="Rectangle 1875"/>
                      <p:cNvSpPr>
                        <a:spLocks noChangeArrowheads="1"/>
                      </p:cNvSpPr>
                      <p:nvPr/>
                    </p:nvSpPr>
                    <p:spPr bwMode="auto">
                      <a:xfrm>
                        <a:off x="1075"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6" name="Rectangle 1876"/>
                      <p:cNvSpPr>
                        <a:spLocks noChangeArrowheads="1"/>
                      </p:cNvSpPr>
                      <p:nvPr/>
                    </p:nvSpPr>
                    <p:spPr bwMode="auto">
                      <a:xfrm>
                        <a:off x="1098"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7" name="Rectangle 1877"/>
                      <p:cNvSpPr>
                        <a:spLocks noChangeArrowheads="1"/>
                      </p:cNvSpPr>
                      <p:nvPr/>
                    </p:nvSpPr>
                    <p:spPr bwMode="auto">
                      <a:xfrm>
                        <a:off x="1101"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8" name="Rectangle 1878"/>
                      <p:cNvSpPr>
                        <a:spLocks noChangeArrowheads="1"/>
                      </p:cNvSpPr>
                      <p:nvPr/>
                    </p:nvSpPr>
                    <p:spPr bwMode="auto">
                      <a:xfrm>
                        <a:off x="1104"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49" name="Rectangle 1879"/>
                      <p:cNvSpPr>
                        <a:spLocks noChangeArrowheads="1"/>
                      </p:cNvSpPr>
                      <p:nvPr/>
                    </p:nvSpPr>
                    <p:spPr bwMode="auto">
                      <a:xfrm>
                        <a:off x="1108"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0" name="Rectangle 1880"/>
                      <p:cNvSpPr>
                        <a:spLocks noChangeArrowheads="1"/>
                      </p:cNvSpPr>
                      <p:nvPr/>
                    </p:nvSpPr>
                    <p:spPr bwMode="auto">
                      <a:xfrm>
                        <a:off x="1110"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1" name="Rectangle 1881"/>
                      <p:cNvSpPr>
                        <a:spLocks noChangeArrowheads="1"/>
                      </p:cNvSpPr>
                      <p:nvPr/>
                    </p:nvSpPr>
                    <p:spPr bwMode="auto">
                      <a:xfrm>
                        <a:off x="1113"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2" name="Rectangle 1882"/>
                      <p:cNvSpPr>
                        <a:spLocks noChangeArrowheads="1"/>
                      </p:cNvSpPr>
                      <p:nvPr/>
                    </p:nvSpPr>
                    <p:spPr bwMode="auto">
                      <a:xfrm>
                        <a:off x="1117"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3" name="Rectangle 1883"/>
                      <p:cNvSpPr>
                        <a:spLocks noChangeArrowheads="1"/>
                      </p:cNvSpPr>
                      <p:nvPr/>
                    </p:nvSpPr>
                    <p:spPr bwMode="auto">
                      <a:xfrm>
                        <a:off x="1119"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4" name="Rectangle 1884"/>
                      <p:cNvSpPr>
                        <a:spLocks noChangeArrowheads="1"/>
                      </p:cNvSpPr>
                      <p:nvPr/>
                    </p:nvSpPr>
                    <p:spPr bwMode="auto">
                      <a:xfrm>
                        <a:off x="1122"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5" name="Rectangle 1885"/>
                      <p:cNvSpPr>
                        <a:spLocks noChangeArrowheads="1"/>
                      </p:cNvSpPr>
                      <p:nvPr/>
                    </p:nvSpPr>
                    <p:spPr bwMode="auto">
                      <a:xfrm>
                        <a:off x="1126"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6" name="Rectangle 1886"/>
                      <p:cNvSpPr>
                        <a:spLocks noChangeArrowheads="1"/>
                      </p:cNvSpPr>
                      <p:nvPr/>
                    </p:nvSpPr>
                    <p:spPr bwMode="auto">
                      <a:xfrm>
                        <a:off x="1130"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7" name="Rectangle 1887"/>
                      <p:cNvSpPr>
                        <a:spLocks noChangeArrowheads="1"/>
                      </p:cNvSpPr>
                      <p:nvPr/>
                    </p:nvSpPr>
                    <p:spPr bwMode="auto">
                      <a:xfrm>
                        <a:off x="1133"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8" name="Rectangle 1888"/>
                      <p:cNvSpPr>
                        <a:spLocks noChangeArrowheads="1"/>
                      </p:cNvSpPr>
                      <p:nvPr/>
                    </p:nvSpPr>
                    <p:spPr bwMode="auto">
                      <a:xfrm>
                        <a:off x="1136"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59" name="Rectangle 1889"/>
                      <p:cNvSpPr>
                        <a:spLocks noChangeArrowheads="1"/>
                      </p:cNvSpPr>
                      <p:nvPr/>
                    </p:nvSpPr>
                    <p:spPr bwMode="auto">
                      <a:xfrm>
                        <a:off x="1138"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0" name="Rectangle 1890"/>
                      <p:cNvSpPr>
                        <a:spLocks noChangeArrowheads="1"/>
                      </p:cNvSpPr>
                      <p:nvPr/>
                    </p:nvSpPr>
                    <p:spPr bwMode="auto">
                      <a:xfrm>
                        <a:off x="1142"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1" name="Rectangle 1891"/>
                      <p:cNvSpPr>
                        <a:spLocks noChangeArrowheads="1"/>
                      </p:cNvSpPr>
                      <p:nvPr/>
                    </p:nvSpPr>
                    <p:spPr bwMode="auto">
                      <a:xfrm>
                        <a:off x="1145"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2" name="Rectangle 1892"/>
                      <p:cNvSpPr>
                        <a:spLocks noChangeArrowheads="1"/>
                      </p:cNvSpPr>
                      <p:nvPr/>
                    </p:nvSpPr>
                    <p:spPr bwMode="auto">
                      <a:xfrm>
                        <a:off x="1149"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3" name="Rectangle 1893"/>
                      <p:cNvSpPr>
                        <a:spLocks noChangeArrowheads="1"/>
                      </p:cNvSpPr>
                      <p:nvPr/>
                    </p:nvSpPr>
                    <p:spPr bwMode="auto">
                      <a:xfrm>
                        <a:off x="1152"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4" name="Rectangle 1894"/>
                      <p:cNvSpPr>
                        <a:spLocks noChangeArrowheads="1"/>
                      </p:cNvSpPr>
                      <p:nvPr/>
                    </p:nvSpPr>
                    <p:spPr bwMode="auto">
                      <a:xfrm>
                        <a:off x="1155"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5" name="Rectangle 1895"/>
                      <p:cNvSpPr>
                        <a:spLocks noChangeArrowheads="1"/>
                      </p:cNvSpPr>
                      <p:nvPr/>
                    </p:nvSpPr>
                    <p:spPr bwMode="auto">
                      <a:xfrm>
                        <a:off x="1158"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6" name="Rectangle 1896"/>
                      <p:cNvSpPr>
                        <a:spLocks noChangeArrowheads="1"/>
                      </p:cNvSpPr>
                      <p:nvPr/>
                    </p:nvSpPr>
                    <p:spPr bwMode="auto">
                      <a:xfrm>
                        <a:off x="1161"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7" name="Rectangle 1897"/>
                      <p:cNvSpPr>
                        <a:spLocks noChangeArrowheads="1"/>
                      </p:cNvSpPr>
                      <p:nvPr/>
                    </p:nvSpPr>
                    <p:spPr bwMode="auto">
                      <a:xfrm>
                        <a:off x="1164"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8" name="Rectangle 1898"/>
                      <p:cNvSpPr>
                        <a:spLocks noChangeArrowheads="1"/>
                      </p:cNvSpPr>
                      <p:nvPr/>
                    </p:nvSpPr>
                    <p:spPr bwMode="auto">
                      <a:xfrm>
                        <a:off x="1167"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69" name="Rectangle 1899"/>
                      <p:cNvSpPr>
                        <a:spLocks noChangeArrowheads="1"/>
                      </p:cNvSpPr>
                      <p:nvPr/>
                    </p:nvSpPr>
                    <p:spPr bwMode="auto">
                      <a:xfrm>
                        <a:off x="1171"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0" name="Rectangle 1900"/>
                      <p:cNvSpPr>
                        <a:spLocks noChangeArrowheads="1"/>
                      </p:cNvSpPr>
                      <p:nvPr/>
                    </p:nvSpPr>
                    <p:spPr bwMode="auto">
                      <a:xfrm>
                        <a:off x="1174"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1" name="Rectangle 1901"/>
                      <p:cNvSpPr>
                        <a:spLocks noChangeArrowheads="1"/>
                      </p:cNvSpPr>
                      <p:nvPr/>
                    </p:nvSpPr>
                    <p:spPr bwMode="auto">
                      <a:xfrm>
                        <a:off x="1178"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2" name="Rectangle 1902"/>
                      <p:cNvSpPr>
                        <a:spLocks noChangeArrowheads="1"/>
                      </p:cNvSpPr>
                      <p:nvPr/>
                    </p:nvSpPr>
                    <p:spPr bwMode="auto">
                      <a:xfrm>
                        <a:off x="1180"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3" name="Rectangle 1903"/>
                      <p:cNvSpPr>
                        <a:spLocks noChangeArrowheads="1"/>
                      </p:cNvSpPr>
                      <p:nvPr/>
                    </p:nvSpPr>
                    <p:spPr bwMode="auto">
                      <a:xfrm>
                        <a:off x="1019"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4" name="Rectangle 1904"/>
                      <p:cNvSpPr>
                        <a:spLocks noChangeArrowheads="1"/>
                      </p:cNvSpPr>
                      <p:nvPr/>
                    </p:nvSpPr>
                    <p:spPr bwMode="auto">
                      <a:xfrm>
                        <a:off x="1022"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5" name="Rectangle 1905"/>
                      <p:cNvSpPr>
                        <a:spLocks noChangeArrowheads="1"/>
                      </p:cNvSpPr>
                      <p:nvPr/>
                    </p:nvSpPr>
                    <p:spPr bwMode="auto">
                      <a:xfrm>
                        <a:off x="1031"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6" name="Rectangle 1906"/>
                      <p:cNvSpPr>
                        <a:spLocks noChangeArrowheads="1"/>
                      </p:cNvSpPr>
                      <p:nvPr/>
                    </p:nvSpPr>
                    <p:spPr bwMode="auto">
                      <a:xfrm>
                        <a:off x="1035"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7" name="Rectangle 1907"/>
                      <p:cNvSpPr>
                        <a:spLocks noChangeArrowheads="1"/>
                      </p:cNvSpPr>
                      <p:nvPr/>
                    </p:nvSpPr>
                    <p:spPr bwMode="auto">
                      <a:xfrm>
                        <a:off x="1044"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8" name="Rectangle 1908"/>
                      <p:cNvSpPr>
                        <a:spLocks noChangeArrowheads="1"/>
                      </p:cNvSpPr>
                      <p:nvPr/>
                    </p:nvSpPr>
                    <p:spPr bwMode="auto">
                      <a:xfrm>
                        <a:off x="1047"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79" name="Rectangle 1909"/>
                      <p:cNvSpPr>
                        <a:spLocks noChangeArrowheads="1"/>
                      </p:cNvSpPr>
                      <p:nvPr/>
                    </p:nvSpPr>
                    <p:spPr bwMode="auto">
                      <a:xfrm>
                        <a:off x="1050"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80" name="Rectangle 1910"/>
                      <p:cNvSpPr>
                        <a:spLocks noChangeArrowheads="1"/>
                      </p:cNvSpPr>
                      <p:nvPr/>
                    </p:nvSpPr>
                    <p:spPr bwMode="auto">
                      <a:xfrm>
                        <a:off x="1053" y="3089"/>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grpSp>
            </p:grpSp>
          </p:grpSp>
        </p:grpSp>
        <p:sp>
          <p:nvSpPr>
            <p:cNvPr id="27712" name="Freeform 1911"/>
            <p:cNvSpPr>
              <a:spLocks/>
            </p:cNvSpPr>
            <p:nvPr/>
          </p:nvSpPr>
          <p:spPr bwMode="auto">
            <a:xfrm>
              <a:off x="748" y="2796"/>
              <a:ext cx="311" cy="225"/>
            </a:xfrm>
            <a:custGeom>
              <a:avLst/>
              <a:gdLst>
                <a:gd name="T0" fmla="*/ 0 w 287"/>
                <a:gd name="T1" fmla="*/ 11 h 225"/>
                <a:gd name="T2" fmla="*/ 0 w 287"/>
                <a:gd name="T3" fmla="*/ 211 h 225"/>
                <a:gd name="T4" fmla="*/ 0 w 287"/>
                <a:gd name="T5" fmla="*/ 213 h 225"/>
                <a:gd name="T6" fmla="*/ 1 w 287"/>
                <a:gd name="T7" fmla="*/ 214 h 225"/>
                <a:gd name="T8" fmla="*/ 1 w 287"/>
                <a:gd name="T9" fmla="*/ 215 h 225"/>
                <a:gd name="T10" fmla="*/ 2 w 287"/>
                <a:gd name="T11" fmla="*/ 216 h 225"/>
                <a:gd name="T12" fmla="*/ 3 w 287"/>
                <a:gd name="T13" fmla="*/ 218 h 225"/>
                <a:gd name="T14" fmla="*/ 4 w 287"/>
                <a:gd name="T15" fmla="*/ 218 h 225"/>
                <a:gd name="T16" fmla="*/ 5 w 287"/>
                <a:gd name="T17" fmla="*/ 219 h 225"/>
                <a:gd name="T18" fmla="*/ 50 w 287"/>
                <a:gd name="T19" fmla="*/ 219 h 225"/>
                <a:gd name="T20" fmla="*/ 465 w 287"/>
                <a:gd name="T21" fmla="*/ 223 h 225"/>
                <a:gd name="T22" fmla="*/ 984 w 287"/>
                <a:gd name="T23" fmla="*/ 224 h 225"/>
                <a:gd name="T24" fmla="*/ 1470 w 287"/>
                <a:gd name="T25" fmla="*/ 223 h 225"/>
                <a:gd name="T26" fmla="*/ 1914 w 287"/>
                <a:gd name="T27" fmla="*/ 219 h 225"/>
                <a:gd name="T28" fmla="*/ 1928 w 287"/>
                <a:gd name="T29" fmla="*/ 219 h 225"/>
                <a:gd name="T30" fmla="*/ 1948 w 287"/>
                <a:gd name="T31" fmla="*/ 218 h 225"/>
                <a:gd name="T32" fmla="*/ 1956 w 287"/>
                <a:gd name="T33" fmla="*/ 217 h 225"/>
                <a:gd name="T34" fmla="*/ 1964 w 287"/>
                <a:gd name="T35" fmla="*/ 215 h 225"/>
                <a:gd name="T36" fmla="*/ 1966 w 287"/>
                <a:gd name="T37" fmla="*/ 213 h 225"/>
                <a:gd name="T38" fmla="*/ 1966 w 287"/>
                <a:gd name="T39" fmla="*/ 211 h 225"/>
                <a:gd name="T40" fmla="*/ 1966 w 287"/>
                <a:gd name="T41" fmla="*/ 210 h 225"/>
                <a:gd name="T42" fmla="*/ 1966 w 287"/>
                <a:gd name="T43" fmla="*/ 11 h 225"/>
                <a:gd name="T44" fmla="*/ 1966 w 287"/>
                <a:gd name="T45" fmla="*/ 9 h 225"/>
                <a:gd name="T46" fmla="*/ 1964 w 287"/>
                <a:gd name="T47" fmla="*/ 7 h 225"/>
                <a:gd name="T48" fmla="*/ 1956 w 287"/>
                <a:gd name="T49" fmla="*/ 5 h 225"/>
                <a:gd name="T50" fmla="*/ 1943 w 287"/>
                <a:gd name="T51" fmla="*/ 4 h 225"/>
                <a:gd name="T52" fmla="*/ 1915 w 287"/>
                <a:gd name="T53" fmla="*/ 3 h 225"/>
                <a:gd name="T54" fmla="*/ 1913 w 287"/>
                <a:gd name="T55" fmla="*/ 3 h 225"/>
                <a:gd name="T56" fmla="*/ 1449 w 287"/>
                <a:gd name="T57" fmla="*/ 0 h 225"/>
                <a:gd name="T58" fmla="*/ 984 w 287"/>
                <a:gd name="T59" fmla="*/ 0 h 225"/>
                <a:gd name="T60" fmla="*/ 510 w 287"/>
                <a:gd name="T61" fmla="*/ 1 h 225"/>
                <a:gd name="T62" fmla="*/ 64 w 287"/>
                <a:gd name="T63" fmla="*/ 3 h 225"/>
                <a:gd name="T64" fmla="*/ 54 w 287"/>
                <a:gd name="T65" fmla="*/ 3 h 225"/>
                <a:gd name="T66" fmla="*/ 5 w 287"/>
                <a:gd name="T67" fmla="*/ 4 h 225"/>
                <a:gd name="T68" fmla="*/ 4 w 287"/>
                <a:gd name="T69" fmla="*/ 4 h 225"/>
                <a:gd name="T70" fmla="*/ 2 w 287"/>
                <a:gd name="T71" fmla="*/ 5 h 225"/>
                <a:gd name="T72" fmla="*/ 2 w 287"/>
                <a:gd name="T73" fmla="*/ 6 h 225"/>
                <a:gd name="T74" fmla="*/ 1 w 287"/>
                <a:gd name="T75" fmla="*/ 8 h 225"/>
                <a:gd name="T76" fmla="*/ 0 w 287"/>
                <a:gd name="T77" fmla="*/ 9 h 225"/>
                <a:gd name="T78" fmla="*/ 0 w 287"/>
                <a:gd name="T79" fmla="*/ 11 h 2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7"/>
                <a:gd name="T121" fmla="*/ 0 h 225"/>
                <a:gd name="T122" fmla="*/ 287 w 287"/>
                <a:gd name="T123" fmla="*/ 225 h 2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7" h="225">
                  <a:moveTo>
                    <a:pt x="0" y="11"/>
                  </a:moveTo>
                  <a:lnTo>
                    <a:pt x="0" y="211"/>
                  </a:lnTo>
                  <a:lnTo>
                    <a:pt x="0" y="213"/>
                  </a:lnTo>
                  <a:lnTo>
                    <a:pt x="1" y="214"/>
                  </a:lnTo>
                  <a:lnTo>
                    <a:pt x="1" y="215"/>
                  </a:lnTo>
                  <a:lnTo>
                    <a:pt x="2" y="216"/>
                  </a:lnTo>
                  <a:lnTo>
                    <a:pt x="3" y="218"/>
                  </a:lnTo>
                  <a:lnTo>
                    <a:pt x="4" y="218"/>
                  </a:lnTo>
                  <a:lnTo>
                    <a:pt x="5" y="219"/>
                  </a:lnTo>
                  <a:lnTo>
                    <a:pt x="6" y="219"/>
                  </a:lnTo>
                  <a:lnTo>
                    <a:pt x="67" y="223"/>
                  </a:lnTo>
                  <a:lnTo>
                    <a:pt x="143" y="224"/>
                  </a:lnTo>
                  <a:lnTo>
                    <a:pt x="213" y="223"/>
                  </a:lnTo>
                  <a:lnTo>
                    <a:pt x="279" y="219"/>
                  </a:lnTo>
                  <a:lnTo>
                    <a:pt x="281" y="219"/>
                  </a:lnTo>
                  <a:lnTo>
                    <a:pt x="283" y="218"/>
                  </a:lnTo>
                  <a:lnTo>
                    <a:pt x="284" y="217"/>
                  </a:lnTo>
                  <a:lnTo>
                    <a:pt x="285" y="215"/>
                  </a:lnTo>
                  <a:lnTo>
                    <a:pt x="286" y="213"/>
                  </a:lnTo>
                  <a:lnTo>
                    <a:pt x="286" y="211"/>
                  </a:lnTo>
                  <a:lnTo>
                    <a:pt x="286" y="210"/>
                  </a:lnTo>
                  <a:lnTo>
                    <a:pt x="286" y="11"/>
                  </a:lnTo>
                  <a:lnTo>
                    <a:pt x="286" y="9"/>
                  </a:lnTo>
                  <a:lnTo>
                    <a:pt x="285" y="7"/>
                  </a:lnTo>
                  <a:lnTo>
                    <a:pt x="284" y="5"/>
                  </a:lnTo>
                  <a:lnTo>
                    <a:pt x="282" y="4"/>
                  </a:lnTo>
                  <a:lnTo>
                    <a:pt x="280" y="3"/>
                  </a:lnTo>
                  <a:lnTo>
                    <a:pt x="278" y="3"/>
                  </a:lnTo>
                  <a:lnTo>
                    <a:pt x="211" y="0"/>
                  </a:lnTo>
                  <a:lnTo>
                    <a:pt x="143" y="0"/>
                  </a:lnTo>
                  <a:lnTo>
                    <a:pt x="74" y="1"/>
                  </a:lnTo>
                  <a:lnTo>
                    <a:pt x="9" y="3"/>
                  </a:lnTo>
                  <a:lnTo>
                    <a:pt x="7" y="3"/>
                  </a:lnTo>
                  <a:lnTo>
                    <a:pt x="5" y="4"/>
                  </a:lnTo>
                  <a:lnTo>
                    <a:pt x="4" y="4"/>
                  </a:lnTo>
                  <a:lnTo>
                    <a:pt x="2" y="5"/>
                  </a:lnTo>
                  <a:lnTo>
                    <a:pt x="2" y="6"/>
                  </a:lnTo>
                  <a:lnTo>
                    <a:pt x="1" y="8"/>
                  </a:lnTo>
                  <a:lnTo>
                    <a:pt x="0" y="9"/>
                  </a:lnTo>
                  <a:lnTo>
                    <a:pt x="0" y="11"/>
                  </a:lnTo>
                </a:path>
              </a:pathLst>
            </a:custGeom>
            <a:solidFill>
              <a:schemeClr val="bg1"/>
            </a:solidFill>
            <a:ln w="12700" cap="rnd">
              <a:solidFill>
                <a:srgbClr val="000000"/>
              </a:solidFill>
              <a:round/>
              <a:headEnd/>
              <a:tailEnd/>
            </a:ln>
          </p:spPr>
          <p:txBody>
            <a:bodyPr/>
            <a:lstStyle/>
            <a:p>
              <a:endParaRPr lang="en-US"/>
            </a:p>
          </p:txBody>
        </p:sp>
        <p:grpSp>
          <p:nvGrpSpPr>
            <p:cNvPr id="27663" name="Group 1912"/>
            <p:cNvGrpSpPr>
              <a:grpSpLocks/>
            </p:cNvGrpSpPr>
            <p:nvPr/>
          </p:nvGrpSpPr>
          <p:grpSpPr bwMode="auto">
            <a:xfrm>
              <a:off x="778" y="2819"/>
              <a:ext cx="251" cy="176"/>
              <a:chOff x="920" y="2819"/>
              <a:chExt cx="232" cy="176"/>
            </a:xfrm>
          </p:grpSpPr>
          <p:sp>
            <p:nvSpPr>
              <p:cNvPr id="27716" name="Freeform 1913"/>
              <p:cNvSpPr>
                <a:spLocks/>
              </p:cNvSpPr>
              <p:nvPr/>
            </p:nvSpPr>
            <p:spPr bwMode="auto">
              <a:xfrm>
                <a:off x="920" y="2819"/>
                <a:ext cx="232" cy="176"/>
              </a:xfrm>
              <a:custGeom>
                <a:avLst/>
                <a:gdLst>
                  <a:gd name="T0" fmla="*/ 0 w 232"/>
                  <a:gd name="T1" fmla="*/ 9 h 176"/>
                  <a:gd name="T2" fmla="*/ 0 w 232"/>
                  <a:gd name="T3" fmla="*/ 165 h 176"/>
                  <a:gd name="T4" fmla="*/ 0 w 232"/>
                  <a:gd name="T5" fmla="*/ 166 h 176"/>
                  <a:gd name="T6" fmla="*/ 1 w 232"/>
                  <a:gd name="T7" fmla="*/ 167 h 176"/>
                  <a:gd name="T8" fmla="*/ 1 w 232"/>
                  <a:gd name="T9" fmla="*/ 168 h 176"/>
                  <a:gd name="T10" fmla="*/ 2 w 232"/>
                  <a:gd name="T11" fmla="*/ 169 h 176"/>
                  <a:gd name="T12" fmla="*/ 2 w 232"/>
                  <a:gd name="T13" fmla="*/ 170 h 176"/>
                  <a:gd name="T14" fmla="*/ 3 w 232"/>
                  <a:gd name="T15" fmla="*/ 170 h 176"/>
                  <a:gd name="T16" fmla="*/ 4 w 232"/>
                  <a:gd name="T17" fmla="*/ 171 h 176"/>
                  <a:gd name="T18" fmla="*/ 5 w 232"/>
                  <a:gd name="T19" fmla="*/ 171 h 176"/>
                  <a:gd name="T20" fmla="*/ 54 w 232"/>
                  <a:gd name="T21" fmla="*/ 174 h 176"/>
                  <a:gd name="T22" fmla="*/ 116 w 232"/>
                  <a:gd name="T23" fmla="*/ 175 h 176"/>
                  <a:gd name="T24" fmla="*/ 172 w 232"/>
                  <a:gd name="T25" fmla="*/ 174 h 176"/>
                  <a:gd name="T26" fmla="*/ 225 w 232"/>
                  <a:gd name="T27" fmla="*/ 171 h 176"/>
                  <a:gd name="T28" fmla="*/ 227 w 232"/>
                  <a:gd name="T29" fmla="*/ 171 h 176"/>
                  <a:gd name="T30" fmla="*/ 228 w 232"/>
                  <a:gd name="T31" fmla="*/ 170 h 176"/>
                  <a:gd name="T32" fmla="*/ 230 w 232"/>
                  <a:gd name="T33" fmla="*/ 169 h 176"/>
                  <a:gd name="T34" fmla="*/ 230 w 232"/>
                  <a:gd name="T35" fmla="*/ 168 h 176"/>
                  <a:gd name="T36" fmla="*/ 231 w 232"/>
                  <a:gd name="T37" fmla="*/ 166 h 176"/>
                  <a:gd name="T38" fmla="*/ 231 w 232"/>
                  <a:gd name="T39" fmla="*/ 165 h 176"/>
                  <a:gd name="T40" fmla="*/ 231 w 232"/>
                  <a:gd name="T41" fmla="*/ 164 h 176"/>
                  <a:gd name="T42" fmla="*/ 231 w 232"/>
                  <a:gd name="T43" fmla="*/ 9 h 176"/>
                  <a:gd name="T44" fmla="*/ 231 w 232"/>
                  <a:gd name="T45" fmla="*/ 7 h 176"/>
                  <a:gd name="T46" fmla="*/ 230 w 232"/>
                  <a:gd name="T47" fmla="*/ 5 h 176"/>
                  <a:gd name="T48" fmla="*/ 229 w 232"/>
                  <a:gd name="T49" fmla="*/ 4 h 176"/>
                  <a:gd name="T50" fmla="*/ 228 w 232"/>
                  <a:gd name="T51" fmla="*/ 3 h 176"/>
                  <a:gd name="T52" fmla="*/ 226 w 232"/>
                  <a:gd name="T53" fmla="*/ 3 h 176"/>
                  <a:gd name="T54" fmla="*/ 224 w 232"/>
                  <a:gd name="T55" fmla="*/ 3 h 176"/>
                  <a:gd name="T56" fmla="*/ 171 w 232"/>
                  <a:gd name="T57" fmla="*/ 0 h 176"/>
                  <a:gd name="T58" fmla="*/ 116 w 232"/>
                  <a:gd name="T59" fmla="*/ 0 h 176"/>
                  <a:gd name="T60" fmla="*/ 59 w 232"/>
                  <a:gd name="T61" fmla="*/ 1 h 176"/>
                  <a:gd name="T62" fmla="*/ 7 w 232"/>
                  <a:gd name="T63" fmla="*/ 3 h 176"/>
                  <a:gd name="T64" fmla="*/ 6 w 232"/>
                  <a:gd name="T65" fmla="*/ 3 h 176"/>
                  <a:gd name="T66" fmla="*/ 4 w 232"/>
                  <a:gd name="T67" fmla="*/ 3 h 176"/>
                  <a:gd name="T68" fmla="*/ 3 w 232"/>
                  <a:gd name="T69" fmla="*/ 3 h 176"/>
                  <a:gd name="T70" fmla="*/ 2 w 232"/>
                  <a:gd name="T71" fmla="*/ 4 h 176"/>
                  <a:gd name="T72" fmla="*/ 1 w 232"/>
                  <a:gd name="T73" fmla="*/ 5 h 176"/>
                  <a:gd name="T74" fmla="*/ 1 w 232"/>
                  <a:gd name="T75" fmla="*/ 6 h 176"/>
                  <a:gd name="T76" fmla="*/ 0 w 232"/>
                  <a:gd name="T77" fmla="*/ 7 h 176"/>
                  <a:gd name="T78" fmla="*/ 0 w 232"/>
                  <a:gd name="T79" fmla="*/ 9 h 17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2"/>
                  <a:gd name="T121" fmla="*/ 0 h 176"/>
                  <a:gd name="T122" fmla="*/ 232 w 232"/>
                  <a:gd name="T123" fmla="*/ 176 h 17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2" h="176">
                    <a:moveTo>
                      <a:pt x="0" y="9"/>
                    </a:moveTo>
                    <a:lnTo>
                      <a:pt x="0" y="165"/>
                    </a:lnTo>
                    <a:lnTo>
                      <a:pt x="0" y="166"/>
                    </a:lnTo>
                    <a:lnTo>
                      <a:pt x="1" y="167"/>
                    </a:lnTo>
                    <a:lnTo>
                      <a:pt x="1" y="168"/>
                    </a:lnTo>
                    <a:lnTo>
                      <a:pt x="2" y="169"/>
                    </a:lnTo>
                    <a:lnTo>
                      <a:pt x="2" y="170"/>
                    </a:lnTo>
                    <a:lnTo>
                      <a:pt x="3" y="170"/>
                    </a:lnTo>
                    <a:lnTo>
                      <a:pt x="4" y="171"/>
                    </a:lnTo>
                    <a:lnTo>
                      <a:pt x="5" y="171"/>
                    </a:lnTo>
                    <a:lnTo>
                      <a:pt x="54" y="174"/>
                    </a:lnTo>
                    <a:lnTo>
                      <a:pt x="116" y="175"/>
                    </a:lnTo>
                    <a:lnTo>
                      <a:pt x="172" y="174"/>
                    </a:lnTo>
                    <a:lnTo>
                      <a:pt x="225" y="171"/>
                    </a:lnTo>
                    <a:lnTo>
                      <a:pt x="227" y="171"/>
                    </a:lnTo>
                    <a:lnTo>
                      <a:pt x="228" y="170"/>
                    </a:lnTo>
                    <a:lnTo>
                      <a:pt x="230" y="169"/>
                    </a:lnTo>
                    <a:lnTo>
                      <a:pt x="230" y="168"/>
                    </a:lnTo>
                    <a:lnTo>
                      <a:pt x="231" y="166"/>
                    </a:lnTo>
                    <a:lnTo>
                      <a:pt x="231" y="165"/>
                    </a:lnTo>
                    <a:lnTo>
                      <a:pt x="231" y="164"/>
                    </a:lnTo>
                    <a:lnTo>
                      <a:pt x="231" y="9"/>
                    </a:lnTo>
                    <a:lnTo>
                      <a:pt x="231" y="7"/>
                    </a:lnTo>
                    <a:lnTo>
                      <a:pt x="230" y="5"/>
                    </a:lnTo>
                    <a:lnTo>
                      <a:pt x="229" y="4"/>
                    </a:lnTo>
                    <a:lnTo>
                      <a:pt x="228" y="3"/>
                    </a:lnTo>
                    <a:lnTo>
                      <a:pt x="226" y="3"/>
                    </a:lnTo>
                    <a:lnTo>
                      <a:pt x="224" y="3"/>
                    </a:lnTo>
                    <a:lnTo>
                      <a:pt x="171" y="0"/>
                    </a:lnTo>
                    <a:lnTo>
                      <a:pt x="116" y="0"/>
                    </a:lnTo>
                    <a:lnTo>
                      <a:pt x="59" y="1"/>
                    </a:lnTo>
                    <a:lnTo>
                      <a:pt x="7" y="3"/>
                    </a:lnTo>
                    <a:lnTo>
                      <a:pt x="6" y="3"/>
                    </a:lnTo>
                    <a:lnTo>
                      <a:pt x="4" y="3"/>
                    </a:lnTo>
                    <a:lnTo>
                      <a:pt x="3" y="3"/>
                    </a:lnTo>
                    <a:lnTo>
                      <a:pt x="2" y="4"/>
                    </a:lnTo>
                    <a:lnTo>
                      <a:pt x="1" y="5"/>
                    </a:lnTo>
                    <a:lnTo>
                      <a:pt x="1" y="6"/>
                    </a:lnTo>
                    <a:lnTo>
                      <a:pt x="0" y="7"/>
                    </a:lnTo>
                    <a:lnTo>
                      <a:pt x="0" y="9"/>
                    </a:lnTo>
                  </a:path>
                </a:pathLst>
              </a:custGeom>
              <a:solidFill>
                <a:srgbClr val="618FFD"/>
              </a:solidFill>
              <a:ln w="12700" cap="rnd">
                <a:solidFill>
                  <a:srgbClr val="000000"/>
                </a:solidFill>
                <a:round/>
                <a:headEnd/>
                <a:tailEnd/>
              </a:ln>
            </p:spPr>
            <p:txBody>
              <a:bodyPr/>
              <a:lstStyle/>
              <a:p>
                <a:endParaRPr lang="en-US"/>
              </a:p>
            </p:txBody>
          </p:sp>
          <p:sp>
            <p:nvSpPr>
              <p:cNvPr id="27717" name="Freeform 1914"/>
              <p:cNvSpPr>
                <a:spLocks/>
              </p:cNvSpPr>
              <p:nvPr/>
            </p:nvSpPr>
            <p:spPr bwMode="auto">
              <a:xfrm>
                <a:off x="922" y="2907"/>
                <a:ext cx="229" cy="88"/>
              </a:xfrm>
              <a:custGeom>
                <a:avLst/>
                <a:gdLst>
                  <a:gd name="T0" fmla="*/ 0 w 229"/>
                  <a:gd name="T1" fmla="*/ 80 h 88"/>
                  <a:gd name="T2" fmla="*/ 1 w 229"/>
                  <a:gd name="T3" fmla="*/ 81 h 88"/>
                  <a:gd name="T4" fmla="*/ 1 w 229"/>
                  <a:gd name="T5" fmla="*/ 82 h 88"/>
                  <a:gd name="T6" fmla="*/ 2 w 229"/>
                  <a:gd name="T7" fmla="*/ 82 h 88"/>
                  <a:gd name="T8" fmla="*/ 3 w 229"/>
                  <a:gd name="T9" fmla="*/ 83 h 88"/>
                  <a:gd name="T10" fmla="*/ 4 w 229"/>
                  <a:gd name="T11" fmla="*/ 83 h 88"/>
                  <a:gd name="T12" fmla="*/ 53 w 229"/>
                  <a:gd name="T13" fmla="*/ 86 h 88"/>
                  <a:gd name="T14" fmla="*/ 114 w 229"/>
                  <a:gd name="T15" fmla="*/ 87 h 88"/>
                  <a:gd name="T16" fmla="*/ 170 w 229"/>
                  <a:gd name="T17" fmla="*/ 86 h 88"/>
                  <a:gd name="T18" fmla="*/ 223 w 229"/>
                  <a:gd name="T19" fmla="*/ 83 h 88"/>
                  <a:gd name="T20" fmla="*/ 224 w 229"/>
                  <a:gd name="T21" fmla="*/ 83 h 88"/>
                  <a:gd name="T22" fmla="*/ 226 w 229"/>
                  <a:gd name="T23" fmla="*/ 82 h 88"/>
                  <a:gd name="T24" fmla="*/ 227 w 229"/>
                  <a:gd name="T25" fmla="*/ 81 h 88"/>
                  <a:gd name="T26" fmla="*/ 228 w 229"/>
                  <a:gd name="T27" fmla="*/ 80 h 88"/>
                  <a:gd name="T28" fmla="*/ 114 w 229"/>
                  <a:gd name="T29" fmla="*/ 0 h 88"/>
                  <a:gd name="T30" fmla="*/ 0 w 229"/>
                  <a:gd name="T31" fmla="*/ 80 h 8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9"/>
                  <a:gd name="T49" fmla="*/ 0 h 88"/>
                  <a:gd name="T50" fmla="*/ 229 w 229"/>
                  <a:gd name="T51" fmla="*/ 88 h 8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9" h="88">
                    <a:moveTo>
                      <a:pt x="0" y="80"/>
                    </a:moveTo>
                    <a:lnTo>
                      <a:pt x="1" y="81"/>
                    </a:lnTo>
                    <a:lnTo>
                      <a:pt x="1" y="82"/>
                    </a:lnTo>
                    <a:lnTo>
                      <a:pt x="2" y="82"/>
                    </a:lnTo>
                    <a:lnTo>
                      <a:pt x="3" y="83"/>
                    </a:lnTo>
                    <a:lnTo>
                      <a:pt x="4" y="83"/>
                    </a:lnTo>
                    <a:lnTo>
                      <a:pt x="53" y="86"/>
                    </a:lnTo>
                    <a:lnTo>
                      <a:pt x="114" y="87"/>
                    </a:lnTo>
                    <a:lnTo>
                      <a:pt x="170" y="86"/>
                    </a:lnTo>
                    <a:lnTo>
                      <a:pt x="223" y="83"/>
                    </a:lnTo>
                    <a:lnTo>
                      <a:pt x="224" y="83"/>
                    </a:lnTo>
                    <a:lnTo>
                      <a:pt x="226" y="82"/>
                    </a:lnTo>
                    <a:lnTo>
                      <a:pt x="227" y="81"/>
                    </a:lnTo>
                    <a:lnTo>
                      <a:pt x="228" y="80"/>
                    </a:lnTo>
                    <a:lnTo>
                      <a:pt x="114" y="0"/>
                    </a:lnTo>
                    <a:lnTo>
                      <a:pt x="0" y="80"/>
                    </a:lnTo>
                  </a:path>
                </a:pathLst>
              </a:custGeom>
              <a:solidFill>
                <a:srgbClr val="618FFD"/>
              </a:solidFill>
              <a:ln w="12700" cap="rnd">
                <a:solidFill>
                  <a:srgbClr val="000000"/>
                </a:solidFill>
                <a:round/>
                <a:headEnd/>
                <a:tailEnd/>
              </a:ln>
            </p:spPr>
            <p:txBody>
              <a:bodyPr/>
              <a:lstStyle/>
              <a:p>
                <a:endParaRPr lang="en-US"/>
              </a:p>
            </p:txBody>
          </p:sp>
          <p:sp>
            <p:nvSpPr>
              <p:cNvPr id="27718" name="Freeform 1915"/>
              <p:cNvSpPr>
                <a:spLocks/>
              </p:cNvSpPr>
              <p:nvPr/>
            </p:nvSpPr>
            <p:spPr bwMode="auto">
              <a:xfrm>
                <a:off x="922" y="2819"/>
                <a:ext cx="228" cy="89"/>
              </a:xfrm>
              <a:custGeom>
                <a:avLst/>
                <a:gdLst>
                  <a:gd name="T0" fmla="*/ 114 w 228"/>
                  <a:gd name="T1" fmla="*/ 88 h 89"/>
                  <a:gd name="T2" fmla="*/ 227 w 228"/>
                  <a:gd name="T3" fmla="*/ 4 h 89"/>
                  <a:gd name="T4" fmla="*/ 226 w 228"/>
                  <a:gd name="T5" fmla="*/ 3 h 89"/>
                  <a:gd name="T6" fmla="*/ 224 w 228"/>
                  <a:gd name="T7" fmla="*/ 3 h 89"/>
                  <a:gd name="T8" fmla="*/ 222 w 228"/>
                  <a:gd name="T9" fmla="*/ 3 h 89"/>
                  <a:gd name="T10" fmla="*/ 169 w 228"/>
                  <a:gd name="T11" fmla="*/ 0 h 89"/>
                  <a:gd name="T12" fmla="*/ 114 w 228"/>
                  <a:gd name="T13" fmla="*/ 0 h 89"/>
                  <a:gd name="T14" fmla="*/ 58 w 228"/>
                  <a:gd name="T15" fmla="*/ 1 h 89"/>
                  <a:gd name="T16" fmla="*/ 6 w 228"/>
                  <a:gd name="T17" fmla="*/ 3 h 89"/>
                  <a:gd name="T18" fmla="*/ 5 w 228"/>
                  <a:gd name="T19" fmla="*/ 3 h 89"/>
                  <a:gd name="T20" fmla="*/ 3 w 228"/>
                  <a:gd name="T21" fmla="*/ 3 h 89"/>
                  <a:gd name="T22" fmla="*/ 2 w 228"/>
                  <a:gd name="T23" fmla="*/ 3 h 89"/>
                  <a:gd name="T24" fmla="*/ 1 w 228"/>
                  <a:gd name="T25" fmla="*/ 4 h 89"/>
                  <a:gd name="T26" fmla="*/ 0 w 228"/>
                  <a:gd name="T27" fmla="*/ 5 h 89"/>
                  <a:gd name="T28" fmla="*/ 114 w 228"/>
                  <a:gd name="T29" fmla="*/ 88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89"/>
                  <a:gd name="T47" fmla="*/ 228 w 228"/>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89">
                    <a:moveTo>
                      <a:pt x="114" y="88"/>
                    </a:moveTo>
                    <a:lnTo>
                      <a:pt x="227" y="4"/>
                    </a:lnTo>
                    <a:lnTo>
                      <a:pt x="226" y="3"/>
                    </a:lnTo>
                    <a:lnTo>
                      <a:pt x="224" y="3"/>
                    </a:lnTo>
                    <a:lnTo>
                      <a:pt x="222" y="3"/>
                    </a:lnTo>
                    <a:lnTo>
                      <a:pt x="169" y="0"/>
                    </a:lnTo>
                    <a:lnTo>
                      <a:pt x="114" y="0"/>
                    </a:lnTo>
                    <a:lnTo>
                      <a:pt x="58" y="1"/>
                    </a:lnTo>
                    <a:lnTo>
                      <a:pt x="6" y="3"/>
                    </a:lnTo>
                    <a:lnTo>
                      <a:pt x="5" y="3"/>
                    </a:lnTo>
                    <a:lnTo>
                      <a:pt x="3" y="3"/>
                    </a:lnTo>
                    <a:lnTo>
                      <a:pt x="2" y="3"/>
                    </a:lnTo>
                    <a:lnTo>
                      <a:pt x="1" y="4"/>
                    </a:lnTo>
                    <a:lnTo>
                      <a:pt x="0" y="5"/>
                    </a:lnTo>
                    <a:lnTo>
                      <a:pt x="114" y="88"/>
                    </a:lnTo>
                  </a:path>
                </a:pathLst>
              </a:custGeom>
              <a:solidFill>
                <a:srgbClr val="618FFD"/>
              </a:solidFill>
              <a:ln w="12700" cap="rnd">
                <a:solidFill>
                  <a:srgbClr val="000000"/>
                </a:solidFill>
                <a:round/>
                <a:headEnd/>
                <a:tailEnd/>
              </a:ln>
            </p:spPr>
            <p:txBody>
              <a:bodyPr/>
              <a:lstStyle/>
              <a:p>
                <a:endParaRPr lang="en-US"/>
              </a:p>
            </p:txBody>
          </p:sp>
          <p:sp>
            <p:nvSpPr>
              <p:cNvPr id="27719" name="Freeform 1916"/>
              <p:cNvSpPr>
                <a:spLocks/>
              </p:cNvSpPr>
              <p:nvPr/>
            </p:nvSpPr>
            <p:spPr bwMode="auto">
              <a:xfrm>
                <a:off x="928" y="2826"/>
                <a:ext cx="216" cy="164"/>
              </a:xfrm>
              <a:custGeom>
                <a:avLst/>
                <a:gdLst>
                  <a:gd name="T0" fmla="*/ 0 w 216"/>
                  <a:gd name="T1" fmla="*/ 8 h 164"/>
                  <a:gd name="T2" fmla="*/ 0 w 216"/>
                  <a:gd name="T3" fmla="*/ 154 h 164"/>
                  <a:gd name="T4" fmla="*/ 0 w 216"/>
                  <a:gd name="T5" fmla="*/ 155 h 164"/>
                  <a:gd name="T6" fmla="*/ 0 w 216"/>
                  <a:gd name="T7" fmla="*/ 156 h 164"/>
                  <a:gd name="T8" fmla="*/ 1 w 216"/>
                  <a:gd name="T9" fmla="*/ 157 h 164"/>
                  <a:gd name="T10" fmla="*/ 1 w 216"/>
                  <a:gd name="T11" fmla="*/ 158 h 164"/>
                  <a:gd name="T12" fmla="*/ 2 w 216"/>
                  <a:gd name="T13" fmla="*/ 158 h 164"/>
                  <a:gd name="T14" fmla="*/ 3 w 216"/>
                  <a:gd name="T15" fmla="*/ 159 h 164"/>
                  <a:gd name="T16" fmla="*/ 4 w 216"/>
                  <a:gd name="T17" fmla="*/ 159 h 164"/>
                  <a:gd name="T18" fmla="*/ 5 w 216"/>
                  <a:gd name="T19" fmla="*/ 160 h 164"/>
                  <a:gd name="T20" fmla="*/ 51 w 216"/>
                  <a:gd name="T21" fmla="*/ 162 h 164"/>
                  <a:gd name="T22" fmla="*/ 108 w 216"/>
                  <a:gd name="T23" fmla="*/ 163 h 164"/>
                  <a:gd name="T24" fmla="*/ 160 w 216"/>
                  <a:gd name="T25" fmla="*/ 162 h 164"/>
                  <a:gd name="T26" fmla="*/ 209 w 216"/>
                  <a:gd name="T27" fmla="*/ 160 h 164"/>
                  <a:gd name="T28" fmla="*/ 211 w 216"/>
                  <a:gd name="T29" fmla="*/ 159 h 164"/>
                  <a:gd name="T30" fmla="*/ 213 w 216"/>
                  <a:gd name="T31" fmla="*/ 159 h 164"/>
                  <a:gd name="T32" fmla="*/ 213 w 216"/>
                  <a:gd name="T33" fmla="*/ 158 h 164"/>
                  <a:gd name="T34" fmla="*/ 214 w 216"/>
                  <a:gd name="T35" fmla="*/ 157 h 164"/>
                  <a:gd name="T36" fmla="*/ 215 w 216"/>
                  <a:gd name="T37" fmla="*/ 155 h 164"/>
                  <a:gd name="T38" fmla="*/ 215 w 216"/>
                  <a:gd name="T39" fmla="*/ 154 h 164"/>
                  <a:gd name="T40" fmla="*/ 215 w 216"/>
                  <a:gd name="T41" fmla="*/ 152 h 164"/>
                  <a:gd name="T42" fmla="*/ 215 w 216"/>
                  <a:gd name="T43" fmla="*/ 8 h 164"/>
                  <a:gd name="T44" fmla="*/ 215 w 216"/>
                  <a:gd name="T45" fmla="*/ 7 h 164"/>
                  <a:gd name="T46" fmla="*/ 214 w 216"/>
                  <a:gd name="T47" fmla="*/ 5 h 164"/>
                  <a:gd name="T48" fmla="*/ 213 w 216"/>
                  <a:gd name="T49" fmla="*/ 4 h 164"/>
                  <a:gd name="T50" fmla="*/ 212 w 216"/>
                  <a:gd name="T51" fmla="*/ 3 h 164"/>
                  <a:gd name="T52" fmla="*/ 210 w 216"/>
                  <a:gd name="T53" fmla="*/ 3 h 164"/>
                  <a:gd name="T54" fmla="*/ 209 w 216"/>
                  <a:gd name="T55" fmla="*/ 3 h 164"/>
                  <a:gd name="T56" fmla="*/ 159 w 216"/>
                  <a:gd name="T57" fmla="*/ 0 h 164"/>
                  <a:gd name="T58" fmla="*/ 108 w 216"/>
                  <a:gd name="T59" fmla="*/ 0 h 164"/>
                  <a:gd name="T60" fmla="*/ 55 w 216"/>
                  <a:gd name="T61" fmla="*/ 1 h 164"/>
                  <a:gd name="T62" fmla="*/ 7 w 216"/>
                  <a:gd name="T63" fmla="*/ 3 h 164"/>
                  <a:gd name="T64" fmla="*/ 5 w 216"/>
                  <a:gd name="T65" fmla="*/ 3 h 164"/>
                  <a:gd name="T66" fmla="*/ 4 w 216"/>
                  <a:gd name="T67" fmla="*/ 3 h 164"/>
                  <a:gd name="T68" fmla="*/ 3 w 216"/>
                  <a:gd name="T69" fmla="*/ 3 h 164"/>
                  <a:gd name="T70" fmla="*/ 2 w 216"/>
                  <a:gd name="T71" fmla="*/ 4 h 164"/>
                  <a:gd name="T72" fmla="*/ 1 w 216"/>
                  <a:gd name="T73" fmla="*/ 5 h 164"/>
                  <a:gd name="T74" fmla="*/ 1 w 216"/>
                  <a:gd name="T75" fmla="*/ 6 h 164"/>
                  <a:gd name="T76" fmla="*/ 0 w 216"/>
                  <a:gd name="T77" fmla="*/ 7 h 164"/>
                  <a:gd name="T78" fmla="*/ 0 w 216"/>
                  <a:gd name="T79" fmla="*/ 8 h 1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6"/>
                  <a:gd name="T121" fmla="*/ 0 h 164"/>
                  <a:gd name="T122" fmla="*/ 216 w 216"/>
                  <a:gd name="T123" fmla="*/ 164 h 16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6" h="164">
                    <a:moveTo>
                      <a:pt x="0" y="8"/>
                    </a:moveTo>
                    <a:lnTo>
                      <a:pt x="0" y="154"/>
                    </a:lnTo>
                    <a:lnTo>
                      <a:pt x="0" y="155"/>
                    </a:lnTo>
                    <a:lnTo>
                      <a:pt x="0" y="156"/>
                    </a:lnTo>
                    <a:lnTo>
                      <a:pt x="1" y="157"/>
                    </a:lnTo>
                    <a:lnTo>
                      <a:pt x="1" y="158"/>
                    </a:lnTo>
                    <a:lnTo>
                      <a:pt x="2" y="158"/>
                    </a:lnTo>
                    <a:lnTo>
                      <a:pt x="3" y="159"/>
                    </a:lnTo>
                    <a:lnTo>
                      <a:pt x="4" y="159"/>
                    </a:lnTo>
                    <a:lnTo>
                      <a:pt x="5" y="160"/>
                    </a:lnTo>
                    <a:lnTo>
                      <a:pt x="51" y="162"/>
                    </a:lnTo>
                    <a:lnTo>
                      <a:pt x="108" y="163"/>
                    </a:lnTo>
                    <a:lnTo>
                      <a:pt x="160" y="162"/>
                    </a:lnTo>
                    <a:lnTo>
                      <a:pt x="209" y="160"/>
                    </a:lnTo>
                    <a:lnTo>
                      <a:pt x="211" y="159"/>
                    </a:lnTo>
                    <a:lnTo>
                      <a:pt x="213" y="159"/>
                    </a:lnTo>
                    <a:lnTo>
                      <a:pt x="213" y="158"/>
                    </a:lnTo>
                    <a:lnTo>
                      <a:pt x="214" y="157"/>
                    </a:lnTo>
                    <a:lnTo>
                      <a:pt x="215" y="155"/>
                    </a:lnTo>
                    <a:lnTo>
                      <a:pt x="215" y="154"/>
                    </a:lnTo>
                    <a:lnTo>
                      <a:pt x="215" y="152"/>
                    </a:lnTo>
                    <a:lnTo>
                      <a:pt x="215" y="8"/>
                    </a:lnTo>
                    <a:lnTo>
                      <a:pt x="215" y="7"/>
                    </a:lnTo>
                    <a:lnTo>
                      <a:pt x="214" y="5"/>
                    </a:lnTo>
                    <a:lnTo>
                      <a:pt x="213" y="4"/>
                    </a:lnTo>
                    <a:lnTo>
                      <a:pt x="212" y="3"/>
                    </a:lnTo>
                    <a:lnTo>
                      <a:pt x="210" y="3"/>
                    </a:lnTo>
                    <a:lnTo>
                      <a:pt x="209" y="3"/>
                    </a:lnTo>
                    <a:lnTo>
                      <a:pt x="159" y="0"/>
                    </a:lnTo>
                    <a:lnTo>
                      <a:pt x="108" y="0"/>
                    </a:lnTo>
                    <a:lnTo>
                      <a:pt x="55" y="1"/>
                    </a:lnTo>
                    <a:lnTo>
                      <a:pt x="7" y="3"/>
                    </a:lnTo>
                    <a:lnTo>
                      <a:pt x="5" y="3"/>
                    </a:lnTo>
                    <a:lnTo>
                      <a:pt x="4" y="3"/>
                    </a:lnTo>
                    <a:lnTo>
                      <a:pt x="3" y="3"/>
                    </a:lnTo>
                    <a:lnTo>
                      <a:pt x="2" y="4"/>
                    </a:lnTo>
                    <a:lnTo>
                      <a:pt x="1" y="5"/>
                    </a:lnTo>
                    <a:lnTo>
                      <a:pt x="1" y="6"/>
                    </a:lnTo>
                    <a:lnTo>
                      <a:pt x="0" y="7"/>
                    </a:lnTo>
                    <a:lnTo>
                      <a:pt x="0" y="8"/>
                    </a:lnTo>
                  </a:path>
                </a:pathLst>
              </a:custGeom>
              <a:solidFill>
                <a:srgbClr val="618FFD"/>
              </a:solidFill>
              <a:ln w="12700" cap="rnd">
                <a:solidFill>
                  <a:srgbClr val="000000"/>
                </a:solidFill>
                <a:round/>
                <a:headEnd/>
                <a:tailEnd/>
              </a:ln>
            </p:spPr>
            <p:txBody>
              <a:bodyPr/>
              <a:lstStyle/>
              <a:p>
                <a:endParaRPr lang="en-US"/>
              </a:p>
            </p:txBody>
          </p:sp>
        </p:grpSp>
        <p:sp>
          <p:nvSpPr>
            <p:cNvPr id="27714" name="Freeform 1917" descr="Small grid"/>
            <p:cNvSpPr>
              <a:spLocks/>
            </p:cNvSpPr>
            <p:nvPr/>
          </p:nvSpPr>
          <p:spPr bwMode="auto">
            <a:xfrm>
              <a:off x="782" y="2828"/>
              <a:ext cx="143" cy="167"/>
            </a:xfrm>
            <a:custGeom>
              <a:avLst/>
              <a:gdLst>
                <a:gd name="T0" fmla="*/ 509 w 132"/>
                <a:gd name="T1" fmla="*/ 11 h 167"/>
                <a:gd name="T2" fmla="*/ 591 w 132"/>
                <a:gd name="T3" fmla="*/ 22 h 167"/>
                <a:gd name="T4" fmla="*/ 665 w 132"/>
                <a:gd name="T5" fmla="*/ 34 h 167"/>
                <a:gd name="T6" fmla="*/ 732 w 132"/>
                <a:gd name="T7" fmla="*/ 43 h 167"/>
                <a:gd name="T8" fmla="*/ 814 w 132"/>
                <a:gd name="T9" fmla="*/ 50 h 167"/>
                <a:gd name="T10" fmla="*/ 845 w 132"/>
                <a:gd name="T11" fmla="*/ 60 h 167"/>
                <a:gd name="T12" fmla="*/ 890 w 132"/>
                <a:gd name="T13" fmla="*/ 71 h 167"/>
                <a:gd name="T14" fmla="*/ 890 w 132"/>
                <a:gd name="T15" fmla="*/ 84 h 167"/>
                <a:gd name="T16" fmla="*/ 822 w 132"/>
                <a:gd name="T17" fmla="*/ 99 h 167"/>
                <a:gd name="T18" fmla="*/ 781 w 132"/>
                <a:gd name="T19" fmla="*/ 114 h 167"/>
                <a:gd name="T20" fmla="*/ 773 w 132"/>
                <a:gd name="T21" fmla="*/ 127 h 167"/>
                <a:gd name="T22" fmla="*/ 814 w 132"/>
                <a:gd name="T23" fmla="*/ 140 h 167"/>
                <a:gd name="T24" fmla="*/ 859 w 132"/>
                <a:gd name="T25" fmla="*/ 149 h 167"/>
                <a:gd name="T26" fmla="*/ 890 w 132"/>
                <a:gd name="T27" fmla="*/ 160 h 167"/>
                <a:gd name="T28" fmla="*/ 814 w 132"/>
                <a:gd name="T29" fmla="*/ 162 h 167"/>
                <a:gd name="T30" fmla="*/ 732 w 132"/>
                <a:gd name="T31" fmla="*/ 164 h 167"/>
                <a:gd name="T32" fmla="*/ 652 w 132"/>
                <a:gd name="T33" fmla="*/ 166 h 167"/>
                <a:gd name="T34" fmla="*/ 576 w 132"/>
                <a:gd name="T35" fmla="*/ 166 h 167"/>
                <a:gd name="T36" fmla="*/ 503 w 132"/>
                <a:gd name="T37" fmla="*/ 166 h 167"/>
                <a:gd name="T38" fmla="*/ 404 w 132"/>
                <a:gd name="T39" fmla="*/ 164 h 167"/>
                <a:gd name="T40" fmla="*/ 325 w 132"/>
                <a:gd name="T41" fmla="*/ 164 h 167"/>
                <a:gd name="T42" fmla="*/ 236 w 132"/>
                <a:gd name="T43" fmla="*/ 162 h 167"/>
                <a:gd name="T44" fmla="*/ 155 w 132"/>
                <a:gd name="T45" fmla="*/ 162 h 167"/>
                <a:gd name="T46" fmla="*/ 76 w 132"/>
                <a:gd name="T47" fmla="*/ 160 h 167"/>
                <a:gd name="T48" fmla="*/ 2 w 132"/>
                <a:gd name="T49" fmla="*/ 155 h 167"/>
                <a:gd name="T50" fmla="*/ 0 w 132"/>
                <a:gd name="T51" fmla="*/ 144 h 167"/>
                <a:gd name="T52" fmla="*/ 0 w 132"/>
                <a:gd name="T53" fmla="*/ 132 h 167"/>
                <a:gd name="T54" fmla="*/ 2 w 132"/>
                <a:gd name="T55" fmla="*/ 119 h 167"/>
                <a:gd name="T56" fmla="*/ 0 w 132"/>
                <a:gd name="T57" fmla="*/ 106 h 167"/>
                <a:gd name="T58" fmla="*/ 0 w 132"/>
                <a:gd name="T59" fmla="*/ 93 h 167"/>
                <a:gd name="T60" fmla="*/ 2 w 132"/>
                <a:gd name="T61" fmla="*/ 80 h 167"/>
                <a:gd name="T62" fmla="*/ 2 w 132"/>
                <a:gd name="T63" fmla="*/ 69 h 167"/>
                <a:gd name="T64" fmla="*/ 2 w 132"/>
                <a:gd name="T65" fmla="*/ 58 h 167"/>
                <a:gd name="T66" fmla="*/ 2 w 132"/>
                <a:gd name="T67" fmla="*/ 43 h 167"/>
                <a:gd name="T68" fmla="*/ 4 w 132"/>
                <a:gd name="T69" fmla="*/ 32 h 167"/>
                <a:gd name="T70" fmla="*/ 4 w 132"/>
                <a:gd name="T71" fmla="*/ 21 h 167"/>
                <a:gd name="T72" fmla="*/ 4 w 132"/>
                <a:gd name="T73" fmla="*/ 9 h 167"/>
                <a:gd name="T74" fmla="*/ 76 w 132"/>
                <a:gd name="T75" fmla="*/ 4 h 167"/>
                <a:gd name="T76" fmla="*/ 155 w 132"/>
                <a:gd name="T77" fmla="*/ 6 h 167"/>
                <a:gd name="T78" fmla="*/ 236 w 132"/>
                <a:gd name="T79" fmla="*/ 4 h 167"/>
                <a:gd name="T80" fmla="*/ 312 w 132"/>
                <a:gd name="T81" fmla="*/ 0 h 167"/>
                <a:gd name="T82" fmla="*/ 404 w 132"/>
                <a:gd name="T83" fmla="*/ 0 h 167"/>
                <a:gd name="T84" fmla="*/ 478 w 132"/>
                <a:gd name="T85" fmla="*/ 2 h 1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
                <a:gd name="T130" fmla="*/ 0 h 167"/>
                <a:gd name="T131" fmla="*/ 132 w 132"/>
                <a:gd name="T132" fmla="*/ 167 h 1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 h="167">
                  <a:moveTo>
                    <a:pt x="69" y="2"/>
                  </a:moveTo>
                  <a:lnTo>
                    <a:pt x="71" y="6"/>
                  </a:lnTo>
                  <a:lnTo>
                    <a:pt x="75" y="11"/>
                  </a:lnTo>
                  <a:lnTo>
                    <a:pt x="79" y="15"/>
                  </a:lnTo>
                  <a:lnTo>
                    <a:pt x="83" y="19"/>
                  </a:lnTo>
                  <a:lnTo>
                    <a:pt x="87" y="22"/>
                  </a:lnTo>
                  <a:lnTo>
                    <a:pt x="91" y="26"/>
                  </a:lnTo>
                  <a:lnTo>
                    <a:pt x="94" y="30"/>
                  </a:lnTo>
                  <a:lnTo>
                    <a:pt x="98" y="34"/>
                  </a:lnTo>
                  <a:lnTo>
                    <a:pt x="100" y="37"/>
                  </a:lnTo>
                  <a:lnTo>
                    <a:pt x="104" y="39"/>
                  </a:lnTo>
                  <a:lnTo>
                    <a:pt x="108" y="43"/>
                  </a:lnTo>
                  <a:lnTo>
                    <a:pt x="112" y="47"/>
                  </a:lnTo>
                  <a:lnTo>
                    <a:pt x="116" y="48"/>
                  </a:lnTo>
                  <a:lnTo>
                    <a:pt x="119" y="50"/>
                  </a:lnTo>
                  <a:lnTo>
                    <a:pt x="123" y="52"/>
                  </a:lnTo>
                  <a:lnTo>
                    <a:pt x="125" y="56"/>
                  </a:lnTo>
                  <a:lnTo>
                    <a:pt x="125" y="60"/>
                  </a:lnTo>
                  <a:lnTo>
                    <a:pt x="129" y="62"/>
                  </a:lnTo>
                  <a:lnTo>
                    <a:pt x="131" y="65"/>
                  </a:lnTo>
                  <a:lnTo>
                    <a:pt x="131" y="71"/>
                  </a:lnTo>
                  <a:lnTo>
                    <a:pt x="131" y="75"/>
                  </a:lnTo>
                  <a:lnTo>
                    <a:pt x="131" y="80"/>
                  </a:lnTo>
                  <a:lnTo>
                    <a:pt x="131" y="84"/>
                  </a:lnTo>
                  <a:lnTo>
                    <a:pt x="127" y="91"/>
                  </a:lnTo>
                  <a:lnTo>
                    <a:pt x="125" y="95"/>
                  </a:lnTo>
                  <a:lnTo>
                    <a:pt x="121" y="99"/>
                  </a:lnTo>
                  <a:lnTo>
                    <a:pt x="119" y="103"/>
                  </a:lnTo>
                  <a:lnTo>
                    <a:pt x="118" y="108"/>
                  </a:lnTo>
                  <a:lnTo>
                    <a:pt x="116" y="114"/>
                  </a:lnTo>
                  <a:lnTo>
                    <a:pt x="114" y="118"/>
                  </a:lnTo>
                  <a:lnTo>
                    <a:pt x="114" y="123"/>
                  </a:lnTo>
                  <a:lnTo>
                    <a:pt x="114" y="127"/>
                  </a:lnTo>
                  <a:lnTo>
                    <a:pt x="114" y="131"/>
                  </a:lnTo>
                  <a:lnTo>
                    <a:pt x="118" y="136"/>
                  </a:lnTo>
                  <a:lnTo>
                    <a:pt x="119" y="140"/>
                  </a:lnTo>
                  <a:lnTo>
                    <a:pt x="121" y="144"/>
                  </a:lnTo>
                  <a:lnTo>
                    <a:pt x="123" y="147"/>
                  </a:lnTo>
                  <a:lnTo>
                    <a:pt x="127" y="149"/>
                  </a:lnTo>
                  <a:lnTo>
                    <a:pt x="127" y="153"/>
                  </a:lnTo>
                  <a:lnTo>
                    <a:pt x="129" y="157"/>
                  </a:lnTo>
                  <a:lnTo>
                    <a:pt x="131" y="160"/>
                  </a:lnTo>
                  <a:lnTo>
                    <a:pt x="127" y="159"/>
                  </a:lnTo>
                  <a:lnTo>
                    <a:pt x="123" y="160"/>
                  </a:lnTo>
                  <a:lnTo>
                    <a:pt x="119" y="162"/>
                  </a:lnTo>
                  <a:lnTo>
                    <a:pt x="116" y="164"/>
                  </a:lnTo>
                  <a:lnTo>
                    <a:pt x="112" y="164"/>
                  </a:lnTo>
                  <a:lnTo>
                    <a:pt x="108" y="164"/>
                  </a:lnTo>
                  <a:lnTo>
                    <a:pt x="104" y="164"/>
                  </a:lnTo>
                  <a:lnTo>
                    <a:pt x="100" y="166"/>
                  </a:lnTo>
                  <a:lnTo>
                    <a:pt x="96" y="166"/>
                  </a:lnTo>
                  <a:lnTo>
                    <a:pt x="92" y="166"/>
                  </a:lnTo>
                  <a:lnTo>
                    <a:pt x="89" y="166"/>
                  </a:lnTo>
                  <a:lnTo>
                    <a:pt x="85" y="166"/>
                  </a:lnTo>
                  <a:lnTo>
                    <a:pt x="81" y="166"/>
                  </a:lnTo>
                  <a:lnTo>
                    <a:pt x="77" y="166"/>
                  </a:lnTo>
                  <a:lnTo>
                    <a:pt x="73" y="166"/>
                  </a:lnTo>
                  <a:lnTo>
                    <a:pt x="67" y="164"/>
                  </a:lnTo>
                  <a:lnTo>
                    <a:pt x="64" y="164"/>
                  </a:lnTo>
                  <a:lnTo>
                    <a:pt x="60" y="164"/>
                  </a:lnTo>
                  <a:lnTo>
                    <a:pt x="56" y="164"/>
                  </a:lnTo>
                  <a:lnTo>
                    <a:pt x="52" y="164"/>
                  </a:lnTo>
                  <a:lnTo>
                    <a:pt x="48" y="164"/>
                  </a:lnTo>
                  <a:lnTo>
                    <a:pt x="42" y="162"/>
                  </a:lnTo>
                  <a:lnTo>
                    <a:pt x="39" y="162"/>
                  </a:lnTo>
                  <a:lnTo>
                    <a:pt x="35" y="162"/>
                  </a:lnTo>
                  <a:lnTo>
                    <a:pt x="31" y="162"/>
                  </a:lnTo>
                  <a:lnTo>
                    <a:pt x="27" y="162"/>
                  </a:lnTo>
                  <a:lnTo>
                    <a:pt x="23" y="162"/>
                  </a:lnTo>
                  <a:lnTo>
                    <a:pt x="19" y="162"/>
                  </a:lnTo>
                  <a:lnTo>
                    <a:pt x="15" y="162"/>
                  </a:lnTo>
                  <a:lnTo>
                    <a:pt x="12" y="160"/>
                  </a:lnTo>
                  <a:lnTo>
                    <a:pt x="8" y="159"/>
                  </a:lnTo>
                  <a:lnTo>
                    <a:pt x="4" y="159"/>
                  </a:lnTo>
                  <a:lnTo>
                    <a:pt x="2" y="155"/>
                  </a:lnTo>
                  <a:lnTo>
                    <a:pt x="2" y="151"/>
                  </a:lnTo>
                  <a:lnTo>
                    <a:pt x="0" y="147"/>
                  </a:lnTo>
                  <a:lnTo>
                    <a:pt x="0" y="144"/>
                  </a:lnTo>
                  <a:lnTo>
                    <a:pt x="0" y="140"/>
                  </a:lnTo>
                  <a:lnTo>
                    <a:pt x="0" y="136"/>
                  </a:lnTo>
                  <a:lnTo>
                    <a:pt x="0" y="132"/>
                  </a:lnTo>
                  <a:lnTo>
                    <a:pt x="0" y="129"/>
                  </a:lnTo>
                  <a:lnTo>
                    <a:pt x="0" y="125"/>
                  </a:lnTo>
                  <a:lnTo>
                    <a:pt x="2" y="119"/>
                  </a:lnTo>
                  <a:lnTo>
                    <a:pt x="2" y="116"/>
                  </a:lnTo>
                  <a:lnTo>
                    <a:pt x="2" y="110"/>
                  </a:lnTo>
                  <a:lnTo>
                    <a:pt x="0" y="106"/>
                  </a:lnTo>
                  <a:lnTo>
                    <a:pt x="0" y="103"/>
                  </a:lnTo>
                  <a:lnTo>
                    <a:pt x="0" y="99"/>
                  </a:lnTo>
                  <a:lnTo>
                    <a:pt x="0" y="93"/>
                  </a:lnTo>
                  <a:lnTo>
                    <a:pt x="0" y="90"/>
                  </a:lnTo>
                  <a:lnTo>
                    <a:pt x="0" y="84"/>
                  </a:lnTo>
                  <a:lnTo>
                    <a:pt x="2" y="80"/>
                  </a:lnTo>
                  <a:lnTo>
                    <a:pt x="2" y="76"/>
                  </a:lnTo>
                  <a:lnTo>
                    <a:pt x="2" y="73"/>
                  </a:lnTo>
                  <a:lnTo>
                    <a:pt x="2" y="69"/>
                  </a:lnTo>
                  <a:lnTo>
                    <a:pt x="2" y="65"/>
                  </a:lnTo>
                  <a:lnTo>
                    <a:pt x="2" y="62"/>
                  </a:lnTo>
                  <a:lnTo>
                    <a:pt x="2" y="58"/>
                  </a:lnTo>
                  <a:lnTo>
                    <a:pt x="2" y="52"/>
                  </a:lnTo>
                  <a:lnTo>
                    <a:pt x="2" y="47"/>
                  </a:lnTo>
                  <a:lnTo>
                    <a:pt x="2" y="43"/>
                  </a:lnTo>
                  <a:lnTo>
                    <a:pt x="2" y="39"/>
                  </a:lnTo>
                  <a:lnTo>
                    <a:pt x="4" y="35"/>
                  </a:lnTo>
                  <a:lnTo>
                    <a:pt x="4" y="32"/>
                  </a:lnTo>
                  <a:lnTo>
                    <a:pt x="4" y="28"/>
                  </a:lnTo>
                  <a:lnTo>
                    <a:pt x="4" y="24"/>
                  </a:lnTo>
                  <a:lnTo>
                    <a:pt x="4" y="21"/>
                  </a:lnTo>
                  <a:lnTo>
                    <a:pt x="4" y="17"/>
                  </a:lnTo>
                  <a:lnTo>
                    <a:pt x="4" y="13"/>
                  </a:lnTo>
                  <a:lnTo>
                    <a:pt x="4" y="9"/>
                  </a:lnTo>
                  <a:lnTo>
                    <a:pt x="4" y="6"/>
                  </a:lnTo>
                  <a:lnTo>
                    <a:pt x="8" y="2"/>
                  </a:lnTo>
                  <a:lnTo>
                    <a:pt x="12" y="4"/>
                  </a:lnTo>
                  <a:lnTo>
                    <a:pt x="15" y="4"/>
                  </a:lnTo>
                  <a:lnTo>
                    <a:pt x="19" y="6"/>
                  </a:lnTo>
                  <a:lnTo>
                    <a:pt x="23" y="6"/>
                  </a:lnTo>
                  <a:lnTo>
                    <a:pt x="27" y="6"/>
                  </a:lnTo>
                  <a:lnTo>
                    <a:pt x="31" y="6"/>
                  </a:lnTo>
                  <a:lnTo>
                    <a:pt x="35" y="4"/>
                  </a:lnTo>
                  <a:lnTo>
                    <a:pt x="39" y="2"/>
                  </a:lnTo>
                  <a:lnTo>
                    <a:pt x="42" y="0"/>
                  </a:lnTo>
                  <a:lnTo>
                    <a:pt x="46" y="0"/>
                  </a:lnTo>
                  <a:lnTo>
                    <a:pt x="52" y="0"/>
                  </a:lnTo>
                  <a:lnTo>
                    <a:pt x="56" y="0"/>
                  </a:lnTo>
                  <a:lnTo>
                    <a:pt x="60" y="0"/>
                  </a:lnTo>
                  <a:lnTo>
                    <a:pt x="64" y="0"/>
                  </a:lnTo>
                  <a:lnTo>
                    <a:pt x="67" y="0"/>
                  </a:lnTo>
                  <a:lnTo>
                    <a:pt x="71" y="2"/>
                  </a:lnTo>
                </a:path>
              </a:pathLst>
            </a:custGeom>
            <a:pattFill prst="smGrid">
              <a:fgClr>
                <a:srgbClr val="F57B49"/>
              </a:fgClr>
              <a:bgClr>
                <a:srgbClr val="000000"/>
              </a:bgClr>
            </a:pattFill>
            <a:ln w="12700" cap="rnd">
              <a:solidFill>
                <a:srgbClr val="000000"/>
              </a:solidFill>
              <a:round/>
              <a:headEnd type="none" w="sm" len="sm"/>
              <a:tailEnd type="none" w="sm" len="sm"/>
            </a:ln>
          </p:spPr>
          <p:txBody>
            <a:bodyPr/>
            <a:lstStyle/>
            <a:p>
              <a:endParaRPr lang="en-US"/>
            </a:p>
          </p:txBody>
        </p:sp>
        <p:sp>
          <p:nvSpPr>
            <p:cNvPr id="27715" name="Freeform 1918" descr="Small grid"/>
            <p:cNvSpPr>
              <a:spLocks/>
            </p:cNvSpPr>
            <p:nvPr/>
          </p:nvSpPr>
          <p:spPr bwMode="auto">
            <a:xfrm>
              <a:off x="941" y="2824"/>
              <a:ext cx="80" cy="165"/>
            </a:xfrm>
            <a:custGeom>
              <a:avLst/>
              <a:gdLst>
                <a:gd name="T0" fmla="*/ 4 w 74"/>
                <a:gd name="T1" fmla="*/ 9 h 165"/>
                <a:gd name="T2" fmla="*/ 63 w 74"/>
                <a:gd name="T3" fmla="*/ 17 h 165"/>
                <a:gd name="T4" fmla="*/ 109 w 74"/>
                <a:gd name="T5" fmla="*/ 22 h 165"/>
                <a:gd name="T6" fmla="*/ 174 w 74"/>
                <a:gd name="T7" fmla="*/ 30 h 165"/>
                <a:gd name="T8" fmla="*/ 231 w 74"/>
                <a:gd name="T9" fmla="*/ 37 h 165"/>
                <a:gd name="T10" fmla="*/ 250 w 74"/>
                <a:gd name="T11" fmla="*/ 47 h 165"/>
                <a:gd name="T12" fmla="*/ 250 w 74"/>
                <a:gd name="T13" fmla="*/ 54 h 165"/>
                <a:gd name="T14" fmla="*/ 237 w 74"/>
                <a:gd name="T15" fmla="*/ 62 h 165"/>
                <a:gd name="T16" fmla="*/ 215 w 74"/>
                <a:gd name="T17" fmla="*/ 69 h 165"/>
                <a:gd name="T18" fmla="*/ 188 w 74"/>
                <a:gd name="T19" fmla="*/ 76 h 165"/>
                <a:gd name="T20" fmla="*/ 174 w 74"/>
                <a:gd name="T21" fmla="*/ 84 h 165"/>
                <a:gd name="T22" fmla="*/ 138 w 74"/>
                <a:gd name="T23" fmla="*/ 91 h 165"/>
                <a:gd name="T24" fmla="*/ 109 w 74"/>
                <a:gd name="T25" fmla="*/ 101 h 165"/>
                <a:gd name="T26" fmla="*/ 80 w 74"/>
                <a:gd name="T27" fmla="*/ 108 h 165"/>
                <a:gd name="T28" fmla="*/ 74 w 74"/>
                <a:gd name="T29" fmla="*/ 116 h 165"/>
                <a:gd name="T30" fmla="*/ 74 w 74"/>
                <a:gd name="T31" fmla="*/ 125 h 165"/>
                <a:gd name="T32" fmla="*/ 80 w 74"/>
                <a:gd name="T33" fmla="*/ 132 h 165"/>
                <a:gd name="T34" fmla="*/ 80 w 74"/>
                <a:gd name="T35" fmla="*/ 140 h 165"/>
                <a:gd name="T36" fmla="*/ 93 w 74"/>
                <a:gd name="T37" fmla="*/ 147 h 165"/>
                <a:gd name="T38" fmla="*/ 128 w 74"/>
                <a:gd name="T39" fmla="*/ 155 h 165"/>
                <a:gd name="T40" fmla="*/ 138 w 74"/>
                <a:gd name="T41" fmla="*/ 162 h 165"/>
                <a:gd name="T42" fmla="*/ 188 w 74"/>
                <a:gd name="T43" fmla="*/ 164 h 165"/>
                <a:gd name="T44" fmla="*/ 237 w 74"/>
                <a:gd name="T45" fmla="*/ 164 h 165"/>
                <a:gd name="T46" fmla="*/ 292 w 74"/>
                <a:gd name="T47" fmla="*/ 164 h 165"/>
                <a:gd name="T48" fmla="*/ 342 w 74"/>
                <a:gd name="T49" fmla="*/ 164 h 165"/>
                <a:gd name="T50" fmla="*/ 390 w 74"/>
                <a:gd name="T51" fmla="*/ 164 h 165"/>
                <a:gd name="T52" fmla="*/ 434 w 74"/>
                <a:gd name="T53" fmla="*/ 162 h 165"/>
                <a:gd name="T54" fmla="*/ 472 w 74"/>
                <a:gd name="T55" fmla="*/ 158 h 165"/>
                <a:gd name="T56" fmla="*/ 472 w 74"/>
                <a:gd name="T57" fmla="*/ 151 h 165"/>
                <a:gd name="T58" fmla="*/ 472 w 74"/>
                <a:gd name="T59" fmla="*/ 144 h 165"/>
                <a:gd name="T60" fmla="*/ 472 w 74"/>
                <a:gd name="T61" fmla="*/ 136 h 165"/>
                <a:gd name="T62" fmla="*/ 467 w 74"/>
                <a:gd name="T63" fmla="*/ 129 h 165"/>
                <a:gd name="T64" fmla="*/ 467 w 74"/>
                <a:gd name="T65" fmla="*/ 121 h 165"/>
                <a:gd name="T66" fmla="*/ 467 w 74"/>
                <a:gd name="T67" fmla="*/ 114 h 165"/>
                <a:gd name="T68" fmla="*/ 467 w 74"/>
                <a:gd name="T69" fmla="*/ 104 h 165"/>
                <a:gd name="T70" fmla="*/ 472 w 74"/>
                <a:gd name="T71" fmla="*/ 97 h 165"/>
                <a:gd name="T72" fmla="*/ 472 w 74"/>
                <a:gd name="T73" fmla="*/ 89 h 165"/>
                <a:gd name="T74" fmla="*/ 472 w 74"/>
                <a:gd name="T75" fmla="*/ 82 h 165"/>
                <a:gd name="T76" fmla="*/ 472 w 74"/>
                <a:gd name="T77" fmla="*/ 73 h 165"/>
                <a:gd name="T78" fmla="*/ 472 w 74"/>
                <a:gd name="T79" fmla="*/ 65 h 165"/>
                <a:gd name="T80" fmla="*/ 472 w 74"/>
                <a:gd name="T81" fmla="*/ 58 h 165"/>
                <a:gd name="T82" fmla="*/ 472 w 74"/>
                <a:gd name="T83" fmla="*/ 50 h 165"/>
                <a:gd name="T84" fmla="*/ 472 w 74"/>
                <a:gd name="T85" fmla="*/ 43 h 165"/>
                <a:gd name="T86" fmla="*/ 467 w 74"/>
                <a:gd name="T87" fmla="*/ 35 h 165"/>
                <a:gd name="T88" fmla="*/ 467 w 74"/>
                <a:gd name="T89" fmla="*/ 28 h 165"/>
                <a:gd name="T90" fmla="*/ 451 w 74"/>
                <a:gd name="T91" fmla="*/ 21 h 165"/>
                <a:gd name="T92" fmla="*/ 434 w 74"/>
                <a:gd name="T93" fmla="*/ 13 h 165"/>
                <a:gd name="T94" fmla="*/ 422 w 74"/>
                <a:gd name="T95" fmla="*/ 6 h 165"/>
                <a:gd name="T96" fmla="*/ 377 w 74"/>
                <a:gd name="T97" fmla="*/ 2 h 165"/>
                <a:gd name="T98" fmla="*/ 323 w 74"/>
                <a:gd name="T99" fmla="*/ 0 h 165"/>
                <a:gd name="T100" fmla="*/ 271 w 74"/>
                <a:gd name="T101" fmla="*/ 0 h 165"/>
                <a:gd name="T102" fmla="*/ 231 w 74"/>
                <a:gd name="T103" fmla="*/ 2 h 165"/>
                <a:gd name="T104" fmla="*/ 174 w 74"/>
                <a:gd name="T105" fmla="*/ 4 h 165"/>
                <a:gd name="T106" fmla="*/ 128 w 74"/>
                <a:gd name="T107" fmla="*/ 4 h 165"/>
                <a:gd name="T108" fmla="*/ 74 w 74"/>
                <a:gd name="T109" fmla="*/ 6 h 165"/>
                <a:gd name="T110" fmla="*/ 4 w 74"/>
                <a:gd name="T111" fmla="*/ 6 h 16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4"/>
                <a:gd name="T169" fmla="*/ 0 h 165"/>
                <a:gd name="T170" fmla="*/ 74 w 74"/>
                <a:gd name="T171" fmla="*/ 165 h 16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4" h="165">
                  <a:moveTo>
                    <a:pt x="0" y="4"/>
                  </a:moveTo>
                  <a:lnTo>
                    <a:pt x="4" y="9"/>
                  </a:lnTo>
                  <a:lnTo>
                    <a:pt x="8" y="13"/>
                  </a:lnTo>
                  <a:lnTo>
                    <a:pt x="10" y="17"/>
                  </a:lnTo>
                  <a:lnTo>
                    <a:pt x="13" y="19"/>
                  </a:lnTo>
                  <a:lnTo>
                    <a:pt x="17" y="22"/>
                  </a:lnTo>
                  <a:lnTo>
                    <a:pt x="21" y="26"/>
                  </a:lnTo>
                  <a:lnTo>
                    <a:pt x="27" y="30"/>
                  </a:lnTo>
                  <a:lnTo>
                    <a:pt x="31" y="34"/>
                  </a:lnTo>
                  <a:lnTo>
                    <a:pt x="35" y="37"/>
                  </a:lnTo>
                  <a:lnTo>
                    <a:pt x="35" y="41"/>
                  </a:lnTo>
                  <a:lnTo>
                    <a:pt x="38" y="47"/>
                  </a:lnTo>
                  <a:lnTo>
                    <a:pt x="38" y="50"/>
                  </a:lnTo>
                  <a:lnTo>
                    <a:pt x="38" y="54"/>
                  </a:lnTo>
                  <a:lnTo>
                    <a:pt x="38" y="58"/>
                  </a:lnTo>
                  <a:lnTo>
                    <a:pt x="37" y="62"/>
                  </a:lnTo>
                  <a:lnTo>
                    <a:pt x="35" y="65"/>
                  </a:lnTo>
                  <a:lnTo>
                    <a:pt x="33" y="69"/>
                  </a:lnTo>
                  <a:lnTo>
                    <a:pt x="33" y="73"/>
                  </a:lnTo>
                  <a:lnTo>
                    <a:pt x="29" y="76"/>
                  </a:lnTo>
                  <a:lnTo>
                    <a:pt x="29" y="80"/>
                  </a:lnTo>
                  <a:lnTo>
                    <a:pt x="27" y="84"/>
                  </a:lnTo>
                  <a:lnTo>
                    <a:pt x="23" y="88"/>
                  </a:lnTo>
                  <a:lnTo>
                    <a:pt x="21" y="91"/>
                  </a:lnTo>
                  <a:lnTo>
                    <a:pt x="19" y="95"/>
                  </a:lnTo>
                  <a:lnTo>
                    <a:pt x="17" y="101"/>
                  </a:lnTo>
                  <a:lnTo>
                    <a:pt x="15" y="104"/>
                  </a:lnTo>
                  <a:lnTo>
                    <a:pt x="13" y="108"/>
                  </a:lnTo>
                  <a:lnTo>
                    <a:pt x="12" y="112"/>
                  </a:lnTo>
                  <a:lnTo>
                    <a:pt x="12" y="116"/>
                  </a:lnTo>
                  <a:lnTo>
                    <a:pt x="12" y="121"/>
                  </a:lnTo>
                  <a:lnTo>
                    <a:pt x="12" y="125"/>
                  </a:lnTo>
                  <a:lnTo>
                    <a:pt x="13" y="129"/>
                  </a:lnTo>
                  <a:lnTo>
                    <a:pt x="13" y="132"/>
                  </a:lnTo>
                  <a:lnTo>
                    <a:pt x="13" y="136"/>
                  </a:lnTo>
                  <a:lnTo>
                    <a:pt x="13" y="140"/>
                  </a:lnTo>
                  <a:lnTo>
                    <a:pt x="15" y="144"/>
                  </a:lnTo>
                  <a:lnTo>
                    <a:pt x="15" y="147"/>
                  </a:lnTo>
                  <a:lnTo>
                    <a:pt x="17" y="151"/>
                  </a:lnTo>
                  <a:lnTo>
                    <a:pt x="19" y="155"/>
                  </a:lnTo>
                  <a:lnTo>
                    <a:pt x="21" y="158"/>
                  </a:lnTo>
                  <a:lnTo>
                    <a:pt x="21" y="162"/>
                  </a:lnTo>
                  <a:lnTo>
                    <a:pt x="25" y="164"/>
                  </a:lnTo>
                  <a:lnTo>
                    <a:pt x="29" y="164"/>
                  </a:lnTo>
                  <a:lnTo>
                    <a:pt x="33" y="164"/>
                  </a:lnTo>
                  <a:lnTo>
                    <a:pt x="37" y="164"/>
                  </a:lnTo>
                  <a:lnTo>
                    <a:pt x="40" y="164"/>
                  </a:lnTo>
                  <a:lnTo>
                    <a:pt x="44" y="164"/>
                  </a:lnTo>
                  <a:lnTo>
                    <a:pt x="48" y="164"/>
                  </a:lnTo>
                  <a:lnTo>
                    <a:pt x="52" y="164"/>
                  </a:lnTo>
                  <a:lnTo>
                    <a:pt x="56" y="164"/>
                  </a:lnTo>
                  <a:lnTo>
                    <a:pt x="60" y="164"/>
                  </a:lnTo>
                  <a:lnTo>
                    <a:pt x="63" y="162"/>
                  </a:lnTo>
                  <a:lnTo>
                    <a:pt x="67" y="162"/>
                  </a:lnTo>
                  <a:lnTo>
                    <a:pt x="71" y="162"/>
                  </a:lnTo>
                  <a:lnTo>
                    <a:pt x="73" y="158"/>
                  </a:lnTo>
                  <a:lnTo>
                    <a:pt x="73" y="155"/>
                  </a:lnTo>
                  <a:lnTo>
                    <a:pt x="73" y="151"/>
                  </a:lnTo>
                  <a:lnTo>
                    <a:pt x="73" y="147"/>
                  </a:lnTo>
                  <a:lnTo>
                    <a:pt x="73" y="144"/>
                  </a:lnTo>
                  <a:lnTo>
                    <a:pt x="73" y="140"/>
                  </a:lnTo>
                  <a:lnTo>
                    <a:pt x="73" y="136"/>
                  </a:lnTo>
                  <a:lnTo>
                    <a:pt x="73" y="132"/>
                  </a:lnTo>
                  <a:lnTo>
                    <a:pt x="71" y="129"/>
                  </a:lnTo>
                  <a:lnTo>
                    <a:pt x="71" y="125"/>
                  </a:lnTo>
                  <a:lnTo>
                    <a:pt x="71" y="121"/>
                  </a:lnTo>
                  <a:lnTo>
                    <a:pt x="71" y="117"/>
                  </a:lnTo>
                  <a:lnTo>
                    <a:pt x="71" y="114"/>
                  </a:lnTo>
                  <a:lnTo>
                    <a:pt x="71" y="108"/>
                  </a:lnTo>
                  <a:lnTo>
                    <a:pt x="71" y="104"/>
                  </a:lnTo>
                  <a:lnTo>
                    <a:pt x="71" y="101"/>
                  </a:lnTo>
                  <a:lnTo>
                    <a:pt x="73" y="97"/>
                  </a:lnTo>
                  <a:lnTo>
                    <a:pt x="73" y="93"/>
                  </a:lnTo>
                  <a:lnTo>
                    <a:pt x="73" y="89"/>
                  </a:lnTo>
                  <a:lnTo>
                    <a:pt x="73" y="86"/>
                  </a:lnTo>
                  <a:lnTo>
                    <a:pt x="73" y="82"/>
                  </a:lnTo>
                  <a:lnTo>
                    <a:pt x="73" y="76"/>
                  </a:lnTo>
                  <a:lnTo>
                    <a:pt x="73" y="73"/>
                  </a:lnTo>
                  <a:lnTo>
                    <a:pt x="73" y="69"/>
                  </a:lnTo>
                  <a:lnTo>
                    <a:pt x="73" y="65"/>
                  </a:lnTo>
                  <a:lnTo>
                    <a:pt x="73" y="62"/>
                  </a:lnTo>
                  <a:lnTo>
                    <a:pt x="73" y="58"/>
                  </a:lnTo>
                  <a:lnTo>
                    <a:pt x="73" y="54"/>
                  </a:lnTo>
                  <a:lnTo>
                    <a:pt x="73" y="50"/>
                  </a:lnTo>
                  <a:lnTo>
                    <a:pt x="73" y="47"/>
                  </a:lnTo>
                  <a:lnTo>
                    <a:pt x="73" y="43"/>
                  </a:lnTo>
                  <a:lnTo>
                    <a:pt x="71" y="39"/>
                  </a:lnTo>
                  <a:lnTo>
                    <a:pt x="71" y="35"/>
                  </a:lnTo>
                  <a:lnTo>
                    <a:pt x="71" y="32"/>
                  </a:lnTo>
                  <a:lnTo>
                    <a:pt x="71" y="28"/>
                  </a:lnTo>
                  <a:lnTo>
                    <a:pt x="69" y="24"/>
                  </a:lnTo>
                  <a:lnTo>
                    <a:pt x="69" y="21"/>
                  </a:lnTo>
                  <a:lnTo>
                    <a:pt x="67" y="17"/>
                  </a:lnTo>
                  <a:lnTo>
                    <a:pt x="67" y="13"/>
                  </a:lnTo>
                  <a:lnTo>
                    <a:pt x="67" y="9"/>
                  </a:lnTo>
                  <a:lnTo>
                    <a:pt x="65" y="6"/>
                  </a:lnTo>
                  <a:lnTo>
                    <a:pt x="61" y="4"/>
                  </a:lnTo>
                  <a:lnTo>
                    <a:pt x="58" y="2"/>
                  </a:lnTo>
                  <a:lnTo>
                    <a:pt x="54" y="2"/>
                  </a:lnTo>
                  <a:lnTo>
                    <a:pt x="50" y="0"/>
                  </a:lnTo>
                  <a:lnTo>
                    <a:pt x="46" y="0"/>
                  </a:lnTo>
                  <a:lnTo>
                    <a:pt x="42" y="0"/>
                  </a:lnTo>
                  <a:lnTo>
                    <a:pt x="38" y="0"/>
                  </a:lnTo>
                  <a:lnTo>
                    <a:pt x="35" y="2"/>
                  </a:lnTo>
                  <a:lnTo>
                    <a:pt x="31" y="2"/>
                  </a:lnTo>
                  <a:lnTo>
                    <a:pt x="27" y="4"/>
                  </a:lnTo>
                  <a:lnTo>
                    <a:pt x="23" y="4"/>
                  </a:lnTo>
                  <a:lnTo>
                    <a:pt x="19" y="4"/>
                  </a:lnTo>
                  <a:lnTo>
                    <a:pt x="15" y="4"/>
                  </a:lnTo>
                  <a:lnTo>
                    <a:pt x="12" y="6"/>
                  </a:lnTo>
                  <a:lnTo>
                    <a:pt x="8" y="6"/>
                  </a:lnTo>
                  <a:lnTo>
                    <a:pt x="4" y="6"/>
                  </a:lnTo>
                  <a:lnTo>
                    <a:pt x="0" y="6"/>
                  </a:lnTo>
                </a:path>
              </a:pathLst>
            </a:custGeom>
            <a:pattFill prst="smGrid">
              <a:fgClr>
                <a:srgbClr val="F57B49"/>
              </a:fgClr>
              <a:bgClr>
                <a:srgbClr val="000000"/>
              </a:bgClr>
            </a:pattFill>
            <a:ln w="12700" cap="rnd">
              <a:solidFill>
                <a:srgbClr val="000000"/>
              </a:solidFill>
              <a:round/>
              <a:headEnd type="none" w="sm" len="sm"/>
              <a:tailEnd type="none" w="sm" len="sm"/>
            </a:ln>
          </p:spPr>
          <p:txBody>
            <a:bodyPr/>
            <a:lstStyle/>
            <a:p>
              <a:endParaRPr lang="en-US"/>
            </a:p>
          </p:txBody>
        </p:sp>
      </p:grpSp>
      <p:grpSp>
        <p:nvGrpSpPr>
          <p:cNvPr id="27669" name="Group 2677"/>
          <p:cNvGrpSpPr>
            <a:grpSpLocks/>
          </p:cNvGrpSpPr>
          <p:nvPr/>
        </p:nvGrpSpPr>
        <p:grpSpPr bwMode="auto">
          <a:xfrm>
            <a:off x="7010400" y="4941888"/>
            <a:ext cx="2057400" cy="1331912"/>
            <a:chOff x="4330" y="3048"/>
            <a:chExt cx="1296" cy="839"/>
          </a:xfrm>
        </p:grpSpPr>
        <p:sp>
          <p:nvSpPr>
            <p:cNvPr id="27647" name="Rectangle 1478"/>
            <p:cNvSpPr>
              <a:spLocks noChangeArrowheads="1"/>
            </p:cNvSpPr>
            <p:nvPr/>
          </p:nvSpPr>
          <p:spPr bwMode="auto">
            <a:xfrm>
              <a:off x="4520" y="3714"/>
              <a:ext cx="794" cy="173"/>
            </a:xfrm>
            <a:prstGeom prst="rect">
              <a:avLst/>
            </a:prstGeom>
            <a:noFill/>
            <a:ln w="9525">
              <a:noFill/>
              <a:miter lim="800000"/>
              <a:headEnd/>
              <a:tailEnd/>
            </a:ln>
          </p:spPr>
          <p:txBody>
            <a:bodyPr wrap="none" lIns="92075" tIns="46038" rIns="92075" bIns="46038">
              <a:spAutoFit/>
            </a:bodyPr>
            <a:lstStyle/>
            <a:p>
              <a:pPr algn="ctr" eaLnBrk="0" hangingPunct="0"/>
              <a:r>
                <a:rPr lang="en-US" sz="1200" b="1"/>
                <a:t>Transportation</a:t>
              </a:r>
            </a:p>
          </p:txBody>
        </p:sp>
        <p:grpSp>
          <p:nvGrpSpPr>
            <p:cNvPr id="27674" name="Group 1919"/>
            <p:cNvGrpSpPr>
              <a:grpSpLocks/>
            </p:cNvGrpSpPr>
            <p:nvPr/>
          </p:nvGrpSpPr>
          <p:grpSpPr bwMode="auto">
            <a:xfrm>
              <a:off x="4953" y="3114"/>
              <a:ext cx="673" cy="294"/>
              <a:chOff x="4774" y="3114"/>
              <a:chExt cx="621" cy="294"/>
            </a:xfrm>
          </p:grpSpPr>
          <p:sp>
            <p:nvSpPr>
              <p:cNvPr id="27685" name="Freeform 1920"/>
              <p:cNvSpPr>
                <a:spLocks/>
              </p:cNvSpPr>
              <p:nvPr/>
            </p:nvSpPr>
            <p:spPr bwMode="auto">
              <a:xfrm>
                <a:off x="4848" y="3176"/>
                <a:ext cx="176" cy="150"/>
              </a:xfrm>
              <a:custGeom>
                <a:avLst/>
                <a:gdLst>
                  <a:gd name="T0" fmla="*/ 0 w 176"/>
                  <a:gd name="T1" fmla="*/ 149 h 150"/>
                  <a:gd name="T2" fmla="*/ 175 w 176"/>
                  <a:gd name="T3" fmla="*/ 144 h 150"/>
                  <a:gd name="T4" fmla="*/ 163 w 176"/>
                  <a:gd name="T5" fmla="*/ 60 h 150"/>
                  <a:gd name="T6" fmla="*/ 122 w 176"/>
                  <a:gd name="T7" fmla="*/ 60 h 150"/>
                  <a:gd name="T8" fmla="*/ 106 w 176"/>
                  <a:gd name="T9" fmla="*/ 20 h 150"/>
                  <a:gd name="T10" fmla="*/ 65 w 176"/>
                  <a:gd name="T11" fmla="*/ 0 h 150"/>
                  <a:gd name="T12" fmla="*/ 0 w 176"/>
                  <a:gd name="T13" fmla="*/ 149 h 150"/>
                  <a:gd name="T14" fmla="*/ 0 60000 65536"/>
                  <a:gd name="T15" fmla="*/ 0 60000 65536"/>
                  <a:gd name="T16" fmla="*/ 0 60000 65536"/>
                  <a:gd name="T17" fmla="*/ 0 60000 65536"/>
                  <a:gd name="T18" fmla="*/ 0 60000 65536"/>
                  <a:gd name="T19" fmla="*/ 0 60000 65536"/>
                  <a:gd name="T20" fmla="*/ 0 60000 65536"/>
                  <a:gd name="T21" fmla="*/ 0 w 176"/>
                  <a:gd name="T22" fmla="*/ 0 h 150"/>
                  <a:gd name="T23" fmla="*/ 176 w 176"/>
                  <a:gd name="T24" fmla="*/ 150 h 1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6" h="150">
                    <a:moveTo>
                      <a:pt x="0" y="149"/>
                    </a:moveTo>
                    <a:lnTo>
                      <a:pt x="175" y="144"/>
                    </a:lnTo>
                    <a:lnTo>
                      <a:pt x="163" y="60"/>
                    </a:lnTo>
                    <a:lnTo>
                      <a:pt x="122" y="60"/>
                    </a:lnTo>
                    <a:lnTo>
                      <a:pt x="106" y="20"/>
                    </a:lnTo>
                    <a:lnTo>
                      <a:pt x="65" y="0"/>
                    </a:lnTo>
                    <a:lnTo>
                      <a:pt x="0" y="149"/>
                    </a:lnTo>
                  </a:path>
                </a:pathLst>
              </a:custGeom>
              <a:solidFill>
                <a:srgbClr val="FFFFFF"/>
              </a:solidFill>
              <a:ln w="25400" cap="rnd">
                <a:solidFill>
                  <a:srgbClr val="000000"/>
                </a:solidFill>
                <a:round/>
                <a:headEnd/>
                <a:tailEnd/>
              </a:ln>
            </p:spPr>
            <p:txBody>
              <a:bodyPr/>
              <a:lstStyle/>
              <a:p>
                <a:endParaRPr lang="en-US"/>
              </a:p>
            </p:txBody>
          </p:sp>
          <p:sp>
            <p:nvSpPr>
              <p:cNvPr id="27686" name="Freeform 1921"/>
              <p:cNvSpPr>
                <a:spLocks/>
              </p:cNvSpPr>
              <p:nvPr/>
            </p:nvSpPr>
            <p:spPr bwMode="auto">
              <a:xfrm>
                <a:off x="4852" y="3182"/>
                <a:ext cx="175" cy="155"/>
              </a:xfrm>
              <a:custGeom>
                <a:avLst/>
                <a:gdLst>
                  <a:gd name="T0" fmla="*/ 0 w 175"/>
                  <a:gd name="T1" fmla="*/ 154 h 155"/>
                  <a:gd name="T2" fmla="*/ 0 w 175"/>
                  <a:gd name="T3" fmla="*/ 154 h 155"/>
                  <a:gd name="T4" fmla="*/ 174 w 175"/>
                  <a:gd name="T5" fmla="*/ 149 h 155"/>
                  <a:gd name="T6" fmla="*/ 162 w 175"/>
                  <a:gd name="T7" fmla="*/ 62 h 155"/>
                  <a:gd name="T8" fmla="*/ 120 w 175"/>
                  <a:gd name="T9" fmla="*/ 62 h 155"/>
                  <a:gd name="T10" fmla="*/ 104 w 175"/>
                  <a:gd name="T11" fmla="*/ 21 h 155"/>
                  <a:gd name="T12" fmla="*/ 66 w 175"/>
                  <a:gd name="T13" fmla="*/ 0 h 155"/>
                  <a:gd name="T14" fmla="*/ 0 w 175"/>
                  <a:gd name="T15" fmla="*/ 154 h 155"/>
                  <a:gd name="T16" fmla="*/ 0 60000 65536"/>
                  <a:gd name="T17" fmla="*/ 0 60000 65536"/>
                  <a:gd name="T18" fmla="*/ 0 60000 65536"/>
                  <a:gd name="T19" fmla="*/ 0 60000 65536"/>
                  <a:gd name="T20" fmla="*/ 0 60000 65536"/>
                  <a:gd name="T21" fmla="*/ 0 60000 65536"/>
                  <a:gd name="T22" fmla="*/ 0 60000 65536"/>
                  <a:gd name="T23" fmla="*/ 0 60000 65536"/>
                  <a:gd name="T24" fmla="*/ 0 w 175"/>
                  <a:gd name="T25" fmla="*/ 0 h 155"/>
                  <a:gd name="T26" fmla="*/ 175 w 175"/>
                  <a:gd name="T27" fmla="*/ 155 h 15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5" h="155">
                    <a:moveTo>
                      <a:pt x="0" y="154"/>
                    </a:moveTo>
                    <a:lnTo>
                      <a:pt x="0" y="154"/>
                    </a:lnTo>
                    <a:lnTo>
                      <a:pt x="174" y="149"/>
                    </a:lnTo>
                    <a:lnTo>
                      <a:pt x="162" y="62"/>
                    </a:lnTo>
                    <a:lnTo>
                      <a:pt x="120" y="62"/>
                    </a:lnTo>
                    <a:lnTo>
                      <a:pt x="104" y="21"/>
                    </a:lnTo>
                    <a:lnTo>
                      <a:pt x="66" y="0"/>
                    </a:lnTo>
                    <a:lnTo>
                      <a:pt x="0" y="154"/>
                    </a:lnTo>
                  </a:path>
                </a:pathLst>
              </a:custGeom>
              <a:solidFill>
                <a:srgbClr val="FFFFFF"/>
              </a:solidFill>
              <a:ln w="12700" cap="rnd">
                <a:solidFill>
                  <a:srgbClr val="000000"/>
                </a:solidFill>
                <a:round/>
                <a:headEnd/>
                <a:tailEnd/>
              </a:ln>
            </p:spPr>
            <p:txBody>
              <a:bodyPr/>
              <a:lstStyle/>
              <a:p>
                <a:endParaRPr lang="en-US"/>
              </a:p>
            </p:txBody>
          </p:sp>
          <p:sp>
            <p:nvSpPr>
              <p:cNvPr id="27687" name="Freeform 1922"/>
              <p:cNvSpPr>
                <a:spLocks/>
              </p:cNvSpPr>
              <p:nvPr/>
            </p:nvSpPr>
            <p:spPr bwMode="auto">
              <a:xfrm>
                <a:off x="4848" y="3176"/>
                <a:ext cx="179" cy="155"/>
              </a:xfrm>
              <a:custGeom>
                <a:avLst/>
                <a:gdLst>
                  <a:gd name="T0" fmla="*/ 0 w 179"/>
                  <a:gd name="T1" fmla="*/ 154 h 155"/>
                  <a:gd name="T2" fmla="*/ 178 w 179"/>
                  <a:gd name="T3" fmla="*/ 149 h 155"/>
                  <a:gd name="T4" fmla="*/ 166 w 179"/>
                  <a:gd name="T5" fmla="*/ 62 h 155"/>
                  <a:gd name="T6" fmla="*/ 124 w 179"/>
                  <a:gd name="T7" fmla="*/ 62 h 155"/>
                  <a:gd name="T8" fmla="*/ 108 w 179"/>
                  <a:gd name="T9" fmla="*/ 21 h 155"/>
                  <a:gd name="T10" fmla="*/ 66 w 179"/>
                  <a:gd name="T11" fmla="*/ 0 h 155"/>
                  <a:gd name="T12" fmla="*/ 0 w 179"/>
                  <a:gd name="T13" fmla="*/ 154 h 155"/>
                  <a:gd name="T14" fmla="*/ 0 60000 65536"/>
                  <a:gd name="T15" fmla="*/ 0 60000 65536"/>
                  <a:gd name="T16" fmla="*/ 0 60000 65536"/>
                  <a:gd name="T17" fmla="*/ 0 60000 65536"/>
                  <a:gd name="T18" fmla="*/ 0 60000 65536"/>
                  <a:gd name="T19" fmla="*/ 0 60000 65536"/>
                  <a:gd name="T20" fmla="*/ 0 60000 65536"/>
                  <a:gd name="T21" fmla="*/ 0 w 179"/>
                  <a:gd name="T22" fmla="*/ 0 h 155"/>
                  <a:gd name="T23" fmla="*/ 179 w 179"/>
                  <a:gd name="T24" fmla="*/ 155 h 1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9" h="155">
                    <a:moveTo>
                      <a:pt x="0" y="154"/>
                    </a:moveTo>
                    <a:lnTo>
                      <a:pt x="178" y="149"/>
                    </a:lnTo>
                    <a:lnTo>
                      <a:pt x="166" y="62"/>
                    </a:lnTo>
                    <a:lnTo>
                      <a:pt x="124" y="62"/>
                    </a:lnTo>
                    <a:lnTo>
                      <a:pt x="108" y="21"/>
                    </a:lnTo>
                    <a:lnTo>
                      <a:pt x="66" y="0"/>
                    </a:lnTo>
                    <a:lnTo>
                      <a:pt x="0" y="154"/>
                    </a:lnTo>
                  </a:path>
                </a:pathLst>
              </a:custGeom>
              <a:solidFill>
                <a:srgbClr val="FFFFFF"/>
              </a:solidFill>
              <a:ln w="12700" cap="rnd">
                <a:solidFill>
                  <a:srgbClr val="000000"/>
                </a:solidFill>
                <a:round/>
                <a:headEnd/>
                <a:tailEnd/>
              </a:ln>
            </p:spPr>
            <p:txBody>
              <a:bodyPr/>
              <a:lstStyle/>
              <a:p>
                <a:endParaRPr lang="en-US"/>
              </a:p>
            </p:txBody>
          </p:sp>
          <p:sp>
            <p:nvSpPr>
              <p:cNvPr id="27688" name="Freeform 1923"/>
              <p:cNvSpPr>
                <a:spLocks/>
              </p:cNvSpPr>
              <p:nvPr/>
            </p:nvSpPr>
            <p:spPr bwMode="auto">
              <a:xfrm>
                <a:off x="5142" y="3341"/>
                <a:ext cx="26" cy="51"/>
              </a:xfrm>
              <a:custGeom>
                <a:avLst/>
                <a:gdLst>
                  <a:gd name="T0" fmla="*/ 25 w 26"/>
                  <a:gd name="T1" fmla="*/ 0 h 51"/>
                  <a:gd name="T2" fmla="*/ 25 w 26"/>
                  <a:gd name="T3" fmla="*/ 32 h 51"/>
                  <a:gd name="T4" fmla="*/ 11 w 26"/>
                  <a:gd name="T5" fmla="*/ 50 h 51"/>
                  <a:gd name="T6" fmla="*/ 0 w 26"/>
                  <a:gd name="T7" fmla="*/ 32 h 51"/>
                  <a:gd name="T8" fmla="*/ 0 w 26"/>
                  <a:gd name="T9" fmla="*/ 0 h 51"/>
                  <a:gd name="T10" fmla="*/ 25 w 26"/>
                  <a:gd name="T11" fmla="*/ 0 h 51"/>
                  <a:gd name="T12" fmla="*/ 0 60000 65536"/>
                  <a:gd name="T13" fmla="*/ 0 60000 65536"/>
                  <a:gd name="T14" fmla="*/ 0 60000 65536"/>
                  <a:gd name="T15" fmla="*/ 0 60000 65536"/>
                  <a:gd name="T16" fmla="*/ 0 60000 65536"/>
                  <a:gd name="T17" fmla="*/ 0 60000 65536"/>
                  <a:gd name="T18" fmla="*/ 0 w 26"/>
                  <a:gd name="T19" fmla="*/ 0 h 51"/>
                  <a:gd name="T20" fmla="*/ 26 w 26"/>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26" h="51">
                    <a:moveTo>
                      <a:pt x="25" y="0"/>
                    </a:moveTo>
                    <a:lnTo>
                      <a:pt x="25" y="32"/>
                    </a:lnTo>
                    <a:lnTo>
                      <a:pt x="11" y="50"/>
                    </a:lnTo>
                    <a:lnTo>
                      <a:pt x="0" y="32"/>
                    </a:lnTo>
                    <a:lnTo>
                      <a:pt x="0" y="0"/>
                    </a:lnTo>
                    <a:lnTo>
                      <a:pt x="25" y="0"/>
                    </a:lnTo>
                  </a:path>
                </a:pathLst>
              </a:custGeom>
              <a:solidFill>
                <a:srgbClr val="FFFFFF"/>
              </a:solidFill>
              <a:ln w="25400" cap="rnd">
                <a:solidFill>
                  <a:srgbClr val="000000"/>
                </a:solidFill>
                <a:round/>
                <a:headEnd/>
                <a:tailEnd/>
              </a:ln>
            </p:spPr>
            <p:txBody>
              <a:bodyPr/>
              <a:lstStyle/>
              <a:p>
                <a:endParaRPr lang="en-US"/>
              </a:p>
            </p:txBody>
          </p:sp>
          <p:sp>
            <p:nvSpPr>
              <p:cNvPr id="27689" name="Freeform 1924"/>
              <p:cNvSpPr>
                <a:spLocks/>
              </p:cNvSpPr>
              <p:nvPr/>
            </p:nvSpPr>
            <p:spPr bwMode="auto">
              <a:xfrm>
                <a:off x="5146" y="3345"/>
                <a:ext cx="31" cy="53"/>
              </a:xfrm>
              <a:custGeom>
                <a:avLst/>
                <a:gdLst>
                  <a:gd name="T0" fmla="*/ 30 w 31"/>
                  <a:gd name="T1" fmla="*/ 0 h 53"/>
                  <a:gd name="T2" fmla="*/ 30 w 31"/>
                  <a:gd name="T3" fmla="*/ 0 h 53"/>
                  <a:gd name="T4" fmla="*/ 30 w 31"/>
                  <a:gd name="T5" fmla="*/ 36 h 53"/>
                  <a:gd name="T6" fmla="*/ 13 w 31"/>
                  <a:gd name="T7" fmla="*/ 52 h 53"/>
                  <a:gd name="T8" fmla="*/ 0 w 31"/>
                  <a:gd name="T9" fmla="*/ 36 h 53"/>
                  <a:gd name="T10" fmla="*/ 0 w 31"/>
                  <a:gd name="T11" fmla="*/ 0 h 53"/>
                  <a:gd name="T12" fmla="*/ 30 w 31"/>
                  <a:gd name="T13" fmla="*/ 0 h 53"/>
                  <a:gd name="T14" fmla="*/ 0 60000 65536"/>
                  <a:gd name="T15" fmla="*/ 0 60000 65536"/>
                  <a:gd name="T16" fmla="*/ 0 60000 65536"/>
                  <a:gd name="T17" fmla="*/ 0 60000 65536"/>
                  <a:gd name="T18" fmla="*/ 0 60000 65536"/>
                  <a:gd name="T19" fmla="*/ 0 60000 65536"/>
                  <a:gd name="T20" fmla="*/ 0 60000 65536"/>
                  <a:gd name="T21" fmla="*/ 0 w 31"/>
                  <a:gd name="T22" fmla="*/ 0 h 53"/>
                  <a:gd name="T23" fmla="*/ 31 w 31"/>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53">
                    <a:moveTo>
                      <a:pt x="30" y="0"/>
                    </a:moveTo>
                    <a:lnTo>
                      <a:pt x="30" y="0"/>
                    </a:lnTo>
                    <a:lnTo>
                      <a:pt x="30" y="36"/>
                    </a:lnTo>
                    <a:lnTo>
                      <a:pt x="13" y="52"/>
                    </a:lnTo>
                    <a:lnTo>
                      <a:pt x="0" y="36"/>
                    </a:lnTo>
                    <a:lnTo>
                      <a:pt x="0" y="0"/>
                    </a:lnTo>
                    <a:lnTo>
                      <a:pt x="30" y="0"/>
                    </a:lnTo>
                  </a:path>
                </a:pathLst>
              </a:custGeom>
              <a:solidFill>
                <a:srgbClr val="FFFFFF"/>
              </a:solidFill>
              <a:ln w="12700" cap="rnd">
                <a:solidFill>
                  <a:srgbClr val="000000"/>
                </a:solidFill>
                <a:round/>
                <a:headEnd/>
                <a:tailEnd/>
              </a:ln>
            </p:spPr>
            <p:txBody>
              <a:bodyPr/>
              <a:lstStyle/>
              <a:p>
                <a:endParaRPr lang="en-US"/>
              </a:p>
            </p:txBody>
          </p:sp>
          <p:sp>
            <p:nvSpPr>
              <p:cNvPr id="27690" name="Freeform 1925"/>
              <p:cNvSpPr>
                <a:spLocks/>
              </p:cNvSpPr>
              <p:nvPr/>
            </p:nvSpPr>
            <p:spPr bwMode="auto">
              <a:xfrm>
                <a:off x="5142" y="3341"/>
                <a:ext cx="30" cy="57"/>
              </a:xfrm>
              <a:custGeom>
                <a:avLst/>
                <a:gdLst>
                  <a:gd name="T0" fmla="*/ 29 w 30"/>
                  <a:gd name="T1" fmla="*/ 0 h 57"/>
                  <a:gd name="T2" fmla="*/ 29 w 30"/>
                  <a:gd name="T3" fmla="*/ 36 h 57"/>
                  <a:gd name="T4" fmla="*/ 12 w 30"/>
                  <a:gd name="T5" fmla="*/ 56 h 57"/>
                  <a:gd name="T6" fmla="*/ 0 w 30"/>
                  <a:gd name="T7" fmla="*/ 36 h 57"/>
                  <a:gd name="T8" fmla="*/ 0 w 30"/>
                  <a:gd name="T9" fmla="*/ 0 h 57"/>
                  <a:gd name="T10" fmla="*/ 29 w 30"/>
                  <a:gd name="T11" fmla="*/ 0 h 57"/>
                  <a:gd name="T12" fmla="*/ 0 60000 65536"/>
                  <a:gd name="T13" fmla="*/ 0 60000 65536"/>
                  <a:gd name="T14" fmla="*/ 0 60000 65536"/>
                  <a:gd name="T15" fmla="*/ 0 60000 65536"/>
                  <a:gd name="T16" fmla="*/ 0 60000 65536"/>
                  <a:gd name="T17" fmla="*/ 0 60000 65536"/>
                  <a:gd name="T18" fmla="*/ 0 w 30"/>
                  <a:gd name="T19" fmla="*/ 0 h 57"/>
                  <a:gd name="T20" fmla="*/ 30 w 30"/>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30" h="57">
                    <a:moveTo>
                      <a:pt x="29" y="0"/>
                    </a:moveTo>
                    <a:lnTo>
                      <a:pt x="29" y="36"/>
                    </a:lnTo>
                    <a:lnTo>
                      <a:pt x="12" y="56"/>
                    </a:lnTo>
                    <a:lnTo>
                      <a:pt x="0" y="36"/>
                    </a:lnTo>
                    <a:lnTo>
                      <a:pt x="0" y="0"/>
                    </a:lnTo>
                    <a:lnTo>
                      <a:pt x="29" y="0"/>
                    </a:lnTo>
                  </a:path>
                </a:pathLst>
              </a:custGeom>
              <a:solidFill>
                <a:srgbClr val="FFFFFF"/>
              </a:solidFill>
              <a:ln w="12700" cap="rnd">
                <a:solidFill>
                  <a:srgbClr val="000000"/>
                </a:solidFill>
                <a:round/>
                <a:headEnd/>
                <a:tailEnd/>
              </a:ln>
            </p:spPr>
            <p:txBody>
              <a:bodyPr/>
              <a:lstStyle/>
              <a:p>
                <a:endParaRPr lang="en-US"/>
              </a:p>
            </p:txBody>
          </p:sp>
          <p:sp>
            <p:nvSpPr>
              <p:cNvPr id="27691" name="Freeform 1926"/>
              <p:cNvSpPr>
                <a:spLocks/>
              </p:cNvSpPr>
              <p:nvPr/>
            </p:nvSpPr>
            <p:spPr bwMode="auto">
              <a:xfrm>
                <a:off x="4774" y="3320"/>
                <a:ext cx="373" cy="68"/>
              </a:xfrm>
              <a:custGeom>
                <a:avLst/>
                <a:gdLst>
                  <a:gd name="T0" fmla="*/ 0 w 373"/>
                  <a:gd name="T1" fmla="*/ 0 h 68"/>
                  <a:gd name="T2" fmla="*/ 372 w 373"/>
                  <a:gd name="T3" fmla="*/ 0 h 68"/>
                  <a:gd name="T4" fmla="*/ 356 w 373"/>
                  <a:gd name="T5" fmla="*/ 67 h 68"/>
                  <a:gd name="T6" fmla="*/ 90 w 373"/>
                  <a:gd name="T7" fmla="*/ 67 h 68"/>
                  <a:gd name="T8" fmla="*/ 0 w 373"/>
                  <a:gd name="T9" fmla="*/ 0 h 68"/>
                  <a:gd name="T10" fmla="*/ 0 60000 65536"/>
                  <a:gd name="T11" fmla="*/ 0 60000 65536"/>
                  <a:gd name="T12" fmla="*/ 0 60000 65536"/>
                  <a:gd name="T13" fmla="*/ 0 60000 65536"/>
                  <a:gd name="T14" fmla="*/ 0 60000 65536"/>
                  <a:gd name="T15" fmla="*/ 0 w 373"/>
                  <a:gd name="T16" fmla="*/ 0 h 68"/>
                  <a:gd name="T17" fmla="*/ 373 w 373"/>
                  <a:gd name="T18" fmla="*/ 68 h 68"/>
                </a:gdLst>
                <a:ahLst/>
                <a:cxnLst>
                  <a:cxn ang="T10">
                    <a:pos x="T0" y="T1"/>
                  </a:cxn>
                  <a:cxn ang="T11">
                    <a:pos x="T2" y="T3"/>
                  </a:cxn>
                  <a:cxn ang="T12">
                    <a:pos x="T4" y="T5"/>
                  </a:cxn>
                  <a:cxn ang="T13">
                    <a:pos x="T6" y="T7"/>
                  </a:cxn>
                  <a:cxn ang="T14">
                    <a:pos x="T8" y="T9"/>
                  </a:cxn>
                </a:cxnLst>
                <a:rect l="T15" t="T16" r="T17" b="T18"/>
                <a:pathLst>
                  <a:path w="373" h="68">
                    <a:moveTo>
                      <a:pt x="0" y="0"/>
                    </a:moveTo>
                    <a:lnTo>
                      <a:pt x="372" y="0"/>
                    </a:lnTo>
                    <a:lnTo>
                      <a:pt x="356" y="67"/>
                    </a:lnTo>
                    <a:lnTo>
                      <a:pt x="90" y="67"/>
                    </a:lnTo>
                    <a:lnTo>
                      <a:pt x="0" y="0"/>
                    </a:lnTo>
                  </a:path>
                </a:pathLst>
              </a:custGeom>
              <a:solidFill>
                <a:srgbClr val="FFFFFF"/>
              </a:solidFill>
              <a:ln w="25400" cap="rnd">
                <a:solidFill>
                  <a:srgbClr val="000000"/>
                </a:solidFill>
                <a:round/>
                <a:headEnd/>
                <a:tailEnd/>
              </a:ln>
            </p:spPr>
            <p:txBody>
              <a:bodyPr/>
              <a:lstStyle/>
              <a:p>
                <a:endParaRPr lang="en-US"/>
              </a:p>
            </p:txBody>
          </p:sp>
          <p:sp>
            <p:nvSpPr>
              <p:cNvPr id="27692" name="Freeform 1927"/>
              <p:cNvSpPr>
                <a:spLocks/>
              </p:cNvSpPr>
              <p:nvPr/>
            </p:nvSpPr>
            <p:spPr bwMode="auto">
              <a:xfrm>
                <a:off x="4777" y="3325"/>
                <a:ext cx="378" cy="73"/>
              </a:xfrm>
              <a:custGeom>
                <a:avLst/>
                <a:gdLst>
                  <a:gd name="T0" fmla="*/ 0 w 378"/>
                  <a:gd name="T1" fmla="*/ 0 h 73"/>
                  <a:gd name="T2" fmla="*/ 0 w 378"/>
                  <a:gd name="T3" fmla="*/ 0 h 73"/>
                  <a:gd name="T4" fmla="*/ 377 w 378"/>
                  <a:gd name="T5" fmla="*/ 0 h 73"/>
                  <a:gd name="T6" fmla="*/ 360 w 378"/>
                  <a:gd name="T7" fmla="*/ 72 h 73"/>
                  <a:gd name="T8" fmla="*/ 87 w 378"/>
                  <a:gd name="T9" fmla="*/ 72 h 73"/>
                  <a:gd name="T10" fmla="*/ 0 w 378"/>
                  <a:gd name="T11" fmla="*/ 0 h 73"/>
                  <a:gd name="T12" fmla="*/ 0 60000 65536"/>
                  <a:gd name="T13" fmla="*/ 0 60000 65536"/>
                  <a:gd name="T14" fmla="*/ 0 60000 65536"/>
                  <a:gd name="T15" fmla="*/ 0 60000 65536"/>
                  <a:gd name="T16" fmla="*/ 0 60000 65536"/>
                  <a:gd name="T17" fmla="*/ 0 60000 65536"/>
                  <a:gd name="T18" fmla="*/ 0 w 378"/>
                  <a:gd name="T19" fmla="*/ 0 h 73"/>
                  <a:gd name="T20" fmla="*/ 378 w 378"/>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378" h="73">
                    <a:moveTo>
                      <a:pt x="0" y="0"/>
                    </a:moveTo>
                    <a:lnTo>
                      <a:pt x="0" y="0"/>
                    </a:lnTo>
                    <a:lnTo>
                      <a:pt x="377" y="0"/>
                    </a:lnTo>
                    <a:lnTo>
                      <a:pt x="360" y="72"/>
                    </a:lnTo>
                    <a:lnTo>
                      <a:pt x="87" y="72"/>
                    </a:lnTo>
                    <a:lnTo>
                      <a:pt x="0" y="0"/>
                    </a:lnTo>
                  </a:path>
                </a:pathLst>
              </a:custGeom>
              <a:solidFill>
                <a:srgbClr val="FFFFFF"/>
              </a:solidFill>
              <a:ln w="12700" cap="rnd">
                <a:solidFill>
                  <a:srgbClr val="000000"/>
                </a:solidFill>
                <a:round/>
                <a:headEnd/>
                <a:tailEnd/>
              </a:ln>
            </p:spPr>
            <p:txBody>
              <a:bodyPr/>
              <a:lstStyle/>
              <a:p>
                <a:endParaRPr lang="en-US"/>
              </a:p>
            </p:txBody>
          </p:sp>
          <p:sp>
            <p:nvSpPr>
              <p:cNvPr id="27693" name="Freeform 1928"/>
              <p:cNvSpPr>
                <a:spLocks/>
              </p:cNvSpPr>
              <p:nvPr/>
            </p:nvSpPr>
            <p:spPr bwMode="auto">
              <a:xfrm>
                <a:off x="4774" y="3320"/>
                <a:ext cx="378" cy="72"/>
              </a:xfrm>
              <a:custGeom>
                <a:avLst/>
                <a:gdLst>
                  <a:gd name="T0" fmla="*/ 0 w 378"/>
                  <a:gd name="T1" fmla="*/ 0 h 72"/>
                  <a:gd name="T2" fmla="*/ 377 w 378"/>
                  <a:gd name="T3" fmla="*/ 0 h 72"/>
                  <a:gd name="T4" fmla="*/ 360 w 378"/>
                  <a:gd name="T5" fmla="*/ 71 h 72"/>
                  <a:gd name="T6" fmla="*/ 91 w 378"/>
                  <a:gd name="T7" fmla="*/ 71 h 72"/>
                  <a:gd name="T8" fmla="*/ 0 w 378"/>
                  <a:gd name="T9" fmla="*/ 0 h 72"/>
                  <a:gd name="T10" fmla="*/ 0 60000 65536"/>
                  <a:gd name="T11" fmla="*/ 0 60000 65536"/>
                  <a:gd name="T12" fmla="*/ 0 60000 65536"/>
                  <a:gd name="T13" fmla="*/ 0 60000 65536"/>
                  <a:gd name="T14" fmla="*/ 0 60000 65536"/>
                  <a:gd name="T15" fmla="*/ 0 w 378"/>
                  <a:gd name="T16" fmla="*/ 0 h 72"/>
                  <a:gd name="T17" fmla="*/ 378 w 378"/>
                  <a:gd name="T18" fmla="*/ 72 h 72"/>
                </a:gdLst>
                <a:ahLst/>
                <a:cxnLst>
                  <a:cxn ang="T10">
                    <a:pos x="T0" y="T1"/>
                  </a:cxn>
                  <a:cxn ang="T11">
                    <a:pos x="T2" y="T3"/>
                  </a:cxn>
                  <a:cxn ang="T12">
                    <a:pos x="T4" y="T5"/>
                  </a:cxn>
                  <a:cxn ang="T13">
                    <a:pos x="T6" y="T7"/>
                  </a:cxn>
                  <a:cxn ang="T14">
                    <a:pos x="T8" y="T9"/>
                  </a:cxn>
                </a:cxnLst>
                <a:rect l="T15" t="T16" r="T17" b="T18"/>
                <a:pathLst>
                  <a:path w="378" h="72">
                    <a:moveTo>
                      <a:pt x="0" y="0"/>
                    </a:moveTo>
                    <a:lnTo>
                      <a:pt x="377" y="0"/>
                    </a:lnTo>
                    <a:lnTo>
                      <a:pt x="360" y="71"/>
                    </a:lnTo>
                    <a:lnTo>
                      <a:pt x="91" y="71"/>
                    </a:lnTo>
                    <a:lnTo>
                      <a:pt x="0" y="0"/>
                    </a:lnTo>
                  </a:path>
                </a:pathLst>
              </a:custGeom>
              <a:solidFill>
                <a:srgbClr val="FFFFFF"/>
              </a:solidFill>
              <a:ln w="12700" cap="rnd">
                <a:solidFill>
                  <a:srgbClr val="000000"/>
                </a:solidFill>
                <a:round/>
                <a:headEnd/>
                <a:tailEnd/>
              </a:ln>
            </p:spPr>
            <p:txBody>
              <a:bodyPr/>
              <a:lstStyle/>
              <a:p>
                <a:endParaRPr lang="en-US"/>
              </a:p>
            </p:txBody>
          </p:sp>
          <p:sp>
            <p:nvSpPr>
              <p:cNvPr id="27694" name="Line 1929"/>
              <p:cNvSpPr>
                <a:spLocks noChangeShapeType="1"/>
              </p:cNvSpPr>
              <p:nvPr/>
            </p:nvSpPr>
            <p:spPr bwMode="auto">
              <a:xfrm>
                <a:off x="4807" y="3343"/>
                <a:ext cx="335"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695" name="Rectangle 1930"/>
              <p:cNvSpPr>
                <a:spLocks noChangeArrowheads="1"/>
              </p:cNvSpPr>
              <p:nvPr/>
            </p:nvSpPr>
            <p:spPr bwMode="auto">
              <a:xfrm>
                <a:off x="4910" y="3277"/>
                <a:ext cx="16" cy="24"/>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696" name="Rectangle 1931"/>
              <p:cNvSpPr>
                <a:spLocks noChangeArrowheads="1"/>
              </p:cNvSpPr>
              <p:nvPr/>
            </p:nvSpPr>
            <p:spPr bwMode="auto">
              <a:xfrm>
                <a:off x="4948" y="3277"/>
                <a:ext cx="16" cy="24"/>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697" name="Freeform 1932"/>
              <p:cNvSpPr>
                <a:spLocks/>
              </p:cNvSpPr>
              <p:nvPr/>
            </p:nvSpPr>
            <p:spPr bwMode="auto">
              <a:xfrm>
                <a:off x="4861" y="3273"/>
                <a:ext cx="29" cy="27"/>
              </a:xfrm>
              <a:custGeom>
                <a:avLst/>
                <a:gdLst>
                  <a:gd name="T0" fmla="*/ 11 w 29"/>
                  <a:gd name="T1" fmla="*/ 0 h 27"/>
                  <a:gd name="T2" fmla="*/ 28 w 29"/>
                  <a:gd name="T3" fmla="*/ 0 h 27"/>
                  <a:gd name="T4" fmla="*/ 28 w 29"/>
                  <a:gd name="T5" fmla="*/ 26 h 27"/>
                  <a:gd name="T6" fmla="*/ 0 w 29"/>
                  <a:gd name="T7" fmla="*/ 26 h 27"/>
                  <a:gd name="T8" fmla="*/ 11 w 29"/>
                  <a:gd name="T9" fmla="*/ 0 h 27"/>
                  <a:gd name="T10" fmla="*/ 0 60000 65536"/>
                  <a:gd name="T11" fmla="*/ 0 60000 65536"/>
                  <a:gd name="T12" fmla="*/ 0 60000 65536"/>
                  <a:gd name="T13" fmla="*/ 0 60000 65536"/>
                  <a:gd name="T14" fmla="*/ 0 60000 65536"/>
                  <a:gd name="T15" fmla="*/ 0 w 29"/>
                  <a:gd name="T16" fmla="*/ 0 h 27"/>
                  <a:gd name="T17" fmla="*/ 29 w 29"/>
                  <a:gd name="T18" fmla="*/ 27 h 27"/>
                </a:gdLst>
                <a:ahLst/>
                <a:cxnLst>
                  <a:cxn ang="T10">
                    <a:pos x="T0" y="T1"/>
                  </a:cxn>
                  <a:cxn ang="T11">
                    <a:pos x="T2" y="T3"/>
                  </a:cxn>
                  <a:cxn ang="T12">
                    <a:pos x="T4" y="T5"/>
                  </a:cxn>
                  <a:cxn ang="T13">
                    <a:pos x="T6" y="T7"/>
                  </a:cxn>
                  <a:cxn ang="T14">
                    <a:pos x="T8" y="T9"/>
                  </a:cxn>
                </a:cxnLst>
                <a:rect l="T15" t="T16" r="T17" b="T18"/>
                <a:pathLst>
                  <a:path w="29" h="27">
                    <a:moveTo>
                      <a:pt x="11" y="0"/>
                    </a:moveTo>
                    <a:lnTo>
                      <a:pt x="28" y="0"/>
                    </a:lnTo>
                    <a:lnTo>
                      <a:pt x="28" y="26"/>
                    </a:lnTo>
                    <a:lnTo>
                      <a:pt x="0" y="26"/>
                    </a:lnTo>
                    <a:lnTo>
                      <a:pt x="11" y="0"/>
                    </a:lnTo>
                  </a:path>
                </a:pathLst>
              </a:custGeom>
              <a:solidFill>
                <a:srgbClr val="FFFFFF"/>
              </a:solidFill>
              <a:ln w="25400" cap="rnd">
                <a:solidFill>
                  <a:srgbClr val="000000"/>
                </a:solidFill>
                <a:round/>
                <a:headEnd/>
                <a:tailEnd/>
              </a:ln>
            </p:spPr>
            <p:txBody>
              <a:bodyPr/>
              <a:lstStyle/>
              <a:p>
                <a:endParaRPr lang="en-US"/>
              </a:p>
            </p:txBody>
          </p:sp>
          <p:sp>
            <p:nvSpPr>
              <p:cNvPr id="27698" name="Freeform 1933"/>
              <p:cNvSpPr>
                <a:spLocks/>
              </p:cNvSpPr>
              <p:nvPr/>
            </p:nvSpPr>
            <p:spPr bwMode="auto">
              <a:xfrm>
                <a:off x="4866" y="3278"/>
                <a:ext cx="30" cy="28"/>
              </a:xfrm>
              <a:custGeom>
                <a:avLst/>
                <a:gdLst>
                  <a:gd name="T0" fmla="*/ 8 w 30"/>
                  <a:gd name="T1" fmla="*/ 0 h 28"/>
                  <a:gd name="T2" fmla="*/ 8 w 30"/>
                  <a:gd name="T3" fmla="*/ 0 h 28"/>
                  <a:gd name="T4" fmla="*/ 29 w 30"/>
                  <a:gd name="T5" fmla="*/ 0 h 28"/>
                  <a:gd name="T6" fmla="*/ 29 w 30"/>
                  <a:gd name="T7" fmla="*/ 27 h 28"/>
                  <a:gd name="T8" fmla="*/ 0 w 30"/>
                  <a:gd name="T9" fmla="*/ 27 h 28"/>
                  <a:gd name="T10" fmla="*/ 8 w 30"/>
                  <a:gd name="T11" fmla="*/ 0 h 28"/>
                  <a:gd name="T12" fmla="*/ 0 60000 65536"/>
                  <a:gd name="T13" fmla="*/ 0 60000 65536"/>
                  <a:gd name="T14" fmla="*/ 0 60000 65536"/>
                  <a:gd name="T15" fmla="*/ 0 60000 65536"/>
                  <a:gd name="T16" fmla="*/ 0 60000 65536"/>
                  <a:gd name="T17" fmla="*/ 0 60000 65536"/>
                  <a:gd name="T18" fmla="*/ 0 w 30"/>
                  <a:gd name="T19" fmla="*/ 0 h 28"/>
                  <a:gd name="T20" fmla="*/ 30 w 30"/>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0" h="28">
                    <a:moveTo>
                      <a:pt x="8" y="0"/>
                    </a:moveTo>
                    <a:lnTo>
                      <a:pt x="8" y="0"/>
                    </a:lnTo>
                    <a:lnTo>
                      <a:pt x="29" y="0"/>
                    </a:lnTo>
                    <a:lnTo>
                      <a:pt x="29" y="27"/>
                    </a:lnTo>
                    <a:lnTo>
                      <a:pt x="0" y="27"/>
                    </a:lnTo>
                    <a:lnTo>
                      <a:pt x="8" y="0"/>
                    </a:lnTo>
                  </a:path>
                </a:pathLst>
              </a:custGeom>
              <a:solidFill>
                <a:srgbClr val="FFFFFF"/>
              </a:solidFill>
              <a:ln w="12700" cap="rnd">
                <a:solidFill>
                  <a:srgbClr val="000000"/>
                </a:solidFill>
                <a:round/>
                <a:headEnd/>
                <a:tailEnd/>
              </a:ln>
            </p:spPr>
            <p:txBody>
              <a:bodyPr/>
              <a:lstStyle/>
              <a:p>
                <a:endParaRPr lang="en-US"/>
              </a:p>
            </p:txBody>
          </p:sp>
          <p:sp>
            <p:nvSpPr>
              <p:cNvPr id="27699" name="Freeform 1934"/>
              <p:cNvSpPr>
                <a:spLocks/>
              </p:cNvSpPr>
              <p:nvPr/>
            </p:nvSpPr>
            <p:spPr bwMode="auto">
              <a:xfrm>
                <a:off x="4861" y="3273"/>
                <a:ext cx="35" cy="33"/>
              </a:xfrm>
              <a:custGeom>
                <a:avLst/>
                <a:gdLst>
                  <a:gd name="T0" fmla="*/ 13 w 35"/>
                  <a:gd name="T1" fmla="*/ 0 h 33"/>
                  <a:gd name="T2" fmla="*/ 34 w 35"/>
                  <a:gd name="T3" fmla="*/ 0 h 33"/>
                  <a:gd name="T4" fmla="*/ 34 w 35"/>
                  <a:gd name="T5" fmla="*/ 32 h 33"/>
                  <a:gd name="T6" fmla="*/ 0 w 35"/>
                  <a:gd name="T7" fmla="*/ 32 h 33"/>
                  <a:gd name="T8" fmla="*/ 13 w 35"/>
                  <a:gd name="T9" fmla="*/ 0 h 33"/>
                  <a:gd name="T10" fmla="*/ 0 60000 65536"/>
                  <a:gd name="T11" fmla="*/ 0 60000 65536"/>
                  <a:gd name="T12" fmla="*/ 0 60000 65536"/>
                  <a:gd name="T13" fmla="*/ 0 60000 65536"/>
                  <a:gd name="T14" fmla="*/ 0 60000 65536"/>
                  <a:gd name="T15" fmla="*/ 0 w 35"/>
                  <a:gd name="T16" fmla="*/ 0 h 33"/>
                  <a:gd name="T17" fmla="*/ 35 w 35"/>
                  <a:gd name="T18" fmla="*/ 33 h 33"/>
                </a:gdLst>
                <a:ahLst/>
                <a:cxnLst>
                  <a:cxn ang="T10">
                    <a:pos x="T0" y="T1"/>
                  </a:cxn>
                  <a:cxn ang="T11">
                    <a:pos x="T2" y="T3"/>
                  </a:cxn>
                  <a:cxn ang="T12">
                    <a:pos x="T4" y="T5"/>
                  </a:cxn>
                  <a:cxn ang="T13">
                    <a:pos x="T6" y="T7"/>
                  </a:cxn>
                  <a:cxn ang="T14">
                    <a:pos x="T8" y="T9"/>
                  </a:cxn>
                </a:cxnLst>
                <a:rect l="T15" t="T16" r="T17" b="T18"/>
                <a:pathLst>
                  <a:path w="35" h="33">
                    <a:moveTo>
                      <a:pt x="13" y="0"/>
                    </a:moveTo>
                    <a:lnTo>
                      <a:pt x="34" y="0"/>
                    </a:lnTo>
                    <a:lnTo>
                      <a:pt x="34" y="32"/>
                    </a:lnTo>
                    <a:lnTo>
                      <a:pt x="0" y="32"/>
                    </a:lnTo>
                    <a:lnTo>
                      <a:pt x="13" y="0"/>
                    </a:lnTo>
                  </a:path>
                </a:pathLst>
              </a:custGeom>
              <a:solidFill>
                <a:srgbClr val="FFFFFF"/>
              </a:solidFill>
              <a:ln w="12700" cap="rnd">
                <a:solidFill>
                  <a:srgbClr val="000000"/>
                </a:solidFill>
                <a:round/>
                <a:headEnd/>
                <a:tailEnd/>
              </a:ln>
            </p:spPr>
            <p:txBody>
              <a:bodyPr/>
              <a:lstStyle/>
              <a:p>
                <a:endParaRPr lang="en-US"/>
              </a:p>
            </p:txBody>
          </p:sp>
          <p:sp>
            <p:nvSpPr>
              <p:cNvPr id="27700" name="Rectangle 1935"/>
              <p:cNvSpPr>
                <a:spLocks noChangeArrowheads="1"/>
              </p:cNvSpPr>
              <p:nvPr/>
            </p:nvSpPr>
            <p:spPr bwMode="auto">
              <a:xfrm>
                <a:off x="4984" y="3277"/>
                <a:ext cx="18" cy="24"/>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701" name="Freeform 1936"/>
              <p:cNvSpPr>
                <a:spLocks/>
              </p:cNvSpPr>
              <p:nvPr/>
            </p:nvSpPr>
            <p:spPr bwMode="auto">
              <a:xfrm>
                <a:off x="4831" y="3365"/>
                <a:ext cx="164" cy="33"/>
              </a:xfrm>
              <a:custGeom>
                <a:avLst/>
                <a:gdLst>
                  <a:gd name="T0" fmla="*/ 0 w 164"/>
                  <a:gd name="T1" fmla="*/ 32 h 33"/>
                  <a:gd name="T2" fmla="*/ 0 w 164"/>
                  <a:gd name="T3" fmla="*/ 27 h 33"/>
                  <a:gd name="T4" fmla="*/ 0 w 164"/>
                  <a:gd name="T5" fmla="*/ 18 h 33"/>
                  <a:gd name="T6" fmla="*/ 8 w 164"/>
                  <a:gd name="T7" fmla="*/ 9 h 33"/>
                  <a:gd name="T8" fmla="*/ 33 w 164"/>
                  <a:gd name="T9" fmla="*/ 0 h 33"/>
                  <a:gd name="T10" fmla="*/ 53 w 164"/>
                  <a:gd name="T11" fmla="*/ 14 h 33"/>
                  <a:gd name="T12" fmla="*/ 57 w 164"/>
                  <a:gd name="T13" fmla="*/ 18 h 33"/>
                  <a:gd name="T14" fmla="*/ 73 w 164"/>
                  <a:gd name="T15" fmla="*/ 18 h 33"/>
                  <a:gd name="T16" fmla="*/ 102 w 164"/>
                  <a:gd name="T17" fmla="*/ 14 h 33"/>
                  <a:gd name="T18" fmla="*/ 130 w 164"/>
                  <a:gd name="T19" fmla="*/ 18 h 33"/>
                  <a:gd name="T20" fmla="*/ 155 w 164"/>
                  <a:gd name="T21" fmla="*/ 27 h 33"/>
                  <a:gd name="T22" fmla="*/ 163 w 164"/>
                  <a:gd name="T23" fmla="*/ 32 h 33"/>
                  <a:gd name="T24" fmla="*/ 0 w 164"/>
                  <a:gd name="T25" fmla="*/ 32 h 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4"/>
                  <a:gd name="T40" fmla="*/ 0 h 33"/>
                  <a:gd name="T41" fmla="*/ 164 w 164"/>
                  <a:gd name="T42" fmla="*/ 33 h 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4" h="33">
                    <a:moveTo>
                      <a:pt x="0" y="32"/>
                    </a:moveTo>
                    <a:lnTo>
                      <a:pt x="0" y="27"/>
                    </a:lnTo>
                    <a:lnTo>
                      <a:pt x="0" y="18"/>
                    </a:lnTo>
                    <a:lnTo>
                      <a:pt x="8" y="9"/>
                    </a:lnTo>
                    <a:lnTo>
                      <a:pt x="33" y="0"/>
                    </a:lnTo>
                    <a:lnTo>
                      <a:pt x="53" y="14"/>
                    </a:lnTo>
                    <a:lnTo>
                      <a:pt x="57" y="18"/>
                    </a:lnTo>
                    <a:lnTo>
                      <a:pt x="73" y="18"/>
                    </a:lnTo>
                    <a:lnTo>
                      <a:pt x="102" y="14"/>
                    </a:lnTo>
                    <a:lnTo>
                      <a:pt x="130" y="18"/>
                    </a:lnTo>
                    <a:lnTo>
                      <a:pt x="155" y="27"/>
                    </a:lnTo>
                    <a:lnTo>
                      <a:pt x="163" y="32"/>
                    </a:lnTo>
                    <a:lnTo>
                      <a:pt x="0" y="32"/>
                    </a:lnTo>
                  </a:path>
                </a:pathLst>
              </a:custGeom>
              <a:solidFill>
                <a:srgbClr val="FFFFFF"/>
              </a:solidFill>
              <a:ln w="25400" cap="rnd">
                <a:solidFill>
                  <a:srgbClr val="000000"/>
                </a:solidFill>
                <a:round/>
                <a:headEnd/>
                <a:tailEnd/>
              </a:ln>
            </p:spPr>
            <p:txBody>
              <a:bodyPr/>
              <a:lstStyle/>
              <a:p>
                <a:endParaRPr lang="en-US"/>
              </a:p>
            </p:txBody>
          </p:sp>
          <p:sp>
            <p:nvSpPr>
              <p:cNvPr id="27702" name="Freeform 1937"/>
              <p:cNvSpPr>
                <a:spLocks/>
              </p:cNvSpPr>
              <p:nvPr/>
            </p:nvSpPr>
            <p:spPr bwMode="auto">
              <a:xfrm>
                <a:off x="4836" y="3365"/>
                <a:ext cx="166" cy="43"/>
              </a:xfrm>
              <a:custGeom>
                <a:avLst/>
                <a:gdLst>
                  <a:gd name="T0" fmla="*/ 0 w 166"/>
                  <a:gd name="T1" fmla="*/ 42 h 43"/>
                  <a:gd name="T2" fmla="*/ 0 w 166"/>
                  <a:gd name="T3" fmla="*/ 42 h 43"/>
                  <a:gd name="T4" fmla="*/ 0 w 166"/>
                  <a:gd name="T5" fmla="*/ 32 h 43"/>
                  <a:gd name="T6" fmla="*/ 17 w 166"/>
                  <a:gd name="T7" fmla="*/ 0 h 43"/>
                  <a:gd name="T8" fmla="*/ 50 w 166"/>
                  <a:gd name="T9" fmla="*/ 11 h 43"/>
                  <a:gd name="T10" fmla="*/ 58 w 166"/>
                  <a:gd name="T11" fmla="*/ 26 h 43"/>
                  <a:gd name="T12" fmla="*/ 91 w 166"/>
                  <a:gd name="T13" fmla="*/ 21 h 43"/>
                  <a:gd name="T14" fmla="*/ 116 w 166"/>
                  <a:gd name="T15" fmla="*/ 21 h 43"/>
                  <a:gd name="T16" fmla="*/ 149 w 166"/>
                  <a:gd name="T17" fmla="*/ 32 h 43"/>
                  <a:gd name="T18" fmla="*/ 161 w 166"/>
                  <a:gd name="T19" fmla="*/ 42 h 43"/>
                  <a:gd name="T20" fmla="*/ 165 w 166"/>
                  <a:gd name="T21" fmla="*/ 42 h 4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
                  <a:gd name="T34" fmla="*/ 0 h 43"/>
                  <a:gd name="T35" fmla="*/ 166 w 166"/>
                  <a:gd name="T36" fmla="*/ 43 h 4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 h="43">
                    <a:moveTo>
                      <a:pt x="0" y="42"/>
                    </a:moveTo>
                    <a:lnTo>
                      <a:pt x="0" y="42"/>
                    </a:lnTo>
                    <a:lnTo>
                      <a:pt x="0" y="32"/>
                    </a:lnTo>
                    <a:lnTo>
                      <a:pt x="17" y="0"/>
                    </a:lnTo>
                    <a:lnTo>
                      <a:pt x="50" y="11"/>
                    </a:lnTo>
                    <a:lnTo>
                      <a:pt x="58" y="26"/>
                    </a:lnTo>
                    <a:lnTo>
                      <a:pt x="91" y="21"/>
                    </a:lnTo>
                    <a:lnTo>
                      <a:pt x="116" y="21"/>
                    </a:lnTo>
                    <a:lnTo>
                      <a:pt x="149" y="32"/>
                    </a:lnTo>
                    <a:lnTo>
                      <a:pt x="161" y="42"/>
                    </a:lnTo>
                    <a:lnTo>
                      <a:pt x="165" y="42"/>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703" name="Freeform 1938"/>
              <p:cNvSpPr>
                <a:spLocks/>
              </p:cNvSpPr>
              <p:nvPr/>
            </p:nvSpPr>
            <p:spPr bwMode="auto">
              <a:xfrm>
                <a:off x="4831" y="3365"/>
                <a:ext cx="168" cy="38"/>
              </a:xfrm>
              <a:custGeom>
                <a:avLst/>
                <a:gdLst>
                  <a:gd name="T0" fmla="*/ 0 w 168"/>
                  <a:gd name="T1" fmla="*/ 37 h 38"/>
                  <a:gd name="T2" fmla="*/ 0 w 168"/>
                  <a:gd name="T3" fmla="*/ 32 h 38"/>
                  <a:gd name="T4" fmla="*/ 0 w 168"/>
                  <a:gd name="T5" fmla="*/ 21 h 38"/>
                  <a:gd name="T6" fmla="*/ 8 w 168"/>
                  <a:gd name="T7" fmla="*/ 11 h 38"/>
                  <a:gd name="T8" fmla="*/ 33 w 168"/>
                  <a:gd name="T9" fmla="*/ 0 h 38"/>
                  <a:gd name="T10" fmla="*/ 54 w 168"/>
                  <a:gd name="T11" fmla="*/ 16 h 38"/>
                  <a:gd name="T12" fmla="*/ 58 w 168"/>
                  <a:gd name="T13" fmla="*/ 21 h 38"/>
                  <a:gd name="T14" fmla="*/ 75 w 168"/>
                  <a:gd name="T15" fmla="*/ 21 h 38"/>
                  <a:gd name="T16" fmla="*/ 104 w 168"/>
                  <a:gd name="T17" fmla="*/ 16 h 38"/>
                  <a:gd name="T18" fmla="*/ 134 w 168"/>
                  <a:gd name="T19" fmla="*/ 21 h 38"/>
                  <a:gd name="T20" fmla="*/ 159 w 168"/>
                  <a:gd name="T21" fmla="*/ 32 h 38"/>
                  <a:gd name="T22" fmla="*/ 167 w 168"/>
                  <a:gd name="T23" fmla="*/ 37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8"/>
                  <a:gd name="T37" fmla="*/ 0 h 38"/>
                  <a:gd name="T38" fmla="*/ 168 w 168"/>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8" h="38">
                    <a:moveTo>
                      <a:pt x="0" y="37"/>
                    </a:moveTo>
                    <a:lnTo>
                      <a:pt x="0" y="32"/>
                    </a:lnTo>
                    <a:lnTo>
                      <a:pt x="0" y="21"/>
                    </a:lnTo>
                    <a:lnTo>
                      <a:pt x="8" y="11"/>
                    </a:lnTo>
                    <a:lnTo>
                      <a:pt x="33" y="0"/>
                    </a:lnTo>
                    <a:lnTo>
                      <a:pt x="54" y="16"/>
                    </a:lnTo>
                    <a:lnTo>
                      <a:pt x="58" y="21"/>
                    </a:lnTo>
                    <a:lnTo>
                      <a:pt x="75" y="21"/>
                    </a:lnTo>
                    <a:lnTo>
                      <a:pt x="104" y="16"/>
                    </a:lnTo>
                    <a:lnTo>
                      <a:pt x="134" y="21"/>
                    </a:lnTo>
                    <a:lnTo>
                      <a:pt x="159" y="32"/>
                    </a:lnTo>
                    <a:lnTo>
                      <a:pt x="167" y="37"/>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704" name="Line 1939"/>
              <p:cNvSpPr>
                <a:spLocks noChangeShapeType="1"/>
              </p:cNvSpPr>
              <p:nvPr/>
            </p:nvSpPr>
            <p:spPr bwMode="auto">
              <a:xfrm>
                <a:off x="4882" y="3260"/>
                <a:ext cx="132"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705" name="Freeform 1940"/>
              <p:cNvSpPr>
                <a:spLocks/>
              </p:cNvSpPr>
              <p:nvPr/>
            </p:nvSpPr>
            <p:spPr bwMode="auto">
              <a:xfrm>
                <a:off x="5154" y="3381"/>
                <a:ext cx="233" cy="17"/>
              </a:xfrm>
              <a:custGeom>
                <a:avLst/>
                <a:gdLst>
                  <a:gd name="T0" fmla="*/ 0 w 233"/>
                  <a:gd name="T1" fmla="*/ 16 h 17"/>
                  <a:gd name="T2" fmla="*/ 0 w 233"/>
                  <a:gd name="T3" fmla="*/ 12 h 17"/>
                  <a:gd name="T4" fmla="*/ 12 w 233"/>
                  <a:gd name="T5" fmla="*/ 4 h 17"/>
                  <a:gd name="T6" fmla="*/ 49 w 233"/>
                  <a:gd name="T7" fmla="*/ 0 h 17"/>
                  <a:gd name="T8" fmla="*/ 65 w 233"/>
                  <a:gd name="T9" fmla="*/ 0 h 17"/>
                  <a:gd name="T10" fmla="*/ 77 w 233"/>
                  <a:gd name="T11" fmla="*/ 8 h 17"/>
                  <a:gd name="T12" fmla="*/ 85 w 233"/>
                  <a:gd name="T13" fmla="*/ 8 h 17"/>
                  <a:gd name="T14" fmla="*/ 106 w 233"/>
                  <a:gd name="T15" fmla="*/ 8 h 17"/>
                  <a:gd name="T16" fmla="*/ 147 w 233"/>
                  <a:gd name="T17" fmla="*/ 8 h 17"/>
                  <a:gd name="T18" fmla="*/ 187 w 233"/>
                  <a:gd name="T19" fmla="*/ 8 h 17"/>
                  <a:gd name="T20" fmla="*/ 208 w 233"/>
                  <a:gd name="T21" fmla="*/ 8 h 17"/>
                  <a:gd name="T22" fmla="*/ 220 w 233"/>
                  <a:gd name="T23" fmla="*/ 12 h 17"/>
                  <a:gd name="T24" fmla="*/ 232 w 233"/>
                  <a:gd name="T25" fmla="*/ 16 h 17"/>
                  <a:gd name="T26" fmla="*/ 0 w 233"/>
                  <a:gd name="T27" fmla="*/ 16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3"/>
                  <a:gd name="T43" fmla="*/ 0 h 17"/>
                  <a:gd name="T44" fmla="*/ 233 w 233"/>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3" h="17">
                    <a:moveTo>
                      <a:pt x="0" y="16"/>
                    </a:moveTo>
                    <a:lnTo>
                      <a:pt x="0" y="12"/>
                    </a:lnTo>
                    <a:lnTo>
                      <a:pt x="12" y="4"/>
                    </a:lnTo>
                    <a:lnTo>
                      <a:pt x="49" y="0"/>
                    </a:lnTo>
                    <a:lnTo>
                      <a:pt x="65" y="0"/>
                    </a:lnTo>
                    <a:lnTo>
                      <a:pt x="77" y="8"/>
                    </a:lnTo>
                    <a:lnTo>
                      <a:pt x="85" y="8"/>
                    </a:lnTo>
                    <a:lnTo>
                      <a:pt x="106" y="8"/>
                    </a:lnTo>
                    <a:lnTo>
                      <a:pt x="147" y="8"/>
                    </a:lnTo>
                    <a:lnTo>
                      <a:pt x="187" y="8"/>
                    </a:lnTo>
                    <a:lnTo>
                      <a:pt x="208" y="8"/>
                    </a:lnTo>
                    <a:lnTo>
                      <a:pt x="220" y="12"/>
                    </a:lnTo>
                    <a:lnTo>
                      <a:pt x="232" y="16"/>
                    </a:lnTo>
                    <a:lnTo>
                      <a:pt x="0" y="16"/>
                    </a:lnTo>
                  </a:path>
                </a:pathLst>
              </a:custGeom>
              <a:solidFill>
                <a:srgbClr val="FFFFFF"/>
              </a:solidFill>
              <a:ln w="25400" cap="rnd">
                <a:solidFill>
                  <a:srgbClr val="000000"/>
                </a:solidFill>
                <a:round/>
                <a:headEnd/>
                <a:tailEnd/>
              </a:ln>
            </p:spPr>
            <p:txBody>
              <a:bodyPr/>
              <a:lstStyle/>
              <a:p>
                <a:endParaRPr lang="en-US"/>
              </a:p>
            </p:txBody>
          </p:sp>
          <p:sp>
            <p:nvSpPr>
              <p:cNvPr id="27706" name="Freeform 1941"/>
              <p:cNvSpPr>
                <a:spLocks/>
              </p:cNvSpPr>
              <p:nvPr/>
            </p:nvSpPr>
            <p:spPr bwMode="auto">
              <a:xfrm>
                <a:off x="5158" y="3381"/>
                <a:ext cx="237" cy="22"/>
              </a:xfrm>
              <a:custGeom>
                <a:avLst/>
                <a:gdLst>
                  <a:gd name="T0" fmla="*/ 0 w 237"/>
                  <a:gd name="T1" fmla="*/ 21 h 22"/>
                  <a:gd name="T2" fmla="*/ 0 w 237"/>
                  <a:gd name="T3" fmla="*/ 21 h 22"/>
                  <a:gd name="T4" fmla="*/ 0 w 237"/>
                  <a:gd name="T5" fmla="*/ 16 h 22"/>
                  <a:gd name="T6" fmla="*/ 21 w 237"/>
                  <a:gd name="T7" fmla="*/ 0 h 22"/>
                  <a:gd name="T8" fmla="*/ 70 w 237"/>
                  <a:gd name="T9" fmla="*/ 5 h 22"/>
                  <a:gd name="T10" fmla="*/ 79 w 237"/>
                  <a:gd name="T11" fmla="*/ 16 h 22"/>
                  <a:gd name="T12" fmla="*/ 128 w 237"/>
                  <a:gd name="T13" fmla="*/ 11 h 22"/>
                  <a:gd name="T14" fmla="*/ 161 w 237"/>
                  <a:gd name="T15" fmla="*/ 11 h 22"/>
                  <a:gd name="T16" fmla="*/ 211 w 237"/>
                  <a:gd name="T17" fmla="*/ 16 h 22"/>
                  <a:gd name="T18" fmla="*/ 236 w 237"/>
                  <a:gd name="T19" fmla="*/ 21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7"/>
                  <a:gd name="T31" fmla="*/ 0 h 22"/>
                  <a:gd name="T32" fmla="*/ 237 w 237"/>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7" h="22">
                    <a:moveTo>
                      <a:pt x="0" y="21"/>
                    </a:moveTo>
                    <a:lnTo>
                      <a:pt x="0" y="21"/>
                    </a:lnTo>
                    <a:lnTo>
                      <a:pt x="0" y="16"/>
                    </a:lnTo>
                    <a:lnTo>
                      <a:pt x="21" y="0"/>
                    </a:lnTo>
                    <a:lnTo>
                      <a:pt x="70" y="5"/>
                    </a:lnTo>
                    <a:lnTo>
                      <a:pt x="79" y="16"/>
                    </a:lnTo>
                    <a:lnTo>
                      <a:pt x="128" y="11"/>
                    </a:lnTo>
                    <a:lnTo>
                      <a:pt x="161" y="11"/>
                    </a:lnTo>
                    <a:lnTo>
                      <a:pt x="211" y="16"/>
                    </a:lnTo>
                    <a:lnTo>
                      <a:pt x="236" y="21"/>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707" name="Freeform 1942"/>
              <p:cNvSpPr>
                <a:spLocks/>
              </p:cNvSpPr>
              <p:nvPr/>
            </p:nvSpPr>
            <p:spPr bwMode="auto">
              <a:xfrm>
                <a:off x="5154" y="3381"/>
                <a:ext cx="236" cy="22"/>
              </a:xfrm>
              <a:custGeom>
                <a:avLst/>
                <a:gdLst>
                  <a:gd name="T0" fmla="*/ 0 w 236"/>
                  <a:gd name="T1" fmla="*/ 21 h 22"/>
                  <a:gd name="T2" fmla="*/ 0 w 236"/>
                  <a:gd name="T3" fmla="*/ 16 h 22"/>
                  <a:gd name="T4" fmla="*/ 12 w 236"/>
                  <a:gd name="T5" fmla="*/ 5 h 22"/>
                  <a:gd name="T6" fmla="*/ 49 w 236"/>
                  <a:gd name="T7" fmla="*/ 0 h 22"/>
                  <a:gd name="T8" fmla="*/ 66 w 236"/>
                  <a:gd name="T9" fmla="*/ 0 h 22"/>
                  <a:gd name="T10" fmla="*/ 78 w 236"/>
                  <a:gd name="T11" fmla="*/ 11 h 22"/>
                  <a:gd name="T12" fmla="*/ 87 w 236"/>
                  <a:gd name="T13" fmla="*/ 11 h 22"/>
                  <a:gd name="T14" fmla="*/ 107 w 236"/>
                  <a:gd name="T15" fmla="*/ 11 h 22"/>
                  <a:gd name="T16" fmla="*/ 148 w 236"/>
                  <a:gd name="T17" fmla="*/ 11 h 22"/>
                  <a:gd name="T18" fmla="*/ 190 w 236"/>
                  <a:gd name="T19" fmla="*/ 11 h 22"/>
                  <a:gd name="T20" fmla="*/ 210 w 236"/>
                  <a:gd name="T21" fmla="*/ 11 h 22"/>
                  <a:gd name="T22" fmla="*/ 223 w 236"/>
                  <a:gd name="T23" fmla="*/ 16 h 22"/>
                  <a:gd name="T24" fmla="*/ 235 w 236"/>
                  <a:gd name="T25" fmla="*/ 21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6"/>
                  <a:gd name="T40" fmla="*/ 0 h 22"/>
                  <a:gd name="T41" fmla="*/ 236 w 236"/>
                  <a:gd name="T42" fmla="*/ 22 h 2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6" h="22">
                    <a:moveTo>
                      <a:pt x="0" y="21"/>
                    </a:moveTo>
                    <a:lnTo>
                      <a:pt x="0" y="16"/>
                    </a:lnTo>
                    <a:lnTo>
                      <a:pt x="12" y="5"/>
                    </a:lnTo>
                    <a:lnTo>
                      <a:pt x="49" y="0"/>
                    </a:lnTo>
                    <a:lnTo>
                      <a:pt x="66" y="0"/>
                    </a:lnTo>
                    <a:lnTo>
                      <a:pt x="78" y="11"/>
                    </a:lnTo>
                    <a:lnTo>
                      <a:pt x="87" y="11"/>
                    </a:lnTo>
                    <a:lnTo>
                      <a:pt x="107" y="11"/>
                    </a:lnTo>
                    <a:lnTo>
                      <a:pt x="148" y="11"/>
                    </a:lnTo>
                    <a:lnTo>
                      <a:pt x="190" y="11"/>
                    </a:lnTo>
                    <a:lnTo>
                      <a:pt x="210" y="11"/>
                    </a:lnTo>
                    <a:lnTo>
                      <a:pt x="223" y="16"/>
                    </a:lnTo>
                    <a:lnTo>
                      <a:pt x="235" y="21"/>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708" name="Line 1943"/>
              <p:cNvSpPr>
                <a:spLocks noChangeShapeType="1"/>
              </p:cNvSpPr>
              <p:nvPr/>
            </p:nvSpPr>
            <p:spPr bwMode="auto">
              <a:xfrm flipV="1">
                <a:off x="4939" y="3114"/>
                <a:ext cx="0" cy="71"/>
              </a:xfrm>
              <a:prstGeom prst="line">
                <a:avLst/>
              </a:prstGeom>
              <a:noFill/>
              <a:ln w="12700">
                <a:solidFill>
                  <a:srgbClr val="000000"/>
                </a:solidFill>
                <a:round/>
                <a:headEnd type="none" w="sm" len="sm"/>
                <a:tailEnd type="none" w="sm" len="sm"/>
              </a:ln>
            </p:spPr>
            <p:txBody>
              <a:bodyPr wrap="none" anchor="ctr"/>
              <a:lstStyle/>
              <a:p>
                <a:endParaRPr lang="en-US"/>
              </a:p>
            </p:txBody>
          </p:sp>
        </p:grpSp>
        <p:grpSp>
          <p:nvGrpSpPr>
            <p:cNvPr id="27710" name="Group 1944"/>
            <p:cNvGrpSpPr>
              <a:grpSpLocks/>
            </p:cNvGrpSpPr>
            <p:nvPr/>
          </p:nvGrpSpPr>
          <p:grpSpPr bwMode="auto">
            <a:xfrm>
              <a:off x="4330" y="3447"/>
              <a:ext cx="905" cy="211"/>
              <a:chOff x="4199" y="3447"/>
              <a:chExt cx="835" cy="211"/>
            </a:xfrm>
          </p:grpSpPr>
          <p:sp>
            <p:nvSpPr>
              <p:cNvPr id="27659" name="Rectangle 1945"/>
              <p:cNvSpPr>
                <a:spLocks noChangeArrowheads="1"/>
              </p:cNvSpPr>
              <p:nvPr/>
            </p:nvSpPr>
            <p:spPr bwMode="auto">
              <a:xfrm>
                <a:off x="4204" y="3447"/>
                <a:ext cx="592" cy="145"/>
              </a:xfrm>
              <a:prstGeom prst="rect">
                <a:avLst/>
              </a:prstGeom>
              <a:solidFill>
                <a:srgbClr val="FFFFFF"/>
              </a:solidFill>
              <a:ln w="12700">
                <a:solidFill>
                  <a:srgbClr val="FFFFFF"/>
                </a:solidFill>
                <a:miter lim="800000"/>
                <a:headEnd/>
                <a:tailEnd/>
              </a:ln>
            </p:spPr>
            <p:txBody>
              <a:bodyPr wrap="none" anchor="ctr"/>
              <a:lstStyle/>
              <a:p>
                <a:pPr eaLnBrk="0" hangingPunct="0"/>
                <a:endParaRPr lang="en-US" sz="2400">
                  <a:latin typeface="Verdana" pitchFamily="34" charset="0"/>
                </a:endParaRPr>
              </a:p>
            </p:txBody>
          </p:sp>
          <p:sp>
            <p:nvSpPr>
              <p:cNvPr id="27660" name="Rectangle 1946"/>
              <p:cNvSpPr>
                <a:spLocks noChangeArrowheads="1"/>
              </p:cNvSpPr>
              <p:nvPr/>
            </p:nvSpPr>
            <p:spPr bwMode="auto">
              <a:xfrm>
                <a:off x="4199" y="3603"/>
                <a:ext cx="341" cy="8"/>
              </a:xfrm>
              <a:prstGeom prst="rect">
                <a:avLst/>
              </a:prstGeom>
              <a:solidFill>
                <a:srgbClr val="000000"/>
              </a:solidFill>
              <a:ln w="12700">
                <a:solidFill>
                  <a:srgbClr val="FFFFFF"/>
                </a:solidFill>
                <a:miter lim="800000"/>
                <a:headEnd/>
                <a:tailEnd/>
              </a:ln>
            </p:spPr>
            <p:txBody>
              <a:bodyPr wrap="none" anchor="ctr"/>
              <a:lstStyle/>
              <a:p>
                <a:pPr eaLnBrk="0" hangingPunct="0"/>
                <a:endParaRPr lang="en-US" sz="2400">
                  <a:latin typeface="Verdana" pitchFamily="34" charset="0"/>
                </a:endParaRPr>
              </a:p>
            </p:txBody>
          </p:sp>
          <p:grpSp>
            <p:nvGrpSpPr>
              <p:cNvPr id="27711" name="Group 1947"/>
              <p:cNvGrpSpPr>
                <a:grpSpLocks/>
              </p:cNvGrpSpPr>
              <p:nvPr/>
            </p:nvGrpSpPr>
            <p:grpSpPr bwMode="auto">
              <a:xfrm>
                <a:off x="4257" y="3610"/>
                <a:ext cx="43" cy="48"/>
                <a:chOff x="4257" y="3610"/>
                <a:chExt cx="43" cy="48"/>
              </a:xfrm>
            </p:grpSpPr>
            <p:sp>
              <p:nvSpPr>
                <p:cNvPr id="27683" name="Oval 1948"/>
                <p:cNvSpPr>
                  <a:spLocks noChangeArrowheads="1"/>
                </p:cNvSpPr>
                <p:nvPr/>
              </p:nvSpPr>
              <p:spPr bwMode="auto">
                <a:xfrm>
                  <a:off x="4257" y="3610"/>
                  <a:ext cx="43" cy="48"/>
                </a:xfrm>
                <a:prstGeom prst="ellipse">
                  <a:avLst/>
                </a:prstGeom>
                <a:solidFill>
                  <a:srgbClr val="000000"/>
                </a:solidFill>
                <a:ln w="12700">
                  <a:solidFill>
                    <a:srgbClr val="FFFFFF"/>
                  </a:solidFill>
                  <a:round/>
                  <a:headEnd/>
                  <a:tailEnd/>
                </a:ln>
              </p:spPr>
              <p:txBody>
                <a:bodyPr wrap="none" anchor="ctr"/>
                <a:lstStyle/>
                <a:p>
                  <a:pPr eaLnBrk="0" hangingPunct="0"/>
                  <a:endParaRPr lang="en-US" sz="2400">
                    <a:latin typeface="Verdana" pitchFamily="34" charset="0"/>
                  </a:endParaRPr>
                </a:p>
              </p:txBody>
            </p:sp>
            <p:sp>
              <p:nvSpPr>
                <p:cNvPr id="27684" name="Oval 1949"/>
                <p:cNvSpPr>
                  <a:spLocks noChangeArrowheads="1"/>
                </p:cNvSpPr>
                <p:nvPr/>
              </p:nvSpPr>
              <p:spPr bwMode="auto">
                <a:xfrm>
                  <a:off x="4271" y="3626"/>
                  <a:ext cx="14" cy="16"/>
                </a:xfrm>
                <a:prstGeom prst="ellipse">
                  <a:avLst/>
                </a:prstGeom>
                <a:solidFill>
                  <a:srgbClr val="FFFFFF"/>
                </a:solidFill>
                <a:ln w="12700">
                  <a:solidFill>
                    <a:srgbClr val="FFFFFF"/>
                  </a:solidFill>
                  <a:round/>
                  <a:headEnd/>
                  <a:tailEnd/>
                </a:ln>
              </p:spPr>
              <p:txBody>
                <a:bodyPr wrap="none" anchor="ctr"/>
                <a:lstStyle/>
                <a:p>
                  <a:pPr eaLnBrk="0" hangingPunct="0"/>
                  <a:endParaRPr lang="en-US" sz="2400">
                    <a:latin typeface="Verdana" pitchFamily="34" charset="0"/>
                  </a:endParaRPr>
                </a:p>
              </p:txBody>
            </p:sp>
          </p:grpSp>
          <p:grpSp>
            <p:nvGrpSpPr>
              <p:cNvPr id="27713" name="Group 1950"/>
              <p:cNvGrpSpPr>
                <a:grpSpLocks/>
              </p:cNvGrpSpPr>
              <p:nvPr/>
            </p:nvGrpSpPr>
            <p:grpSpPr bwMode="auto">
              <a:xfrm>
                <a:off x="4321" y="3610"/>
                <a:ext cx="39" cy="48"/>
                <a:chOff x="4321" y="3610"/>
                <a:chExt cx="39" cy="48"/>
              </a:xfrm>
            </p:grpSpPr>
            <p:sp>
              <p:nvSpPr>
                <p:cNvPr id="27681" name="Oval 1951"/>
                <p:cNvSpPr>
                  <a:spLocks noChangeArrowheads="1"/>
                </p:cNvSpPr>
                <p:nvPr/>
              </p:nvSpPr>
              <p:spPr bwMode="auto">
                <a:xfrm>
                  <a:off x="4321" y="3610"/>
                  <a:ext cx="39" cy="48"/>
                </a:xfrm>
                <a:prstGeom prst="ellipse">
                  <a:avLst/>
                </a:prstGeom>
                <a:solidFill>
                  <a:srgbClr val="000000"/>
                </a:solidFill>
                <a:ln w="12700">
                  <a:solidFill>
                    <a:srgbClr val="FFFFFF"/>
                  </a:solidFill>
                  <a:round/>
                  <a:headEnd/>
                  <a:tailEnd/>
                </a:ln>
              </p:spPr>
              <p:txBody>
                <a:bodyPr wrap="none" anchor="ctr"/>
                <a:lstStyle/>
                <a:p>
                  <a:pPr eaLnBrk="0" hangingPunct="0"/>
                  <a:endParaRPr lang="en-US" sz="2400">
                    <a:latin typeface="Verdana" pitchFamily="34" charset="0"/>
                  </a:endParaRPr>
                </a:p>
              </p:txBody>
            </p:sp>
            <p:sp>
              <p:nvSpPr>
                <p:cNvPr id="27682" name="Oval 1952"/>
                <p:cNvSpPr>
                  <a:spLocks noChangeArrowheads="1"/>
                </p:cNvSpPr>
                <p:nvPr/>
              </p:nvSpPr>
              <p:spPr bwMode="auto">
                <a:xfrm>
                  <a:off x="4336" y="3626"/>
                  <a:ext cx="11" cy="16"/>
                </a:xfrm>
                <a:prstGeom prst="ellipse">
                  <a:avLst/>
                </a:prstGeom>
                <a:solidFill>
                  <a:srgbClr val="FFFFFF"/>
                </a:solidFill>
                <a:ln w="12700">
                  <a:solidFill>
                    <a:srgbClr val="FFFFFF"/>
                  </a:solidFill>
                  <a:round/>
                  <a:headEnd/>
                  <a:tailEnd/>
                </a:ln>
              </p:spPr>
              <p:txBody>
                <a:bodyPr wrap="none" anchor="ctr"/>
                <a:lstStyle/>
                <a:p>
                  <a:pPr eaLnBrk="0" hangingPunct="0"/>
                  <a:endParaRPr lang="en-US" sz="2400">
                    <a:latin typeface="Verdana" pitchFamily="34" charset="0"/>
                  </a:endParaRPr>
                </a:p>
              </p:txBody>
            </p:sp>
          </p:grpSp>
          <p:grpSp>
            <p:nvGrpSpPr>
              <p:cNvPr id="27720" name="Group 1953"/>
              <p:cNvGrpSpPr>
                <a:grpSpLocks/>
              </p:cNvGrpSpPr>
              <p:nvPr/>
            </p:nvGrpSpPr>
            <p:grpSpPr bwMode="auto">
              <a:xfrm>
                <a:off x="4946" y="3610"/>
                <a:ext cx="44" cy="48"/>
                <a:chOff x="4946" y="3610"/>
                <a:chExt cx="44" cy="48"/>
              </a:xfrm>
            </p:grpSpPr>
            <p:sp>
              <p:nvSpPr>
                <p:cNvPr id="27679" name="Oval 1954"/>
                <p:cNvSpPr>
                  <a:spLocks noChangeArrowheads="1"/>
                </p:cNvSpPr>
                <p:nvPr/>
              </p:nvSpPr>
              <p:spPr bwMode="auto">
                <a:xfrm>
                  <a:off x="4946" y="3610"/>
                  <a:ext cx="44" cy="48"/>
                </a:xfrm>
                <a:prstGeom prst="ellipse">
                  <a:avLst/>
                </a:prstGeom>
                <a:solidFill>
                  <a:srgbClr val="000000"/>
                </a:solidFill>
                <a:ln w="12700">
                  <a:solidFill>
                    <a:srgbClr val="FFFFFF"/>
                  </a:solidFill>
                  <a:round/>
                  <a:headEnd/>
                  <a:tailEnd/>
                </a:ln>
              </p:spPr>
              <p:txBody>
                <a:bodyPr wrap="none" anchor="ctr"/>
                <a:lstStyle/>
                <a:p>
                  <a:pPr eaLnBrk="0" hangingPunct="0"/>
                  <a:endParaRPr lang="en-US" sz="2400">
                    <a:latin typeface="Verdana" pitchFamily="34" charset="0"/>
                  </a:endParaRPr>
                </a:p>
              </p:txBody>
            </p:sp>
            <p:sp>
              <p:nvSpPr>
                <p:cNvPr id="27680" name="Oval 1955"/>
                <p:cNvSpPr>
                  <a:spLocks noChangeArrowheads="1"/>
                </p:cNvSpPr>
                <p:nvPr/>
              </p:nvSpPr>
              <p:spPr bwMode="auto">
                <a:xfrm>
                  <a:off x="4962" y="3626"/>
                  <a:ext cx="13" cy="16"/>
                </a:xfrm>
                <a:prstGeom prst="ellipse">
                  <a:avLst/>
                </a:prstGeom>
                <a:solidFill>
                  <a:srgbClr val="FFFFFF"/>
                </a:solidFill>
                <a:ln w="12700">
                  <a:solidFill>
                    <a:srgbClr val="FFFFFF"/>
                  </a:solidFill>
                  <a:round/>
                  <a:headEnd/>
                  <a:tailEnd/>
                </a:ln>
              </p:spPr>
              <p:txBody>
                <a:bodyPr wrap="none" anchor="ctr"/>
                <a:lstStyle/>
                <a:p>
                  <a:pPr eaLnBrk="0" hangingPunct="0"/>
                  <a:endParaRPr lang="en-US" sz="2400">
                    <a:latin typeface="Verdana" pitchFamily="34" charset="0"/>
                  </a:endParaRPr>
                </a:p>
              </p:txBody>
            </p:sp>
          </p:grpSp>
          <p:sp>
            <p:nvSpPr>
              <p:cNvPr id="27664" name="Freeform 1956"/>
              <p:cNvSpPr>
                <a:spLocks/>
              </p:cNvSpPr>
              <p:nvPr/>
            </p:nvSpPr>
            <p:spPr bwMode="auto">
              <a:xfrm>
                <a:off x="4831" y="3454"/>
                <a:ext cx="63" cy="157"/>
              </a:xfrm>
              <a:custGeom>
                <a:avLst/>
                <a:gdLst>
                  <a:gd name="T0" fmla="*/ 0 w 63"/>
                  <a:gd name="T1" fmla="*/ 0 h 157"/>
                  <a:gd name="T2" fmla="*/ 18 w 63"/>
                  <a:gd name="T3" fmla="*/ 0 h 157"/>
                  <a:gd name="T4" fmla="*/ 44 w 63"/>
                  <a:gd name="T5" fmla="*/ 4 h 157"/>
                  <a:gd name="T6" fmla="*/ 59 w 63"/>
                  <a:gd name="T7" fmla="*/ 28 h 157"/>
                  <a:gd name="T8" fmla="*/ 62 w 63"/>
                  <a:gd name="T9" fmla="*/ 51 h 157"/>
                  <a:gd name="T10" fmla="*/ 62 w 63"/>
                  <a:gd name="T11" fmla="*/ 55 h 157"/>
                  <a:gd name="T12" fmla="*/ 62 w 63"/>
                  <a:gd name="T13" fmla="*/ 156 h 157"/>
                  <a:gd name="T14" fmla="*/ 0 w 63"/>
                  <a:gd name="T15" fmla="*/ 156 h 157"/>
                  <a:gd name="T16" fmla="*/ 0 w 63"/>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
                  <a:gd name="T28" fmla="*/ 0 h 157"/>
                  <a:gd name="T29" fmla="*/ 63 w 63"/>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 h="157">
                    <a:moveTo>
                      <a:pt x="0" y="0"/>
                    </a:moveTo>
                    <a:lnTo>
                      <a:pt x="18" y="0"/>
                    </a:lnTo>
                    <a:lnTo>
                      <a:pt x="44" y="4"/>
                    </a:lnTo>
                    <a:lnTo>
                      <a:pt x="59" y="28"/>
                    </a:lnTo>
                    <a:lnTo>
                      <a:pt x="62" y="51"/>
                    </a:lnTo>
                    <a:lnTo>
                      <a:pt x="62" y="55"/>
                    </a:lnTo>
                    <a:lnTo>
                      <a:pt x="62" y="156"/>
                    </a:lnTo>
                    <a:lnTo>
                      <a:pt x="0" y="156"/>
                    </a:lnTo>
                    <a:lnTo>
                      <a:pt x="0" y="0"/>
                    </a:lnTo>
                  </a:path>
                </a:pathLst>
              </a:custGeom>
              <a:noFill/>
              <a:ln w="12700" cap="rnd">
                <a:solidFill>
                  <a:srgbClr val="FFFFFF"/>
                </a:solidFill>
                <a:round/>
                <a:headEnd/>
                <a:tailEnd/>
              </a:ln>
            </p:spPr>
            <p:txBody>
              <a:bodyPr/>
              <a:lstStyle/>
              <a:p>
                <a:endParaRPr lang="en-US"/>
              </a:p>
            </p:txBody>
          </p:sp>
          <p:sp>
            <p:nvSpPr>
              <p:cNvPr id="27665" name="Freeform 1957"/>
              <p:cNvSpPr>
                <a:spLocks/>
              </p:cNvSpPr>
              <p:nvPr/>
            </p:nvSpPr>
            <p:spPr bwMode="auto">
              <a:xfrm>
                <a:off x="4828" y="3450"/>
                <a:ext cx="66" cy="157"/>
              </a:xfrm>
              <a:custGeom>
                <a:avLst/>
                <a:gdLst>
                  <a:gd name="T0" fmla="*/ 0 w 66"/>
                  <a:gd name="T1" fmla="*/ 3 h 157"/>
                  <a:gd name="T2" fmla="*/ 10 w 66"/>
                  <a:gd name="T3" fmla="*/ 0 h 157"/>
                  <a:gd name="T4" fmla="*/ 33 w 66"/>
                  <a:gd name="T5" fmla="*/ 3 h 157"/>
                  <a:gd name="T6" fmla="*/ 54 w 66"/>
                  <a:gd name="T7" fmla="*/ 19 h 157"/>
                  <a:gd name="T8" fmla="*/ 62 w 66"/>
                  <a:gd name="T9" fmla="*/ 42 h 157"/>
                  <a:gd name="T10" fmla="*/ 65 w 66"/>
                  <a:gd name="T11" fmla="*/ 58 h 157"/>
                  <a:gd name="T12" fmla="*/ 65 w 66"/>
                  <a:gd name="T13" fmla="*/ 156 h 157"/>
                  <a:gd name="T14" fmla="*/ 0 w 66"/>
                  <a:gd name="T15" fmla="*/ 156 h 157"/>
                  <a:gd name="T16" fmla="*/ 0 w 66"/>
                  <a:gd name="T17" fmla="*/ 3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157"/>
                  <a:gd name="T29" fmla="*/ 66 w 66"/>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157">
                    <a:moveTo>
                      <a:pt x="0" y="3"/>
                    </a:moveTo>
                    <a:lnTo>
                      <a:pt x="10" y="0"/>
                    </a:lnTo>
                    <a:lnTo>
                      <a:pt x="33" y="3"/>
                    </a:lnTo>
                    <a:lnTo>
                      <a:pt x="54" y="19"/>
                    </a:lnTo>
                    <a:lnTo>
                      <a:pt x="62" y="42"/>
                    </a:lnTo>
                    <a:lnTo>
                      <a:pt x="65" y="58"/>
                    </a:lnTo>
                    <a:lnTo>
                      <a:pt x="65" y="156"/>
                    </a:lnTo>
                    <a:lnTo>
                      <a:pt x="0" y="156"/>
                    </a:lnTo>
                    <a:lnTo>
                      <a:pt x="0" y="3"/>
                    </a:lnTo>
                  </a:path>
                </a:pathLst>
              </a:custGeom>
              <a:noFill/>
              <a:ln w="12700" cap="rnd">
                <a:solidFill>
                  <a:srgbClr val="FFFFFF"/>
                </a:solidFill>
                <a:round/>
                <a:headEnd/>
                <a:tailEnd/>
              </a:ln>
            </p:spPr>
            <p:txBody>
              <a:bodyPr/>
              <a:lstStyle/>
              <a:p>
                <a:endParaRPr lang="en-US"/>
              </a:p>
            </p:txBody>
          </p:sp>
          <p:sp>
            <p:nvSpPr>
              <p:cNvPr id="27666" name="Freeform 1958"/>
              <p:cNvSpPr>
                <a:spLocks/>
              </p:cNvSpPr>
              <p:nvPr/>
            </p:nvSpPr>
            <p:spPr bwMode="auto">
              <a:xfrm>
                <a:off x="4899" y="3504"/>
                <a:ext cx="135" cy="142"/>
              </a:xfrm>
              <a:custGeom>
                <a:avLst/>
                <a:gdLst>
                  <a:gd name="T0" fmla="*/ 0 w 135"/>
                  <a:gd name="T1" fmla="*/ 8 h 142"/>
                  <a:gd name="T2" fmla="*/ 0 w 135"/>
                  <a:gd name="T3" fmla="*/ 8 h 142"/>
                  <a:gd name="T4" fmla="*/ 4 w 135"/>
                  <a:gd name="T5" fmla="*/ 0 h 142"/>
                  <a:gd name="T6" fmla="*/ 36 w 135"/>
                  <a:gd name="T7" fmla="*/ 0 h 142"/>
                  <a:gd name="T8" fmla="*/ 51 w 135"/>
                  <a:gd name="T9" fmla="*/ 4 h 142"/>
                  <a:gd name="T10" fmla="*/ 61 w 135"/>
                  <a:gd name="T11" fmla="*/ 35 h 142"/>
                  <a:gd name="T12" fmla="*/ 113 w 135"/>
                  <a:gd name="T13" fmla="*/ 43 h 142"/>
                  <a:gd name="T14" fmla="*/ 120 w 135"/>
                  <a:gd name="T15" fmla="*/ 86 h 142"/>
                  <a:gd name="T16" fmla="*/ 127 w 135"/>
                  <a:gd name="T17" fmla="*/ 86 h 142"/>
                  <a:gd name="T18" fmla="*/ 127 w 135"/>
                  <a:gd name="T19" fmla="*/ 106 h 142"/>
                  <a:gd name="T20" fmla="*/ 134 w 135"/>
                  <a:gd name="T21" fmla="*/ 106 h 142"/>
                  <a:gd name="T22" fmla="*/ 134 w 135"/>
                  <a:gd name="T23" fmla="*/ 126 h 142"/>
                  <a:gd name="T24" fmla="*/ 123 w 135"/>
                  <a:gd name="T25" fmla="*/ 126 h 142"/>
                  <a:gd name="T26" fmla="*/ 116 w 135"/>
                  <a:gd name="T27" fmla="*/ 137 h 142"/>
                  <a:gd name="T28" fmla="*/ 109 w 135"/>
                  <a:gd name="T29" fmla="*/ 141 h 142"/>
                  <a:gd name="T30" fmla="*/ 105 w 135"/>
                  <a:gd name="T31" fmla="*/ 117 h 142"/>
                  <a:gd name="T32" fmla="*/ 87 w 135"/>
                  <a:gd name="T33" fmla="*/ 90 h 142"/>
                  <a:gd name="T34" fmla="*/ 51 w 135"/>
                  <a:gd name="T35" fmla="*/ 98 h 142"/>
                  <a:gd name="T36" fmla="*/ 36 w 135"/>
                  <a:gd name="T37" fmla="*/ 122 h 142"/>
                  <a:gd name="T38" fmla="*/ 36 w 135"/>
                  <a:gd name="T39" fmla="*/ 141 h 142"/>
                  <a:gd name="T40" fmla="*/ 0 w 135"/>
                  <a:gd name="T41" fmla="*/ 141 h 142"/>
                  <a:gd name="T42" fmla="*/ 0 w 135"/>
                  <a:gd name="T43" fmla="*/ 8 h 1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5"/>
                  <a:gd name="T67" fmla="*/ 0 h 142"/>
                  <a:gd name="T68" fmla="*/ 135 w 135"/>
                  <a:gd name="T69" fmla="*/ 142 h 1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5" h="142">
                    <a:moveTo>
                      <a:pt x="0" y="8"/>
                    </a:moveTo>
                    <a:lnTo>
                      <a:pt x="0" y="8"/>
                    </a:lnTo>
                    <a:lnTo>
                      <a:pt x="4" y="0"/>
                    </a:lnTo>
                    <a:lnTo>
                      <a:pt x="36" y="0"/>
                    </a:lnTo>
                    <a:lnTo>
                      <a:pt x="51" y="4"/>
                    </a:lnTo>
                    <a:lnTo>
                      <a:pt x="61" y="35"/>
                    </a:lnTo>
                    <a:lnTo>
                      <a:pt x="113" y="43"/>
                    </a:lnTo>
                    <a:lnTo>
                      <a:pt x="120" y="86"/>
                    </a:lnTo>
                    <a:lnTo>
                      <a:pt x="127" y="86"/>
                    </a:lnTo>
                    <a:lnTo>
                      <a:pt x="127" y="106"/>
                    </a:lnTo>
                    <a:lnTo>
                      <a:pt x="134" y="106"/>
                    </a:lnTo>
                    <a:lnTo>
                      <a:pt x="134" y="126"/>
                    </a:lnTo>
                    <a:lnTo>
                      <a:pt x="123" y="126"/>
                    </a:lnTo>
                    <a:lnTo>
                      <a:pt x="116" y="137"/>
                    </a:lnTo>
                    <a:lnTo>
                      <a:pt x="109" y="141"/>
                    </a:lnTo>
                    <a:lnTo>
                      <a:pt x="105" y="117"/>
                    </a:lnTo>
                    <a:lnTo>
                      <a:pt x="87" y="90"/>
                    </a:lnTo>
                    <a:lnTo>
                      <a:pt x="51" y="98"/>
                    </a:lnTo>
                    <a:lnTo>
                      <a:pt x="36" y="122"/>
                    </a:lnTo>
                    <a:lnTo>
                      <a:pt x="36" y="141"/>
                    </a:lnTo>
                    <a:lnTo>
                      <a:pt x="0" y="141"/>
                    </a:lnTo>
                    <a:lnTo>
                      <a:pt x="0" y="8"/>
                    </a:lnTo>
                  </a:path>
                </a:pathLst>
              </a:custGeom>
              <a:noFill/>
              <a:ln w="12700" cap="rnd">
                <a:solidFill>
                  <a:srgbClr val="FFFFFF"/>
                </a:solidFill>
                <a:round/>
                <a:headEnd/>
                <a:tailEnd/>
              </a:ln>
            </p:spPr>
            <p:txBody>
              <a:bodyPr/>
              <a:lstStyle/>
              <a:p>
                <a:endParaRPr lang="en-US"/>
              </a:p>
            </p:txBody>
          </p:sp>
          <p:sp>
            <p:nvSpPr>
              <p:cNvPr id="27667" name="Freeform 1959"/>
              <p:cNvSpPr>
                <a:spLocks/>
              </p:cNvSpPr>
              <p:nvPr/>
            </p:nvSpPr>
            <p:spPr bwMode="auto">
              <a:xfrm>
                <a:off x="4896" y="3501"/>
                <a:ext cx="133" cy="145"/>
              </a:xfrm>
              <a:custGeom>
                <a:avLst/>
                <a:gdLst>
                  <a:gd name="T0" fmla="*/ 0 w 133"/>
                  <a:gd name="T1" fmla="*/ 8 h 145"/>
                  <a:gd name="T2" fmla="*/ 3 w 133"/>
                  <a:gd name="T3" fmla="*/ 0 h 145"/>
                  <a:gd name="T4" fmla="*/ 36 w 133"/>
                  <a:gd name="T5" fmla="*/ 0 h 145"/>
                  <a:gd name="T6" fmla="*/ 50 w 133"/>
                  <a:gd name="T7" fmla="*/ 8 h 145"/>
                  <a:gd name="T8" fmla="*/ 61 w 133"/>
                  <a:gd name="T9" fmla="*/ 35 h 145"/>
                  <a:gd name="T10" fmla="*/ 111 w 133"/>
                  <a:gd name="T11" fmla="*/ 46 h 145"/>
                  <a:gd name="T12" fmla="*/ 118 w 133"/>
                  <a:gd name="T13" fmla="*/ 89 h 145"/>
                  <a:gd name="T14" fmla="*/ 125 w 133"/>
                  <a:gd name="T15" fmla="*/ 89 h 145"/>
                  <a:gd name="T16" fmla="*/ 125 w 133"/>
                  <a:gd name="T17" fmla="*/ 109 h 145"/>
                  <a:gd name="T18" fmla="*/ 132 w 133"/>
                  <a:gd name="T19" fmla="*/ 109 h 145"/>
                  <a:gd name="T20" fmla="*/ 132 w 133"/>
                  <a:gd name="T21" fmla="*/ 125 h 145"/>
                  <a:gd name="T22" fmla="*/ 122 w 133"/>
                  <a:gd name="T23" fmla="*/ 125 h 145"/>
                  <a:gd name="T24" fmla="*/ 115 w 133"/>
                  <a:gd name="T25" fmla="*/ 136 h 145"/>
                  <a:gd name="T26" fmla="*/ 107 w 133"/>
                  <a:gd name="T27" fmla="*/ 144 h 145"/>
                  <a:gd name="T28" fmla="*/ 107 w 133"/>
                  <a:gd name="T29" fmla="*/ 132 h 145"/>
                  <a:gd name="T30" fmla="*/ 100 w 133"/>
                  <a:gd name="T31" fmla="*/ 109 h 145"/>
                  <a:gd name="T32" fmla="*/ 68 w 133"/>
                  <a:gd name="T33" fmla="*/ 97 h 145"/>
                  <a:gd name="T34" fmla="*/ 50 w 133"/>
                  <a:gd name="T35" fmla="*/ 101 h 145"/>
                  <a:gd name="T36" fmla="*/ 39 w 133"/>
                  <a:gd name="T37" fmla="*/ 117 h 145"/>
                  <a:gd name="T38" fmla="*/ 36 w 133"/>
                  <a:gd name="T39" fmla="*/ 132 h 145"/>
                  <a:gd name="T40" fmla="*/ 36 w 133"/>
                  <a:gd name="T41" fmla="*/ 144 h 145"/>
                  <a:gd name="T42" fmla="*/ 0 w 133"/>
                  <a:gd name="T43" fmla="*/ 144 h 145"/>
                  <a:gd name="T44" fmla="*/ 0 w 133"/>
                  <a:gd name="T45" fmla="*/ 8 h 1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3"/>
                  <a:gd name="T70" fmla="*/ 0 h 145"/>
                  <a:gd name="T71" fmla="*/ 133 w 133"/>
                  <a:gd name="T72" fmla="*/ 145 h 14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3" h="145">
                    <a:moveTo>
                      <a:pt x="0" y="8"/>
                    </a:moveTo>
                    <a:lnTo>
                      <a:pt x="3" y="0"/>
                    </a:lnTo>
                    <a:lnTo>
                      <a:pt x="36" y="0"/>
                    </a:lnTo>
                    <a:lnTo>
                      <a:pt x="50" y="8"/>
                    </a:lnTo>
                    <a:lnTo>
                      <a:pt x="61" y="35"/>
                    </a:lnTo>
                    <a:lnTo>
                      <a:pt x="111" y="46"/>
                    </a:lnTo>
                    <a:lnTo>
                      <a:pt x="118" y="89"/>
                    </a:lnTo>
                    <a:lnTo>
                      <a:pt x="125" y="89"/>
                    </a:lnTo>
                    <a:lnTo>
                      <a:pt x="125" y="109"/>
                    </a:lnTo>
                    <a:lnTo>
                      <a:pt x="132" y="109"/>
                    </a:lnTo>
                    <a:lnTo>
                      <a:pt x="132" y="125"/>
                    </a:lnTo>
                    <a:lnTo>
                      <a:pt x="122" y="125"/>
                    </a:lnTo>
                    <a:lnTo>
                      <a:pt x="115" y="136"/>
                    </a:lnTo>
                    <a:lnTo>
                      <a:pt x="107" y="144"/>
                    </a:lnTo>
                    <a:lnTo>
                      <a:pt x="107" y="132"/>
                    </a:lnTo>
                    <a:lnTo>
                      <a:pt x="100" y="109"/>
                    </a:lnTo>
                    <a:lnTo>
                      <a:pt x="68" y="97"/>
                    </a:lnTo>
                    <a:lnTo>
                      <a:pt x="50" y="101"/>
                    </a:lnTo>
                    <a:lnTo>
                      <a:pt x="39" y="117"/>
                    </a:lnTo>
                    <a:lnTo>
                      <a:pt x="36" y="132"/>
                    </a:lnTo>
                    <a:lnTo>
                      <a:pt x="36" y="144"/>
                    </a:lnTo>
                    <a:lnTo>
                      <a:pt x="0" y="144"/>
                    </a:lnTo>
                    <a:lnTo>
                      <a:pt x="0" y="8"/>
                    </a:lnTo>
                  </a:path>
                </a:pathLst>
              </a:custGeom>
              <a:noFill/>
              <a:ln w="12700" cap="rnd">
                <a:solidFill>
                  <a:srgbClr val="FFFFFF"/>
                </a:solidFill>
                <a:round/>
                <a:headEnd/>
                <a:tailEnd/>
              </a:ln>
            </p:spPr>
            <p:txBody>
              <a:bodyPr/>
              <a:lstStyle/>
              <a:p>
                <a:endParaRPr lang="en-US"/>
              </a:p>
            </p:txBody>
          </p:sp>
          <p:sp>
            <p:nvSpPr>
              <p:cNvPr id="27668" name="Rectangle 1960"/>
              <p:cNvSpPr>
                <a:spLocks noChangeArrowheads="1"/>
              </p:cNvSpPr>
              <p:nvPr/>
            </p:nvSpPr>
            <p:spPr bwMode="auto">
              <a:xfrm>
                <a:off x="4742" y="3619"/>
                <a:ext cx="145" cy="12"/>
              </a:xfrm>
              <a:prstGeom prst="rect">
                <a:avLst/>
              </a:prstGeom>
              <a:solidFill>
                <a:srgbClr val="000000"/>
              </a:solidFill>
              <a:ln w="12700">
                <a:solidFill>
                  <a:srgbClr val="FFFFFF"/>
                </a:solidFill>
                <a:miter lim="800000"/>
                <a:headEnd/>
                <a:tailEnd/>
              </a:ln>
            </p:spPr>
            <p:txBody>
              <a:bodyPr wrap="none" anchor="ctr"/>
              <a:lstStyle/>
              <a:p>
                <a:pPr eaLnBrk="0" hangingPunct="0"/>
                <a:endParaRPr lang="en-US" sz="2400">
                  <a:latin typeface="Verdana" pitchFamily="34" charset="0"/>
                </a:endParaRPr>
              </a:p>
            </p:txBody>
          </p:sp>
          <p:grpSp>
            <p:nvGrpSpPr>
              <p:cNvPr id="27722" name="Group 1961"/>
              <p:cNvGrpSpPr>
                <a:grpSpLocks/>
              </p:cNvGrpSpPr>
              <p:nvPr/>
            </p:nvGrpSpPr>
            <p:grpSpPr bwMode="auto">
              <a:xfrm>
                <a:off x="4774" y="3610"/>
                <a:ext cx="40" cy="48"/>
                <a:chOff x="4774" y="3610"/>
                <a:chExt cx="40" cy="48"/>
              </a:xfrm>
            </p:grpSpPr>
            <p:sp>
              <p:nvSpPr>
                <p:cNvPr id="27677" name="Oval 1962"/>
                <p:cNvSpPr>
                  <a:spLocks noChangeArrowheads="1"/>
                </p:cNvSpPr>
                <p:nvPr/>
              </p:nvSpPr>
              <p:spPr bwMode="auto">
                <a:xfrm>
                  <a:off x="4774" y="3610"/>
                  <a:ext cx="40" cy="48"/>
                </a:xfrm>
                <a:prstGeom prst="ellipse">
                  <a:avLst/>
                </a:prstGeom>
                <a:solidFill>
                  <a:srgbClr val="000000"/>
                </a:solidFill>
                <a:ln w="12700">
                  <a:solidFill>
                    <a:srgbClr val="FFFFFF"/>
                  </a:solidFill>
                  <a:round/>
                  <a:headEnd/>
                  <a:tailEnd/>
                </a:ln>
              </p:spPr>
              <p:txBody>
                <a:bodyPr wrap="none" anchor="ctr"/>
                <a:lstStyle/>
                <a:p>
                  <a:pPr eaLnBrk="0" hangingPunct="0"/>
                  <a:endParaRPr lang="en-US" sz="2400">
                    <a:latin typeface="Verdana" pitchFamily="34" charset="0"/>
                  </a:endParaRPr>
                </a:p>
              </p:txBody>
            </p:sp>
            <p:sp>
              <p:nvSpPr>
                <p:cNvPr id="27678" name="Oval 1963"/>
                <p:cNvSpPr>
                  <a:spLocks noChangeArrowheads="1"/>
                </p:cNvSpPr>
                <p:nvPr/>
              </p:nvSpPr>
              <p:spPr bwMode="auto">
                <a:xfrm>
                  <a:off x="4789" y="3626"/>
                  <a:ext cx="11" cy="16"/>
                </a:xfrm>
                <a:prstGeom prst="ellipse">
                  <a:avLst/>
                </a:prstGeom>
                <a:solidFill>
                  <a:srgbClr val="FFFFFF"/>
                </a:solidFill>
                <a:ln w="12700">
                  <a:solidFill>
                    <a:srgbClr val="FFFFFF"/>
                  </a:solidFill>
                  <a:round/>
                  <a:headEnd/>
                  <a:tailEnd/>
                </a:ln>
              </p:spPr>
              <p:txBody>
                <a:bodyPr wrap="none" anchor="ctr"/>
                <a:lstStyle/>
                <a:p>
                  <a:pPr eaLnBrk="0" hangingPunct="0"/>
                  <a:endParaRPr lang="en-US" sz="2400">
                    <a:latin typeface="Verdana" pitchFamily="34" charset="0"/>
                  </a:endParaRPr>
                </a:p>
              </p:txBody>
            </p:sp>
          </p:grpSp>
          <p:sp>
            <p:nvSpPr>
              <p:cNvPr id="27670" name="Rectangle 1964"/>
              <p:cNvSpPr>
                <a:spLocks noChangeArrowheads="1"/>
              </p:cNvSpPr>
              <p:nvPr/>
            </p:nvSpPr>
            <p:spPr bwMode="auto">
              <a:xfrm>
                <a:off x="4832" y="3619"/>
                <a:ext cx="55" cy="23"/>
              </a:xfrm>
              <a:prstGeom prst="rect">
                <a:avLst/>
              </a:prstGeom>
              <a:solidFill>
                <a:srgbClr val="FFFFFF"/>
              </a:solidFill>
              <a:ln w="12700">
                <a:solidFill>
                  <a:srgbClr val="FFFFFF"/>
                </a:solidFill>
                <a:miter lim="800000"/>
                <a:headEnd/>
                <a:tailEnd/>
              </a:ln>
            </p:spPr>
            <p:txBody>
              <a:bodyPr wrap="none" anchor="ctr"/>
              <a:lstStyle/>
              <a:p>
                <a:pPr eaLnBrk="0" hangingPunct="0"/>
                <a:endParaRPr lang="en-US" sz="2400">
                  <a:latin typeface="Verdana" pitchFamily="34" charset="0"/>
                </a:endParaRPr>
              </a:p>
            </p:txBody>
          </p:sp>
          <p:sp>
            <p:nvSpPr>
              <p:cNvPr id="27671" name="Freeform 1965"/>
              <p:cNvSpPr>
                <a:spLocks/>
              </p:cNvSpPr>
              <p:nvPr/>
            </p:nvSpPr>
            <p:spPr bwMode="auto">
              <a:xfrm>
                <a:off x="4907" y="3516"/>
                <a:ext cx="38" cy="31"/>
              </a:xfrm>
              <a:custGeom>
                <a:avLst/>
                <a:gdLst>
                  <a:gd name="T0" fmla="*/ 24 w 38"/>
                  <a:gd name="T1" fmla="*/ 0 h 31"/>
                  <a:gd name="T2" fmla="*/ 0 w 38"/>
                  <a:gd name="T3" fmla="*/ 0 h 31"/>
                  <a:gd name="T4" fmla="*/ 0 w 38"/>
                  <a:gd name="T5" fmla="*/ 30 h 31"/>
                  <a:gd name="T6" fmla="*/ 37 w 38"/>
                  <a:gd name="T7" fmla="*/ 30 h 31"/>
                  <a:gd name="T8" fmla="*/ 37 w 38"/>
                  <a:gd name="T9" fmla="*/ 26 h 31"/>
                  <a:gd name="T10" fmla="*/ 24 w 38"/>
                  <a:gd name="T11" fmla="*/ 0 h 31"/>
                  <a:gd name="T12" fmla="*/ 0 60000 65536"/>
                  <a:gd name="T13" fmla="*/ 0 60000 65536"/>
                  <a:gd name="T14" fmla="*/ 0 60000 65536"/>
                  <a:gd name="T15" fmla="*/ 0 60000 65536"/>
                  <a:gd name="T16" fmla="*/ 0 60000 65536"/>
                  <a:gd name="T17" fmla="*/ 0 60000 65536"/>
                  <a:gd name="T18" fmla="*/ 0 w 38"/>
                  <a:gd name="T19" fmla="*/ 0 h 31"/>
                  <a:gd name="T20" fmla="*/ 38 w 38"/>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38" h="31">
                    <a:moveTo>
                      <a:pt x="24" y="0"/>
                    </a:moveTo>
                    <a:lnTo>
                      <a:pt x="0" y="0"/>
                    </a:lnTo>
                    <a:lnTo>
                      <a:pt x="0" y="30"/>
                    </a:lnTo>
                    <a:lnTo>
                      <a:pt x="37" y="30"/>
                    </a:lnTo>
                    <a:lnTo>
                      <a:pt x="37" y="26"/>
                    </a:lnTo>
                    <a:lnTo>
                      <a:pt x="24" y="0"/>
                    </a:lnTo>
                  </a:path>
                </a:pathLst>
              </a:custGeom>
              <a:solidFill>
                <a:srgbClr val="000000"/>
              </a:solidFill>
              <a:ln w="9525" cap="rnd">
                <a:solidFill>
                  <a:srgbClr val="FFFFFF"/>
                </a:solidFill>
                <a:round/>
                <a:headEnd/>
                <a:tailEnd/>
              </a:ln>
            </p:spPr>
            <p:txBody>
              <a:bodyPr/>
              <a:lstStyle/>
              <a:p>
                <a:endParaRPr lang="en-US"/>
              </a:p>
            </p:txBody>
          </p:sp>
          <p:sp>
            <p:nvSpPr>
              <p:cNvPr id="27672" name="Freeform 1966"/>
              <p:cNvSpPr>
                <a:spLocks/>
              </p:cNvSpPr>
              <p:nvPr/>
            </p:nvSpPr>
            <p:spPr bwMode="auto">
              <a:xfrm>
                <a:off x="4910" y="3521"/>
                <a:ext cx="44" cy="32"/>
              </a:xfrm>
              <a:custGeom>
                <a:avLst/>
                <a:gdLst>
                  <a:gd name="T0" fmla="*/ 29 w 44"/>
                  <a:gd name="T1" fmla="*/ 0 h 32"/>
                  <a:gd name="T2" fmla="*/ 29 w 44"/>
                  <a:gd name="T3" fmla="*/ 0 h 32"/>
                  <a:gd name="T4" fmla="*/ 0 w 44"/>
                  <a:gd name="T5" fmla="*/ 0 h 32"/>
                  <a:gd name="T6" fmla="*/ 0 w 44"/>
                  <a:gd name="T7" fmla="*/ 31 h 32"/>
                  <a:gd name="T8" fmla="*/ 43 w 44"/>
                  <a:gd name="T9" fmla="*/ 31 h 32"/>
                  <a:gd name="T10" fmla="*/ 43 w 44"/>
                  <a:gd name="T11" fmla="*/ 27 h 32"/>
                  <a:gd name="T12" fmla="*/ 29 w 44"/>
                  <a:gd name="T13" fmla="*/ 0 h 32"/>
                  <a:gd name="T14" fmla="*/ 0 60000 65536"/>
                  <a:gd name="T15" fmla="*/ 0 60000 65536"/>
                  <a:gd name="T16" fmla="*/ 0 60000 65536"/>
                  <a:gd name="T17" fmla="*/ 0 60000 65536"/>
                  <a:gd name="T18" fmla="*/ 0 60000 65536"/>
                  <a:gd name="T19" fmla="*/ 0 60000 65536"/>
                  <a:gd name="T20" fmla="*/ 0 60000 65536"/>
                  <a:gd name="T21" fmla="*/ 0 w 44"/>
                  <a:gd name="T22" fmla="*/ 0 h 32"/>
                  <a:gd name="T23" fmla="*/ 44 w 4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32">
                    <a:moveTo>
                      <a:pt x="29" y="0"/>
                    </a:moveTo>
                    <a:lnTo>
                      <a:pt x="29" y="0"/>
                    </a:lnTo>
                    <a:lnTo>
                      <a:pt x="0" y="0"/>
                    </a:lnTo>
                    <a:lnTo>
                      <a:pt x="0" y="31"/>
                    </a:lnTo>
                    <a:lnTo>
                      <a:pt x="43" y="31"/>
                    </a:lnTo>
                    <a:lnTo>
                      <a:pt x="43" y="27"/>
                    </a:lnTo>
                    <a:lnTo>
                      <a:pt x="29" y="0"/>
                    </a:lnTo>
                  </a:path>
                </a:pathLst>
              </a:custGeom>
              <a:noFill/>
              <a:ln w="12700" cap="rnd">
                <a:solidFill>
                  <a:srgbClr val="FFFFFF"/>
                </a:solidFill>
                <a:round/>
                <a:headEnd/>
                <a:tailEnd/>
              </a:ln>
            </p:spPr>
            <p:txBody>
              <a:bodyPr/>
              <a:lstStyle/>
              <a:p>
                <a:endParaRPr lang="en-US"/>
              </a:p>
            </p:txBody>
          </p:sp>
          <p:sp>
            <p:nvSpPr>
              <p:cNvPr id="27673" name="Freeform 1967"/>
              <p:cNvSpPr>
                <a:spLocks/>
              </p:cNvSpPr>
              <p:nvPr/>
            </p:nvSpPr>
            <p:spPr bwMode="auto">
              <a:xfrm>
                <a:off x="4907" y="3516"/>
                <a:ext cx="44" cy="37"/>
              </a:xfrm>
              <a:custGeom>
                <a:avLst/>
                <a:gdLst>
                  <a:gd name="T0" fmla="*/ 28 w 44"/>
                  <a:gd name="T1" fmla="*/ 0 h 37"/>
                  <a:gd name="T2" fmla="*/ 0 w 44"/>
                  <a:gd name="T3" fmla="*/ 0 h 37"/>
                  <a:gd name="T4" fmla="*/ 0 w 44"/>
                  <a:gd name="T5" fmla="*/ 36 h 37"/>
                  <a:gd name="T6" fmla="*/ 43 w 44"/>
                  <a:gd name="T7" fmla="*/ 36 h 37"/>
                  <a:gd name="T8" fmla="*/ 43 w 44"/>
                  <a:gd name="T9" fmla="*/ 32 h 37"/>
                  <a:gd name="T10" fmla="*/ 28 w 44"/>
                  <a:gd name="T11" fmla="*/ 0 h 37"/>
                  <a:gd name="T12" fmla="*/ 0 60000 65536"/>
                  <a:gd name="T13" fmla="*/ 0 60000 65536"/>
                  <a:gd name="T14" fmla="*/ 0 60000 65536"/>
                  <a:gd name="T15" fmla="*/ 0 60000 65536"/>
                  <a:gd name="T16" fmla="*/ 0 60000 65536"/>
                  <a:gd name="T17" fmla="*/ 0 60000 65536"/>
                  <a:gd name="T18" fmla="*/ 0 w 44"/>
                  <a:gd name="T19" fmla="*/ 0 h 37"/>
                  <a:gd name="T20" fmla="*/ 44 w 44"/>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44" h="37">
                    <a:moveTo>
                      <a:pt x="28" y="0"/>
                    </a:moveTo>
                    <a:lnTo>
                      <a:pt x="0" y="0"/>
                    </a:lnTo>
                    <a:lnTo>
                      <a:pt x="0" y="36"/>
                    </a:lnTo>
                    <a:lnTo>
                      <a:pt x="43" y="36"/>
                    </a:lnTo>
                    <a:lnTo>
                      <a:pt x="43" y="32"/>
                    </a:lnTo>
                    <a:lnTo>
                      <a:pt x="28" y="0"/>
                    </a:lnTo>
                  </a:path>
                </a:pathLst>
              </a:custGeom>
              <a:noFill/>
              <a:ln w="12700" cap="rnd">
                <a:solidFill>
                  <a:srgbClr val="FFFFFF"/>
                </a:solidFill>
                <a:round/>
                <a:headEnd/>
                <a:tailEnd/>
              </a:ln>
            </p:spPr>
            <p:txBody>
              <a:bodyPr/>
              <a:lstStyle/>
              <a:p>
                <a:endParaRPr lang="en-US"/>
              </a:p>
            </p:txBody>
          </p:sp>
          <p:grpSp>
            <p:nvGrpSpPr>
              <p:cNvPr id="27723" name="Group 1968"/>
              <p:cNvGrpSpPr>
                <a:grpSpLocks/>
              </p:cNvGrpSpPr>
              <p:nvPr/>
            </p:nvGrpSpPr>
            <p:grpSpPr bwMode="auto">
              <a:xfrm>
                <a:off x="4715" y="3610"/>
                <a:ext cx="43" cy="48"/>
                <a:chOff x="4715" y="3610"/>
                <a:chExt cx="43" cy="48"/>
              </a:xfrm>
            </p:grpSpPr>
            <p:sp>
              <p:nvSpPr>
                <p:cNvPr id="27675" name="Oval 1969"/>
                <p:cNvSpPr>
                  <a:spLocks noChangeArrowheads="1"/>
                </p:cNvSpPr>
                <p:nvPr/>
              </p:nvSpPr>
              <p:spPr bwMode="auto">
                <a:xfrm>
                  <a:off x="4715" y="3610"/>
                  <a:ext cx="43" cy="48"/>
                </a:xfrm>
                <a:prstGeom prst="ellipse">
                  <a:avLst/>
                </a:prstGeom>
                <a:solidFill>
                  <a:srgbClr val="000000"/>
                </a:solidFill>
                <a:ln w="12700">
                  <a:solidFill>
                    <a:srgbClr val="FFFFFF"/>
                  </a:solidFill>
                  <a:round/>
                  <a:headEnd/>
                  <a:tailEnd/>
                </a:ln>
              </p:spPr>
              <p:txBody>
                <a:bodyPr wrap="none" anchor="ctr"/>
                <a:lstStyle/>
                <a:p>
                  <a:pPr eaLnBrk="0" hangingPunct="0"/>
                  <a:endParaRPr lang="en-US" sz="2400">
                    <a:latin typeface="Verdana" pitchFamily="34" charset="0"/>
                  </a:endParaRPr>
                </a:p>
              </p:txBody>
            </p:sp>
            <p:sp>
              <p:nvSpPr>
                <p:cNvPr id="27676" name="Oval 1970"/>
                <p:cNvSpPr>
                  <a:spLocks noChangeArrowheads="1"/>
                </p:cNvSpPr>
                <p:nvPr/>
              </p:nvSpPr>
              <p:spPr bwMode="auto">
                <a:xfrm>
                  <a:off x="4729" y="3626"/>
                  <a:ext cx="14" cy="16"/>
                </a:xfrm>
                <a:prstGeom prst="ellipse">
                  <a:avLst/>
                </a:prstGeom>
                <a:solidFill>
                  <a:srgbClr val="FFFFFF"/>
                </a:solidFill>
                <a:ln w="12700">
                  <a:solidFill>
                    <a:srgbClr val="FFFFFF"/>
                  </a:solidFill>
                  <a:round/>
                  <a:headEnd/>
                  <a:tailEnd/>
                </a:ln>
              </p:spPr>
              <p:txBody>
                <a:bodyPr wrap="none" anchor="ctr"/>
                <a:lstStyle/>
                <a:p>
                  <a:pPr eaLnBrk="0" hangingPunct="0"/>
                  <a:endParaRPr lang="en-US" sz="2400">
                    <a:latin typeface="Verdana" pitchFamily="34" charset="0"/>
                  </a:endParaRPr>
                </a:p>
              </p:txBody>
            </p:sp>
          </p:grpSp>
        </p:grpSp>
        <p:sp>
          <p:nvSpPr>
            <p:cNvPr id="27650" name="Rectangle 1971"/>
            <p:cNvSpPr>
              <a:spLocks noChangeArrowheads="1"/>
            </p:cNvSpPr>
            <p:nvPr/>
          </p:nvSpPr>
          <p:spPr bwMode="auto">
            <a:xfrm>
              <a:off x="4690" y="3048"/>
              <a:ext cx="139" cy="351"/>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651" name="Line 1972"/>
            <p:cNvSpPr>
              <a:spLocks noChangeShapeType="1"/>
            </p:cNvSpPr>
            <p:nvPr/>
          </p:nvSpPr>
          <p:spPr bwMode="auto">
            <a:xfrm>
              <a:off x="4685" y="3209"/>
              <a:ext cx="149"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652" name="Rectangle 1973"/>
            <p:cNvSpPr>
              <a:spLocks noChangeArrowheads="1"/>
            </p:cNvSpPr>
            <p:nvPr/>
          </p:nvSpPr>
          <p:spPr bwMode="auto">
            <a:xfrm>
              <a:off x="4716" y="3151"/>
              <a:ext cx="96" cy="36"/>
            </a:xfrm>
            <a:prstGeom prst="rect">
              <a:avLst/>
            </a:prstGeom>
            <a:solidFill>
              <a:srgbClr val="00FF00"/>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5" name="Rectangle 1974"/>
            <p:cNvSpPr>
              <a:spLocks noChangeArrowheads="1"/>
            </p:cNvSpPr>
            <p:nvPr/>
          </p:nvSpPr>
          <p:spPr bwMode="auto">
            <a:xfrm>
              <a:off x="4716" y="3074"/>
              <a:ext cx="96" cy="45"/>
            </a:xfrm>
            <a:prstGeom prst="rect">
              <a:avLst/>
            </a:prstGeom>
            <a:solidFill>
              <a:srgbClr val="00FF00"/>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654" name="Line 1975"/>
            <p:cNvSpPr>
              <a:spLocks noChangeShapeType="1"/>
            </p:cNvSpPr>
            <p:nvPr/>
          </p:nvSpPr>
          <p:spPr bwMode="auto">
            <a:xfrm>
              <a:off x="4729" y="3099"/>
              <a:ext cx="70"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655" name="Line 1976"/>
            <p:cNvSpPr>
              <a:spLocks noChangeShapeType="1"/>
            </p:cNvSpPr>
            <p:nvPr/>
          </p:nvSpPr>
          <p:spPr bwMode="auto">
            <a:xfrm>
              <a:off x="4711" y="3252"/>
              <a:ext cx="105"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656" name="Line 1977"/>
            <p:cNvSpPr>
              <a:spLocks noChangeShapeType="1"/>
            </p:cNvSpPr>
            <p:nvPr/>
          </p:nvSpPr>
          <p:spPr bwMode="auto">
            <a:xfrm>
              <a:off x="4711" y="3268"/>
              <a:ext cx="105"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657" name="Line 1978"/>
            <p:cNvSpPr>
              <a:spLocks noChangeShapeType="1"/>
            </p:cNvSpPr>
            <p:nvPr/>
          </p:nvSpPr>
          <p:spPr bwMode="auto">
            <a:xfrm>
              <a:off x="4711" y="3287"/>
              <a:ext cx="105"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658" name="Line 1979"/>
            <p:cNvSpPr>
              <a:spLocks noChangeShapeType="1"/>
            </p:cNvSpPr>
            <p:nvPr/>
          </p:nvSpPr>
          <p:spPr bwMode="auto">
            <a:xfrm>
              <a:off x="4711" y="3312"/>
              <a:ext cx="105" cy="0"/>
            </a:xfrm>
            <a:prstGeom prst="line">
              <a:avLst/>
            </a:prstGeom>
            <a:noFill/>
            <a:ln w="12700">
              <a:solidFill>
                <a:srgbClr val="000000"/>
              </a:solidFill>
              <a:round/>
              <a:headEnd type="none" w="sm" len="sm"/>
              <a:tailEnd type="none" w="sm" len="sm"/>
            </a:ln>
          </p:spPr>
          <p:txBody>
            <a:bodyPr wrap="none" anchor="ctr"/>
            <a:lstStyle/>
            <a:p>
              <a:endParaRPr lang="en-US"/>
            </a:p>
          </p:txBody>
        </p:sp>
      </p:grpSp>
      <p:grpSp>
        <p:nvGrpSpPr>
          <p:cNvPr id="27725" name="Group 2673"/>
          <p:cNvGrpSpPr>
            <a:grpSpLocks/>
          </p:cNvGrpSpPr>
          <p:nvPr/>
        </p:nvGrpSpPr>
        <p:grpSpPr bwMode="auto">
          <a:xfrm>
            <a:off x="436563" y="174625"/>
            <a:ext cx="1285875" cy="1670050"/>
            <a:chOff x="275" y="290"/>
            <a:chExt cx="810" cy="1052"/>
          </a:xfrm>
        </p:grpSpPr>
        <p:grpSp>
          <p:nvGrpSpPr>
            <p:cNvPr id="27726" name="Group 1334"/>
            <p:cNvGrpSpPr>
              <a:grpSpLocks/>
            </p:cNvGrpSpPr>
            <p:nvPr/>
          </p:nvGrpSpPr>
          <p:grpSpPr bwMode="auto">
            <a:xfrm>
              <a:off x="275" y="518"/>
              <a:ext cx="810" cy="434"/>
              <a:chOff x="648" y="1180"/>
              <a:chExt cx="748" cy="434"/>
            </a:xfrm>
          </p:grpSpPr>
          <p:grpSp>
            <p:nvGrpSpPr>
              <p:cNvPr id="27727" name="Group 1335"/>
              <p:cNvGrpSpPr>
                <a:grpSpLocks/>
              </p:cNvGrpSpPr>
              <p:nvPr/>
            </p:nvGrpSpPr>
            <p:grpSpPr bwMode="auto">
              <a:xfrm>
                <a:off x="648" y="1180"/>
                <a:ext cx="748" cy="400"/>
                <a:chOff x="648" y="1180"/>
                <a:chExt cx="748" cy="400"/>
              </a:xfrm>
            </p:grpSpPr>
            <p:grpSp>
              <p:nvGrpSpPr>
                <p:cNvPr id="27728" name="Group 1336"/>
                <p:cNvGrpSpPr>
                  <a:grpSpLocks/>
                </p:cNvGrpSpPr>
                <p:nvPr/>
              </p:nvGrpSpPr>
              <p:grpSpPr bwMode="auto">
                <a:xfrm>
                  <a:off x="1048" y="1180"/>
                  <a:ext cx="121" cy="231"/>
                  <a:chOff x="1048" y="1180"/>
                  <a:chExt cx="121" cy="231"/>
                </a:xfrm>
              </p:grpSpPr>
              <p:sp>
                <p:nvSpPr>
                  <p:cNvPr id="27643" name="Freeform 1337"/>
                  <p:cNvSpPr>
                    <a:spLocks/>
                  </p:cNvSpPr>
                  <p:nvPr/>
                </p:nvSpPr>
                <p:spPr bwMode="auto">
                  <a:xfrm>
                    <a:off x="1109" y="1190"/>
                    <a:ext cx="60" cy="221"/>
                  </a:xfrm>
                  <a:custGeom>
                    <a:avLst/>
                    <a:gdLst>
                      <a:gd name="T0" fmla="*/ 0 w 60"/>
                      <a:gd name="T1" fmla="*/ 8 h 221"/>
                      <a:gd name="T2" fmla="*/ 0 w 60"/>
                      <a:gd name="T3" fmla="*/ 220 h 221"/>
                      <a:gd name="T4" fmla="*/ 58 w 60"/>
                      <a:gd name="T5" fmla="*/ 213 h 221"/>
                      <a:gd name="T6" fmla="*/ 59 w 60"/>
                      <a:gd name="T7" fmla="*/ 0 h 221"/>
                      <a:gd name="T8" fmla="*/ 0 w 60"/>
                      <a:gd name="T9" fmla="*/ 8 h 221"/>
                      <a:gd name="T10" fmla="*/ 0 60000 65536"/>
                      <a:gd name="T11" fmla="*/ 0 60000 65536"/>
                      <a:gd name="T12" fmla="*/ 0 60000 65536"/>
                      <a:gd name="T13" fmla="*/ 0 60000 65536"/>
                      <a:gd name="T14" fmla="*/ 0 60000 65536"/>
                      <a:gd name="T15" fmla="*/ 0 w 60"/>
                      <a:gd name="T16" fmla="*/ 0 h 221"/>
                      <a:gd name="T17" fmla="*/ 60 w 60"/>
                      <a:gd name="T18" fmla="*/ 221 h 221"/>
                    </a:gdLst>
                    <a:ahLst/>
                    <a:cxnLst>
                      <a:cxn ang="T10">
                        <a:pos x="T0" y="T1"/>
                      </a:cxn>
                      <a:cxn ang="T11">
                        <a:pos x="T2" y="T3"/>
                      </a:cxn>
                      <a:cxn ang="T12">
                        <a:pos x="T4" y="T5"/>
                      </a:cxn>
                      <a:cxn ang="T13">
                        <a:pos x="T6" y="T7"/>
                      </a:cxn>
                      <a:cxn ang="T14">
                        <a:pos x="T8" y="T9"/>
                      </a:cxn>
                    </a:cxnLst>
                    <a:rect l="T15" t="T16" r="T17" b="T18"/>
                    <a:pathLst>
                      <a:path w="60" h="221">
                        <a:moveTo>
                          <a:pt x="0" y="8"/>
                        </a:moveTo>
                        <a:lnTo>
                          <a:pt x="0" y="220"/>
                        </a:lnTo>
                        <a:lnTo>
                          <a:pt x="58" y="213"/>
                        </a:lnTo>
                        <a:lnTo>
                          <a:pt x="59" y="0"/>
                        </a:lnTo>
                        <a:lnTo>
                          <a:pt x="0" y="8"/>
                        </a:lnTo>
                      </a:path>
                    </a:pathLst>
                  </a:custGeom>
                  <a:solidFill>
                    <a:srgbClr val="FFFFFF"/>
                  </a:solidFill>
                  <a:ln w="12700" cap="rnd">
                    <a:solidFill>
                      <a:srgbClr val="000000"/>
                    </a:solidFill>
                    <a:round/>
                    <a:headEnd/>
                    <a:tailEnd/>
                  </a:ln>
                </p:spPr>
                <p:txBody>
                  <a:bodyPr/>
                  <a:lstStyle/>
                  <a:p>
                    <a:endParaRPr lang="en-US"/>
                  </a:p>
                </p:txBody>
              </p:sp>
              <p:sp>
                <p:nvSpPr>
                  <p:cNvPr id="27644" name="Freeform 1338"/>
                  <p:cNvSpPr>
                    <a:spLocks/>
                  </p:cNvSpPr>
                  <p:nvPr/>
                </p:nvSpPr>
                <p:spPr bwMode="auto">
                  <a:xfrm>
                    <a:off x="1053" y="1186"/>
                    <a:ext cx="57" cy="225"/>
                  </a:xfrm>
                  <a:custGeom>
                    <a:avLst/>
                    <a:gdLst>
                      <a:gd name="T0" fmla="*/ 56 w 57"/>
                      <a:gd name="T1" fmla="*/ 12 h 225"/>
                      <a:gd name="T2" fmla="*/ 56 w 57"/>
                      <a:gd name="T3" fmla="*/ 224 h 225"/>
                      <a:gd name="T4" fmla="*/ 0 w 57"/>
                      <a:gd name="T5" fmla="*/ 201 h 225"/>
                      <a:gd name="T6" fmla="*/ 0 w 57"/>
                      <a:gd name="T7" fmla="*/ 0 h 225"/>
                      <a:gd name="T8" fmla="*/ 56 w 57"/>
                      <a:gd name="T9" fmla="*/ 12 h 225"/>
                      <a:gd name="T10" fmla="*/ 0 60000 65536"/>
                      <a:gd name="T11" fmla="*/ 0 60000 65536"/>
                      <a:gd name="T12" fmla="*/ 0 60000 65536"/>
                      <a:gd name="T13" fmla="*/ 0 60000 65536"/>
                      <a:gd name="T14" fmla="*/ 0 60000 65536"/>
                      <a:gd name="T15" fmla="*/ 0 w 57"/>
                      <a:gd name="T16" fmla="*/ 0 h 225"/>
                      <a:gd name="T17" fmla="*/ 57 w 57"/>
                      <a:gd name="T18" fmla="*/ 225 h 225"/>
                    </a:gdLst>
                    <a:ahLst/>
                    <a:cxnLst>
                      <a:cxn ang="T10">
                        <a:pos x="T0" y="T1"/>
                      </a:cxn>
                      <a:cxn ang="T11">
                        <a:pos x="T2" y="T3"/>
                      </a:cxn>
                      <a:cxn ang="T12">
                        <a:pos x="T4" y="T5"/>
                      </a:cxn>
                      <a:cxn ang="T13">
                        <a:pos x="T6" y="T7"/>
                      </a:cxn>
                      <a:cxn ang="T14">
                        <a:pos x="T8" y="T9"/>
                      </a:cxn>
                    </a:cxnLst>
                    <a:rect l="T15" t="T16" r="T17" b="T18"/>
                    <a:pathLst>
                      <a:path w="57" h="225">
                        <a:moveTo>
                          <a:pt x="56" y="12"/>
                        </a:moveTo>
                        <a:lnTo>
                          <a:pt x="56" y="224"/>
                        </a:lnTo>
                        <a:lnTo>
                          <a:pt x="0" y="201"/>
                        </a:lnTo>
                        <a:lnTo>
                          <a:pt x="0" y="0"/>
                        </a:lnTo>
                        <a:lnTo>
                          <a:pt x="56" y="12"/>
                        </a:lnTo>
                      </a:path>
                    </a:pathLst>
                  </a:custGeom>
                  <a:solidFill>
                    <a:srgbClr val="FFFFFF"/>
                  </a:solidFill>
                  <a:ln w="12700" cap="rnd">
                    <a:solidFill>
                      <a:srgbClr val="000000"/>
                    </a:solidFill>
                    <a:round/>
                    <a:headEnd/>
                    <a:tailEnd/>
                  </a:ln>
                </p:spPr>
                <p:txBody>
                  <a:bodyPr/>
                  <a:lstStyle/>
                  <a:p>
                    <a:endParaRPr lang="en-US"/>
                  </a:p>
                </p:txBody>
              </p:sp>
              <p:sp>
                <p:nvSpPr>
                  <p:cNvPr id="27645" name="Freeform 1339"/>
                  <p:cNvSpPr>
                    <a:spLocks/>
                  </p:cNvSpPr>
                  <p:nvPr/>
                </p:nvSpPr>
                <p:spPr bwMode="auto">
                  <a:xfrm>
                    <a:off x="1048" y="1180"/>
                    <a:ext cx="120" cy="19"/>
                  </a:xfrm>
                  <a:custGeom>
                    <a:avLst/>
                    <a:gdLst>
                      <a:gd name="T0" fmla="*/ 0 w 120"/>
                      <a:gd name="T1" fmla="*/ 7 h 19"/>
                      <a:gd name="T2" fmla="*/ 61 w 120"/>
                      <a:gd name="T3" fmla="*/ 18 h 19"/>
                      <a:gd name="T4" fmla="*/ 119 w 120"/>
                      <a:gd name="T5" fmla="*/ 10 h 19"/>
                      <a:gd name="T6" fmla="*/ 60 w 120"/>
                      <a:gd name="T7" fmla="*/ 0 h 19"/>
                      <a:gd name="T8" fmla="*/ 0 w 120"/>
                      <a:gd name="T9" fmla="*/ 7 h 19"/>
                      <a:gd name="T10" fmla="*/ 0 60000 65536"/>
                      <a:gd name="T11" fmla="*/ 0 60000 65536"/>
                      <a:gd name="T12" fmla="*/ 0 60000 65536"/>
                      <a:gd name="T13" fmla="*/ 0 60000 65536"/>
                      <a:gd name="T14" fmla="*/ 0 60000 65536"/>
                      <a:gd name="T15" fmla="*/ 0 w 120"/>
                      <a:gd name="T16" fmla="*/ 0 h 19"/>
                      <a:gd name="T17" fmla="*/ 120 w 120"/>
                      <a:gd name="T18" fmla="*/ 19 h 19"/>
                    </a:gdLst>
                    <a:ahLst/>
                    <a:cxnLst>
                      <a:cxn ang="T10">
                        <a:pos x="T0" y="T1"/>
                      </a:cxn>
                      <a:cxn ang="T11">
                        <a:pos x="T2" y="T3"/>
                      </a:cxn>
                      <a:cxn ang="T12">
                        <a:pos x="T4" y="T5"/>
                      </a:cxn>
                      <a:cxn ang="T13">
                        <a:pos x="T6" y="T7"/>
                      </a:cxn>
                      <a:cxn ang="T14">
                        <a:pos x="T8" y="T9"/>
                      </a:cxn>
                    </a:cxnLst>
                    <a:rect l="T15" t="T16" r="T17" b="T18"/>
                    <a:pathLst>
                      <a:path w="120" h="19">
                        <a:moveTo>
                          <a:pt x="0" y="7"/>
                        </a:moveTo>
                        <a:lnTo>
                          <a:pt x="61" y="18"/>
                        </a:lnTo>
                        <a:lnTo>
                          <a:pt x="119" y="10"/>
                        </a:lnTo>
                        <a:lnTo>
                          <a:pt x="60" y="0"/>
                        </a:lnTo>
                        <a:lnTo>
                          <a:pt x="0" y="7"/>
                        </a:lnTo>
                      </a:path>
                    </a:pathLst>
                  </a:custGeom>
                  <a:solidFill>
                    <a:srgbClr val="FFFFFF"/>
                  </a:solidFill>
                  <a:ln w="12700" cap="rnd">
                    <a:solidFill>
                      <a:srgbClr val="000000"/>
                    </a:solidFill>
                    <a:round/>
                    <a:headEnd/>
                    <a:tailEnd/>
                  </a:ln>
                </p:spPr>
                <p:txBody>
                  <a:bodyPr/>
                  <a:lstStyle/>
                  <a:p>
                    <a:endParaRPr lang="en-US"/>
                  </a:p>
                </p:txBody>
              </p:sp>
              <p:sp>
                <p:nvSpPr>
                  <p:cNvPr id="27646" name="Freeform 1340"/>
                  <p:cNvSpPr>
                    <a:spLocks/>
                  </p:cNvSpPr>
                  <p:nvPr/>
                </p:nvSpPr>
                <p:spPr bwMode="auto">
                  <a:xfrm>
                    <a:off x="1116" y="1199"/>
                    <a:ext cx="44" cy="55"/>
                  </a:xfrm>
                  <a:custGeom>
                    <a:avLst/>
                    <a:gdLst>
                      <a:gd name="T0" fmla="*/ 0 w 44"/>
                      <a:gd name="T1" fmla="*/ 6 h 55"/>
                      <a:gd name="T2" fmla="*/ 0 w 44"/>
                      <a:gd name="T3" fmla="*/ 54 h 55"/>
                      <a:gd name="T4" fmla="*/ 43 w 44"/>
                      <a:gd name="T5" fmla="*/ 48 h 55"/>
                      <a:gd name="T6" fmla="*/ 43 w 44"/>
                      <a:gd name="T7" fmla="*/ 0 h 55"/>
                      <a:gd name="T8" fmla="*/ 0 w 44"/>
                      <a:gd name="T9" fmla="*/ 6 h 55"/>
                      <a:gd name="T10" fmla="*/ 0 60000 65536"/>
                      <a:gd name="T11" fmla="*/ 0 60000 65536"/>
                      <a:gd name="T12" fmla="*/ 0 60000 65536"/>
                      <a:gd name="T13" fmla="*/ 0 60000 65536"/>
                      <a:gd name="T14" fmla="*/ 0 60000 65536"/>
                      <a:gd name="T15" fmla="*/ 0 w 44"/>
                      <a:gd name="T16" fmla="*/ 0 h 55"/>
                      <a:gd name="T17" fmla="*/ 44 w 44"/>
                      <a:gd name="T18" fmla="*/ 55 h 55"/>
                    </a:gdLst>
                    <a:ahLst/>
                    <a:cxnLst>
                      <a:cxn ang="T10">
                        <a:pos x="T0" y="T1"/>
                      </a:cxn>
                      <a:cxn ang="T11">
                        <a:pos x="T2" y="T3"/>
                      </a:cxn>
                      <a:cxn ang="T12">
                        <a:pos x="T4" y="T5"/>
                      </a:cxn>
                      <a:cxn ang="T13">
                        <a:pos x="T6" y="T7"/>
                      </a:cxn>
                      <a:cxn ang="T14">
                        <a:pos x="T8" y="T9"/>
                      </a:cxn>
                    </a:cxnLst>
                    <a:rect l="T15" t="T16" r="T17" b="T18"/>
                    <a:pathLst>
                      <a:path w="44" h="55">
                        <a:moveTo>
                          <a:pt x="0" y="6"/>
                        </a:moveTo>
                        <a:lnTo>
                          <a:pt x="0" y="54"/>
                        </a:lnTo>
                        <a:lnTo>
                          <a:pt x="43" y="48"/>
                        </a:lnTo>
                        <a:lnTo>
                          <a:pt x="43" y="0"/>
                        </a:lnTo>
                        <a:lnTo>
                          <a:pt x="0" y="6"/>
                        </a:lnTo>
                      </a:path>
                    </a:pathLst>
                  </a:custGeom>
                  <a:solidFill>
                    <a:srgbClr val="FFFFFF"/>
                  </a:solidFill>
                  <a:ln w="12700" cap="rnd">
                    <a:solidFill>
                      <a:srgbClr val="000000"/>
                    </a:solidFill>
                    <a:round/>
                    <a:headEnd/>
                    <a:tailEnd/>
                  </a:ln>
                </p:spPr>
                <p:txBody>
                  <a:bodyPr/>
                  <a:lstStyle/>
                  <a:p>
                    <a:endParaRPr lang="en-US"/>
                  </a:p>
                </p:txBody>
              </p:sp>
            </p:grpSp>
            <p:grpSp>
              <p:nvGrpSpPr>
                <p:cNvPr id="27732" name="Group 1341"/>
                <p:cNvGrpSpPr>
                  <a:grpSpLocks/>
                </p:cNvGrpSpPr>
                <p:nvPr/>
              </p:nvGrpSpPr>
              <p:grpSpPr bwMode="auto">
                <a:xfrm>
                  <a:off x="978" y="1186"/>
                  <a:ext cx="126" cy="232"/>
                  <a:chOff x="978" y="1186"/>
                  <a:chExt cx="126" cy="232"/>
                </a:xfrm>
              </p:grpSpPr>
              <p:grpSp>
                <p:nvGrpSpPr>
                  <p:cNvPr id="27792" name="Group 1342"/>
                  <p:cNvGrpSpPr>
                    <a:grpSpLocks/>
                  </p:cNvGrpSpPr>
                  <p:nvPr/>
                </p:nvGrpSpPr>
                <p:grpSpPr bwMode="auto">
                  <a:xfrm>
                    <a:off x="978" y="1186"/>
                    <a:ext cx="126" cy="232"/>
                    <a:chOff x="978" y="1186"/>
                    <a:chExt cx="126" cy="232"/>
                  </a:xfrm>
                </p:grpSpPr>
                <p:sp>
                  <p:nvSpPr>
                    <p:cNvPr id="27638" name="Freeform 1343"/>
                    <p:cNvSpPr>
                      <a:spLocks/>
                    </p:cNvSpPr>
                    <p:nvPr/>
                  </p:nvSpPr>
                  <p:spPr bwMode="auto">
                    <a:xfrm>
                      <a:off x="1045" y="1197"/>
                      <a:ext cx="57" cy="221"/>
                    </a:xfrm>
                    <a:custGeom>
                      <a:avLst/>
                      <a:gdLst>
                        <a:gd name="T0" fmla="*/ 0 w 57"/>
                        <a:gd name="T1" fmla="*/ 8 h 221"/>
                        <a:gd name="T2" fmla="*/ 0 w 57"/>
                        <a:gd name="T3" fmla="*/ 220 h 221"/>
                        <a:gd name="T4" fmla="*/ 56 w 57"/>
                        <a:gd name="T5" fmla="*/ 208 h 221"/>
                        <a:gd name="T6" fmla="*/ 56 w 57"/>
                        <a:gd name="T7" fmla="*/ 0 h 221"/>
                        <a:gd name="T8" fmla="*/ 0 w 57"/>
                        <a:gd name="T9" fmla="*/ 8 h 221"/>
                        <a:gd name="T10" fmla="*/ 0 60000 65536"/>
                        <a:gd name="T11" fmla="*/ 0 60000 65536"/>
                        <a:gd name="T12" fmla="*/ 0 60000 65536"/>
                        <a:gd name="T13" fmla="*/ 0 60000 65536"/>
                        <a:gd name="T14" fmla="*/ 0 60000 65536"/>
                        <a:gd name="T15" fmla="*/ 0 w 57"/>
                        <a:gd name="T16" fmla="*/ 0 h 221"/>
                        <a:gd name="T17" fmla="*/ 57 w 57"/>
                        <a:gd name="T18" fmla="*/ 221 h 221"/>
                      </a:gdLst>
                      <a:ahLst/>
                      <a:cxnLst>
                        <a:cxn ang="T10">
                          <a:pos x="T0" y="T1"/>
                        </a:cxn>
                        <a:cxn ang="T11">
                          <a:pos x="T2" y="T3"/>
                        </a:cxn>
                        <a:cxn ang="T12">
                          <a:pos x="T4" y="T5"/>
                        </a:cxn>
                        <a:cxn ang="T13">
                          <a:pos x="T6" y="T7"/>
                        </a:cxn>
                        <a:cxn ang="T14">
                          <a:pos x="T8" y="T9"/>
                        </a:cxn>
                      </a:cxnLst>
                      <a:rect l="T15" t="T16" r="T17" b="T18"/>
                      <a:pathLst>
                        <a:path w="57" h="221">
                          <a:moveTo>
                            <a:pt x="0" y="8"/>
                          </a:moveTo>
                          <a:lnTo>
                            <a:pt x="0" y="220"/>
                          </a:lnTo>
                          <a:lnTo>
                            <a:pt x="56" y="208"/>
                          </a:lnTo>
                          <a:lnTo>
                            <a:pt x="56" y="0"/>
                          </a:lnTo>
                          <a:lnTo>
                            <a:pt x="0" y="8"/>
                          </a:lnTo>
                        </a:path>
                      </a:pathLst>
                    </a:custGeom>
                    <a:solidFill>
                      <a:srgbClr val="FFFFFF"/>
                    </a:solidFill>
                    <a:ln w="12700" cap="rnd">
                      <a:solidFill>
                        <a:srgbClr val="000000"/>
                      </a:solidFill>
                      <a:round/>
                      <a:headEnd/>
                      <a:tailEnd/>
                    </a:ln>
                  </p:spPr>
                  <p:txBody>
                    <a:bodyPr/>
                    <a:lstStyle/>
                    <a:p>
                      <a:endParaRPr lang="en-US"/>
                    </a:p>
                  </p:txBody>
                </p:sp>
                <p:sp>
                  <p:nvSpPr>
                    <p:cNvPr id="27639" name="Freeform 1344"/>
                    <p:cNvSpPr>
                      <a:spLocks/>
                    </p:cNvSpPr>
                    <p:nvPr/>
                  </p:nvSpPr>
                  <p:spPr bwMode="auto">
                    <a:xfrm>
                      <a:off x="989" y="1198"/>
                      <a:ext cx="57" cy="220"/>
                    </a:xfrm>
                    <a:custGeom>
                      <a:avLst/>
                      <a:gdLst>
                        <a:gd name="T0" fmla="*/ 56 w 57"/>
                        <a:gd name="T1" fmla="*/ 7 h 220"/>
                        <a:gd name="T2" fmla="*/ 56 w 57"/>
                        <a:gd name="T3" fmla="*/ 219 h 220"/>
                        <a:gd name="T4" fmla="*/ 0 w 57"/>
                        <a:gd name="T5" fmla="*/ 195 h 220"/>
                        <a:gd name="T6" fmla="*/ 0 w 57"/>
                        <a:gd name="T7" fmla="*/ 0 h 220"/>
                        <a:gd name="T8" fmla="*/ 56 w 57"/>
                        <a:gd name="T9" fmla="*/ 7 h 220"/>
                        <a:gd name="T10" fmla="*/ 0 60000 65536"/>
                        <a:gd name="T11" fmla="*/ 0 60000 65536"/>
                        <a:gd name="T12" fmla="*/ 0 60000 65536"/>
                        <a:gd name="T13" fmla="*/ 0 60000 65536"/>
                        <a:gd name="T14" fmla="*/ 0 60000 65536"/>
                        <a:gd name="T15" fmla="*/ 0 w 57"/>
                        <a:gd name="T16" fmla="*/ 0 h 220"/>
                        <a:gd name="T17" fmla="*/ 57 w 57"/>
                        <a:gd name="T18" fmla="*/ 220 h 220"/>
                      </a:gdLst>
                      <a:ahLst/>
                      <a:cxnLst>
                        <a:cxn ang="T10">
                          <a:pos x="T0" y="T1"/>
                        </a:cxn>
                        <a:cxn ang="T11">
                          <a:pos x="T2" y="T3"/>
                        </a:cxn>
                        <a:cxn ang="T12">
                          <a:pos x="T4" y="T5"/>
                        </a:cxn>
                        <a:cxn ang="T13">
                          <a:pos x="T6" y="T7"/>
                        </a:cxn>
                        <a:cxn ang="T14">
                          <a:pos x="T8" y="T9"/>
                        </a:cxn>
                      </a:cxnLst>
                      <a:rect l="T15" t="T16" r="T17" b="T18"/>
                      <a:pathLst>
                        <a:path w="57" h="220">
                          <a:moveTo>
                            <a:pt x="56" y="7"/>
                          </a:moveTo>
                          <a:lnTo>
                            <a:pt x="56" y="219"/>
                          </a:lnTo>
                          <a:lnTo>
                            <a:pt x="0" y="195"/>
                          </a:lnTo>
                          <a:lnTo>
                            <a:pt x="0" y="0"/>
                          </a:lnTo>
                          <a:lnTo>
                            <a:pt x="56" y="7"/>
                          </a:lnTo>
                        </a:path>
                      </a:pathLst>
                    </a:custGeom>
                    <a:solidFill>
                      <a:srgbClr val="FFFFFF"/>
                    </a:solidFill>
                    <a:ln w="12700" cap="rnd">
                      <a:solidFill>
                        <a:srgbClr val="000000"/>
                      </a:solidFill>
                      <a:round/>
                      <a:headEnd/>
                      <a:tailEnd/>
                    </a:ln>
                  </p:spPr>
                  <p:txBody>
                    <a:bodyPr/>
                    <a:lstStyle/>
                    <a:p>
                      <a:endParaRPr lang="en-US"/>
                    </a:p>
                  </p:txBody>
                </p:sp>
                <p:sp>
                  <p:nvSpPr>
                    <p:cNvPr id="27640" name="Freeform 1345"/>
                    <p:cNvSpPr>
                      <a:spLocks/>
                    </p:cNvSpPr>
                    <p:nvPr/>
                  </p:nvSpPr>
                  <p:spPr bwMode="auto">
                    <a:xfrm>
                      <a:off x="978" y="1186"/>
                      <a:ext cx="126" cy="20"/>
                    </a:xfrm>
                    <a:custGeom>
                      <a:avLst/>
                      <a:gdLst>
                        <a:gd name="T0" fmla="*/ 0 w 126"/>
                        <a:gd name="T1" fmla="*/ 7 h 20"/>
                        <a:gd name="T2" fmla="*/ 67 w 126"/>
                        <a:gd name="T3" fmla="*/ 19 h 20"/>
                        <a:gd name="T4" fmla="*/ 125 w 126"/>
                        <a:gd name="T5" fmla="*/ 11 h 20"/>
                        <a:gd name="T6" fmla="*/ 61 w 126"/>
                        <a:gd name="T7" fmla="*/ 0 h 20"/>
                        <a:gd name="T8" fmla="*/ 0 w 126"/>
                        <a:gd name="T9" fmla="*/ 7 h 20"/>
                        <a:gd name="T10" fmla="*/ 0 60000 65536"/>
                        <a:gd name="T11" fmla="*/ 0 60000 65536"/>
                        <a:gd name="T12" fmla="*/ 0 60000 65536"/>
                        <a:gd name="T13" fmla="*/ 0 60000 65536"/>
                        <a:gd name="T14" fmla="*/ 0 60000 65536"/>
                        <a:gd name="T15" fmla="*/ 0 w 126"/>
                        <a:gd name="T16" fmla="*/ 0 h 20"/>
                        <a:gd name="T17" fmla="*/ 126 w 126"/>
                        <a:gd name="T18" fmla="*/ 20 h 20"/>
                      </a:gdLst>
                      <a:ahLst/>
                      <a:cxnLst>
                        <a:cxn ang="T10">
                          <a:pos x="T0" y="T1"/>
                        </a:cxn>
                        <a:cxn ang="T11">
                          <a:pos x="T2" y="T3"/>
                        </a:cxn>
                        <a:cxn ang="T12">
                          <a:pos x="T4" y="T5"/>
                        </a:cxn>
                        <a:cxn ang="T13">
                          <a:pos x="T6" y="T7"/>
                        </a:cxn>
                        <a:cxn ang="T14">
                          <a:pos x="T8" y="T9"/>
                        </a:cxn>
                      </a:cxnLst>
                      <a:rect l="T15" t="T16" r="T17" b="T18"/>
                      <a:pathLst>
                        <a:path w="126" h="20">
                          <a:moveTo>
                            <a:pt x="0" y="7"/>
                          </a:moveTo>
                          <a:lnTo>
                            <a:pt x="67" y="19"/>
                          </a:lnTo>
                          <a:lnTo>
                            <a:pt x="125" y="11"/>
                          </a:lnTo>
                          <a:lnTo>
                            <a:pt x="61" y="0"/>
                          </a:lnTo>
                          <a:lnTo>
                            <a:pt x="0" y="7"/>
                          </a:lnTo>
                        </a:path>
                      </a:pathLst>
                    </a:custGeom>
                    <a:solidFill>
                      <a:srgbClr val="FFFFFF"/>
                    </a:solidFill>
                    <a:ln w="12700" cap="rnd">
                      <a:solidFill>
                        <a:srgbClr val="000000"/>
                      </a:solidFill>
                      <a:round/>
                      <a:headEnd/>
                      <a:tailEnd/>
                    </a:ln>
                  </p:spPr>
                  <p:txBody>
                    <a:bodyPr/>
                    <a:lstStyle/>
                    <a:p>
                      <a:endParaRPr lang="en-US"/>
                    </a:p>
                  </p:txBody>
                </p:sp>
                <p:sp>
                  <p:nvSpPr>
                    <p:cNvPr id="27641" name="Freeform 1346"/>
                    <p:cNvSpPr>
                      <a:spLocks/>
                    </p:cNvSpPr>
                    <p:nvPr/>
                  </p:nvSpPr>
                  <p:spPr bwMode="auto">
                    <a:xfrm>
                      <a:off x="978" y="1192"/>
                      <a:ext cx="68" cy="77"/>
                    </a:xfrm>
                    <a:custGeom>
                      <a:avLst/>
                      <a:gdLst>
                        <a:gd name="T0" fmla="*/ 67 w 68"/>
                        <a:gd name="T1" fmla="*/ 13 h 77"/>
                        <a:gd name="T2" fmla="*/ 0 w 68"/>
                        <a:gd name="T3" fmla="*/ 0 h 77"/>
                        <a:gd name="T4" fmla="*/ 0 w 68"/>
                        <a:gd name="T5" fmla="*/ 60 h 77"/>
                        <a:gd name="T6" fmla="*/ 67 w 68"/>
                        <a:gd name="T7" fmla="*/ 76 h 77"/>
                        <a:gd name="T8" fmla="*/ 67 w 68"/>
                        <a:gd name="T9" fmla="*/ 13 h 77"/>
                        <a:gd name="T10" fmla="*/ 0 60000 65536"/>
                        <a:gd name="T11" fmla="*/ 0 60000 65536"/>
                        <a:gd name="T12" fmla="*/ 0 60000 65536"/>
                        <a:gd name="T13" fmla="*/ 0 60000 65536"/>
                        <a:gd name="T14" fmla="*/ 0 60000 65536"/>
                        <a:gd name="T15" fmla="*/ 0 w 68"/>
                        <a:gd name="T16" fmla="*/ 0 h 77"/>
                        <a:gd name="T17" fmla="*/ 68 w 68"/>
                        <a:gd name="T18" fmla="*/ 77 h 77"/>
                      </a:gdLst>
                      <a:ahLst/>
                      <a:cxnLst>
                        <a:cxn ang="T10">
                          <a:pos x="T0" y="T1"/>
                        </a:cxn>
                        <a:cxn ang="T11">
                          <a:pos x="T2" y="T3"/>
                        </a:cxn>
                        <a:cxn ang="T12">
                          <a:pos x="T4" y="T5"/>
                        </a:cxn>
                        <a:cxn ang="T13">
                          <a:pos x="T6" y="T7"/>
                        </a:cxn>
                        <a:cxn ang="T14">
                          <a:pos x="T8" y="T9"/>
                        </a:cxn>
                      </a:cxnLst>
                      <a:rect l="T15" t="T16" r="T17" b="T18"/>
                      <a:pathLst>
                        <a:path w="68" h="77">
                          <a:moveTo>
                            <a:pt x="67" y="13"/>
                          </a:moveTo>
                          <a:lnTo>
                            <a:pt x="0" y="0"/>
                          </a:lnTo>
                          <a:lnTo>
                            <a:pt x="0" y="60"/>
                          </a:lnTo>
                          <a:lnTo>
                            <a:pt x="67" y="76"/>
                          </a:lnTo>
                          <a:lnTo>
                            <a:pt x="67" y="13"/>
                          </a:lnTo>
                        </a:path>
                      </a:pathLst>
                    </a:custGeom>
                    <a:solidFill>
                      <a:srgbClr val="FFFFFF"/>
                    </a:solidFill>
                    <a:ln w="12700" cap="rnd">
                      <a:solidFill>
                        <a:srgbClr val="000000"/>
                      </a:solidFill>
                      <a:round/>
                      <a:headEnd/>
                      <a:tailEnd/>
                    </a:ln>
                  </p:spPr>
                  <p:txBody>
                    <a:bodyPr/>
                    <a:lstStyle/>
                    <a:p>
                      <a:endParaRPr lang="en-US"/>
                    </a:p>
                  </p:txBody>
                </p:sp>
                <p:sp>
                  <p:nvSpPr>
                    <p:cNvPr id="27642" name="Freeform 1347"/>
                    <p:cNvSpPr>
                      <a:spLocks/>
                    </p:cNvSpPr>
                    <p:nvPr/>
                  </p:nvSpPr>
                  <p:spPr bwMode="auto">
                    <a:xfrm>
                      <a:off x="1045" y="1197"/>
                      <a:ext cx="59" cy="72"/>
                    </a:xfrm>
                    <a:custGeom>
                      <a:avLst/>
                      <a:gdLst>
                        <a:gd name="T0" fmla="*/ 0 w 59"/>
                        <a:gd name="T1" fmla="*/ 7 h 72"/>
                        <a:gd name="T2" fmla="*/ 58 w 59"/>
                        <a:gd name="T3" fmla="*/ 0 h 72"/>
                        <a:gd name="T4" fmla="*/ 58 w 59"/>
                        <a:gd name="T5" fmla="*/ 58 h 72"/>
                        <a:gd name="T6" fmla="*/ 0 w 59"/>
                        <a:gd name="T7" fmla="*/ 71 h 72"/>
                        <a:gd name="T8" fmla="*/ 0 w 59"/>
                        <a:gd name="T9" fmla="*/ 7 h 72"/>
                        <a:gd name="T10" fmla="*/ 0 60000 65536"/>
                        <a:gd name="T11" fmla="*/ 0 60000 65536"/>
                        <a:gd name="T12" fmla="*/ 0 60000 65536"/>
                        <a:gd name="T13" fmla="*/ 0 60000 65536"/>
                        <a:gd name="T14" fmla="*/ 0 60000 65536"/>
                        <a:gd name="T15" fmla="*/ 0 w 59"/>
                        <a:gd name="T16" fmla="*/ 0 h 72"/>
                        <a:gd name="T17" fmla="*/ 59 w 59"/>
                        <a:gd name="T18" fmla="*/ 72 h 72"/>
                      </a:gdLst>
                      <a:ahLst/>
                      <a:cxnLst>
                        <a:cxn ang="T10">
                          <a:pos x="T0" y="T1"/>
                        </a:cxn>
                        <a:cxn ang="T11">
                          <a:pos x="T2" y="T3"/>
                        </a:cxn>
                        <a:cxn ang="T12">
                          <a:pos x="T4" y="T5"/>
                        </a:cxn>
                        <a:cxn ang="T13">
                          <a:pos x="T6" y="T7"/>
                        </a:cxn>
                        <a:cxn ang="T14">
                          <a:pos x="T8" y="T9"/>
                        </a:cxn>
                      </a:cxnLst>
                      <a:rect l="T15" t="T16" r="T17" b="T18"/>
                      <a:pathLst>
                        <a:path w="59" h="72">
                          <a:moveTo>
                            <a:pt x="0" y="7"/>
                          </a:moveTo>
                          <a:lnTo>
                            <a:pt x="58" y="0"/>
                          </a:lnTo>
                          <a:lnTo>
                            <a:pt x="58" y="58"/>
                          </a:lnTo>
                          <a:lnTo>
                            <a:pt x="0" y="71"/>
                          </a:lnTo>
                          <a:lnTo>
                            <a:pt x="0" y="7"/>
                          </a:lnTo>
                        </a:path>
                      </a:pathLst>
                    </a:custGeom>
                    <a:solidFill>
                      <a:srgbClr val="FFFFFF"/>
                    </a:solidFill>
                    <a:ln w="12700" cap="rnd">
                      <a:solidFill>
                        <a:srgbClr val="000000"/>
                      </a:solidFill>
                      <a:round/>
                      <a:headEnd/>
                      <a:tailEnd/>
                    </a:ln>
                  </p:spPr>
                  <p:txBody>
                    <a:bodyPr/>
                    <a:lstStyle/>
                    <a:p>
                      <a:endParaRPr lang="en-US"/>
                    </a:p>
                  </p:txBody>
                </p:sp>
              </p:grpSp>
              <p:grpSp>
                <p:nvGrpSpPr>
                  <p:cNvPr id="27798" name="Group 1348"/>
                  <p:cNvGrpSpPr>
                    <a:grpSpLocks/>
                  </p:cNvGrpSpPr>
                  <p:nvPr/>
                </p:nvGrpSpPr>
                <p:grpSpPr bwMode="auto">
                  <a:xfrm>
                    <a:off x="1051" y="1211"/>
                    <a:ext cx="45" cy="71"/>
                    <a:chOff x="1051" y="1211"/>
                    <a:chExt cx="45" cy="71"/>
                  </a:xfrm>
                </p:grpSpPr>
                <p:grpSp>
                  <p:nvGrpSpPr>
                    <p:cNvPr id="27799" name="Group 1349"/>
                    <p:cNvGrpSpPr>
                      <a:grpSpLocks/>
                    </p:cNvGrpSpPr>
                    <p:nvPr/>
                  </p:nvGrpSpPr>
                  <p:grpSpPr bwMode="auto">
                    <a:xfrm>
                      <a:off x="1051" y="1211"/>
                      <a:ext cx="42" cy="24"/>
                      <a:chOff x="1051" y="1211"/>
                      <a:chExt cx="42" cy="24"/>
                    </a:xfrm>
                  </p:grpSpPr>
                  <p:grpSp>
                    <p:nvGrpSpPr>
                      <p:cNvPr id="27800" name="Group 1350"/>
                      <p:cNvGrpSpPr>
                        <a:grpSpLocks/>
                      </p:cNvGrpSpPr>
                      <p:nvPr/>
                    </p:nvGrpSpPr>
                    <p:grpSpPr bwMode="auto">
                      <a:xfrm>
                        <a:off x="1077" y="1211"/>
                        <a:ext cx="16" cy="18"/>
                        <a:chOff x="1077" y="1211"/>
                        <a:chExt cx="16" cy="18"/>
                      </a:xfrm>
                    </p:grpSpPr>
                    <p:sp>
                      <p:nvSpPr>
                        <p:cNvPr id="27633" name="Oval 1351"/>
                        <p:cNvSpPr>
                          <a:spLocks noChangeArrowheads="1"/>
                        </p:cNvSpPr>
                        <p:nvPr/>
                      </p:nvSpPr>
                      <p:spPr bwMode="auto">
                        <a:xfrm>
                          <a:off x="1078" y="1211"/>
                          <a:ext cx="8" cy="1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34" name="Oval 1352"/>
                        <p:cNvSpPr>
                          <a:spLocks noChangeArrowheads="1"/>
                        </p:cNvSpPr>
                        <p:nvPr/>
                      </p:nvSpPr>
                      <p:spPr bwMode="auto">
                        <a:xfrm>
                          <a:off x="1081" y="1211"/>
                          <a:ext cx="8" cy="1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35" name="Oval 1353"/>
                        <p:cNvSpPr>
                          <a:spLocks noChangeArrowheads="1"/>
                        </p:cNvSpPr>
                        <p:nvPr/>
                      </p:nvSpPr>
                      <p:spPr bwMode="auto">
                        <a:xfrm>
                          <a:off x="1085" y="1217"/>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36" name="Arc 1354"/>
                        <p:cNvSpPr>
                          <a:spLocks/>
                        </p:cNvSpPr>
                        <p:nvPr/>
                      </p:nvSpPr>
                      <p:spPr bwMode="auto">
                        <a:xfrm>
                          <a:off x="1077" y="1212"/>
                          <a:ext cx="8" cy="10"/>
                        </a:xfrm>
                        <a:custGeom>
                          <a:avLst/>
                          <a:gdLst>
                            <a:gd name="T0" fmla="*/ 0 w 21600"/>
                            <a:gd name="T1" fmla="*/ 0 h 26672"/>
                            <a:gd name="T2" fmla="*/ 0 w 21600"/>
                            <a:gd name="T3" fmla="*/ 0 h 26672"/>
                            <a:gd name="T4" fmla="*/ 0 w 21600"/>
                            <a:gd name="T5" fmla="*/ 0 h 26672"/>
                            <a:gd name="T6" fmla="*/ 0 60000 65536"/>
                            <a:gd name="T7" fmla="*/ 0 60000 65536"/>
                            <a:gd name="T8" fmla="*/ 0 60000 65536"/>
                            <a:gd name="T9" fmla="*/ 0 w 21600"/>
                            <a:gd name="T10" fmla="*/ 0 h 26672"/>
                            <a:gd name="T11" fmla="*/ 21600 w 21600"/>
                            <a:gd name="T12" fmla="*/ 26672 h 26672"/>
                          </a:gdLst>
                          <a:ahLst/>
                          <a:cxnLst>
                            <a:cxn ang="T6">
                              <a:pos x="T0" y="T1"/>
                            </a:cxn>
                            <a:cxn ang="T7">
                              <a:pos x="T2" y="T3"/>
                            </a:cxn>
                            <a:cxn ang="T8">
                              <a:pos x="T4" y="T5"/>
                            </a:cxn>
                          </a:cxnLst>
                          <a:rect l="T9" t="T10" r="T11" b="T12"/>
                          <a:pathLst>
                            <a:path w="21600" h="26672" fill="none" extrusionOk="0">
                              <a:moveTo>
                                <a:pt x="644" y="26672"/>
                              </a:moveTo>
                              <a:cubicBezTo>
                                <a:pt x="216" y="24958"/>
                                <a:pt x="0" y="23199"/>
                                <a:pt x="0" y="21433"/>
                              </a:cubicBezTo>
                              <a:cubicBezTo>
                                <a:pt x="-1" y="10539"/>
                                <a:pt x="8111" y="1350"/>
                                <a:pt x="18920" y="-1"/>
                              </a:cubicBezTo>
                            </a:path>
                            <a:path w="21600" h="26672" stroke="0" extrusionOk="0">
                              <a:moveTo>
                                <a:pt x="644" y="26672"/>
                              </a:moveTo>
                              <a:cubicBezTo>
                                <a:pt x="216" y="24958"/>
                                <a:pt x="0" y="23199"/>
                                <a:pt x="0" y="21433"/>
                              </a:cubicBezTo>
                              <a:cubicBezTo>
                                <a:pt x="-1" y="10539"/>
                                <a:pt x="8111" y="1350"/>
                                <a:pt x="18920" y="-1"/>
                              </a:cubicBezTo>
                              <a:lnTo>
                                <a:pt x="21600" y="21433"/>
                              </a:lnTo>
                              <a:close/>
                            </a:path>
                          </a:pathLst>
                        </a:custGeom>
                        <a:solidFill>
                          <a:srgbClr val="FFFFFF"/>
                        </a:solidFill>
                        <a:ln w="12700" cap="rnd">
                          <a:solidFill>
                            <a:srgbClr val="000000"/>
                          </a:solidFill>
                          <a:round/>
                          <a:headEnd/>
                          <a:tailEnd/>
                        </a:ln>
                      </p:spPr>
                      <p:txBody>
                        <a:bodyPr wrap="none" anchor="ctr"/>
                        <a:lstStyle/>
                        <a:p>
                          <a:endParaRPr lang="en-US"/>
                        </a:p>
                      </p:txBody>
                    </p:sp>
                    <p:sp>
                      <p:nvSpPr>
                        <p:cNvPr id="27637" name="Arc 1355"/>
                        <p:cNvSpPr>
                          <a:spLocks/>
                        </p:cNvSpPr>
                        <p:nvPr/>
                      </p:nvSpPr>
                      <p:spPr bwMode="auto">
                        <a:xfrm>
                          <a:off x="1085" y="1218"/>
                          <a:ext cx="8" cy="11"/>
                        </a:xfrm>
                        <a:custGeom>
                          <a:avLst/>
                          <a:gdLst>
                            <a:gd name="T0" fmla="*/ 0 w 21600"/>
                            <a:gd name="T1" fmla="*/ 0 h 30109"/>
                            <a:gd name="T2" fmla="*/ 0 w 21600"/>
                            <a:gd name="T3" fmla="*/ 0 h 30109"/>
                            <a:gd name="T4" fmla="*/ 0 w 21600"/>
                            <a:gd name="T5" fmla="*/ 0 h 30109"/>
                            <a:gd name="T6" fmla="*/ 0 60000 65536"/>
                            <a:gd name="T7" fmla="*/ 0 60000 65536"/>
                            <a:gd name="T8" fmla="*/ 0 60000 65536"/>
                            <a:gd name="T9" fmla="*/ 0 w 21600"/>
                            <a:gd name="T10" fmla="*/ 0 h 30109"/>
                            <a:gd name="T11" fmla="*/ 21600 w 21600"/>
                            <a:gd name="T12" fmla="*/ 30109 h 30109"/>
                          </a:gdLst>
                          <a:ahLst/>
                          <a:cxnLst>
                            <a:cxn ang="T6">
                              <a:pos x="T0" y="T1"/>
                            </a:cxn>
                            <a:cxn ang="T7">
                              <a:pos x="T2" y="T3"/>
                            </a:cxn>
                            <a:cxn ang="T8">
                              <a:pos x="T4" y="T5"/>
                            </a:cxn>
                          </a:cxnLst>
                          <a:rect l="T9" t="T10" r="T11" b="T12"/>
                          <a:pathLst>
                            <a:path w="21600" h="30109" fill="none" extrusionOk="0">
                              <a:moveTo>
                                <a:pt x="19853" y="0"/>
                              </a:moveTo>
                              <a:cubicBezTo>
                                <a:pt x="21005" y="2688"/>
                                <a:pt x="21600" y="5583"/>
                                <a:pt x="21600" y="8509"/>
                              </a:cubicBezTo>
                              <a:cubicBezTo>
                                <a:pt x="21600" y="20438"/>
                                <a:pt x="11929" y="30108"/>
                                <a:pt x="0" y="30109"/>
                              </a:cubicBezTo>
                            </a:path>
                            <a:path w="21600" h="30109" stroke="0" extrusionOk="0">
                              <a:moveTo>
                                <a:pt x="19853" y="0"/>
                              </a:moveTo>
                              <a:cubicBezTo>
                                <a:pt x="21005" y="2688"/>
                                <a:pt x="21600" y="5583"/>
                                <a:pt x="21600" y="8509"/>
                              </a:cubicBezTo>
                              <a:cubicBezTo>
                                <a:pt x="21600" y="20438"/>
                                <a:pt x="11929" y="30108"/>
                                <a:pt x="0" y="30109"/>
                              </a:cubicBezTo>
                              <a:lnTo>
                                <a:pt x="0" y="8509"/>
                              </a:lnTo>
                              <a:close/>
                            </a:path>
                          </a:pathLst>
                        </a:custGeom>
                        <a:solidFill>
                          <a:srgbClr val="FFFFFF"/>
                        </a:solidFill>
                        <a:ln w="12700" cap="rnd">
                          <a:solidFill>
                            <a:srgbClr val="000000"/>
                          </a:solidFill>
                          <a:round/>
                          <a:headEnd/>
                          <a:tailEnd/>
                        </a:ln>
                      </p:spPr>
                      <p:txBody>
                        <a:bodyPr wrap="none" anchor="ctr"/>
                        <a:lstStyle/>
                        <a:p>
                          <a:endParaRPr lang="en-US"/>
                        </a:p>
                      </p:txBody>
                    </p:sp>
                  </p:grpSp>
                  <p:grpSp>
                    <p:nvGrpSpPr>
                      <p:cNvPr id="27801" name="Group 1356"/>
                      <p:cNvGrpSpPr>
                        <a:grpSpLocks/>
                      </p:cNvGrpSpPr>
                      <p:nvPr/>
                    </p:nvGrpSpPr>
                    <p:grpSpPr bwMode="auto">
                      <a:xfrm>
                        <a:off x="1051" y="1216"/>
                        <a:ext cx="15" cy="19"/>
                        <a:chOff x="1051" y="1216"/>
                        <a:chExt cx="15" cy="19"/>
                      </a:xfrm>
                    </p:grpSpPr>
                    <p:sp>
                      <p:nvSpPr>
                        <p:cNvPr id="27628" name="Oval 1357"/>
                        <p:cNvSpPr>
                          <a:spLocks noChangeArrowheads="1"/>
                        </p:cNvSpPr>
                        <p:nvPr/>
                      </p:nvSpPr>
                      <p:spPr bwMode="auto">
                        <a:xfrm>
                          <a:off x="1052" y="1216"/>
                          <a:ext cx="8" cy="19"/>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29" name="Oval 1358"/>
                        <p:cNvSpPr>
                          <a:spLocks noChangeArrowheads="1"/>
                        </p:cNvSpPr>
                        <p:nvPr/>
                      </p:nvSpPr>
                      <p:spPr bwMode="auto">
                        <a:xfrm>
                          <a:off x="1054" y="1217"/>
                          <a:ext cx="8" cy="1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30" name="Oval 1359"/>
                        <p:cNvSpPr>
                          <a:spLocks noChangeArrowheads="1"/>
                        </p:cNvSpPr>
                        <p:nvPr/>
                      </p:nvSpPr>
                      <p:spPr bwMode="auto">
                        <a:xfrm>
                          <a:off x="1058" y="1222"/>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31" name="Arc 1360"/>
                        <p:cNvSpPr>
                          <a:spLocks/>
                        </p:cNvSpPr>
                        <p:nvPr/>
                      </p:nvSpPr>
                      <p:spPr bwMode="auto">
                        <a:xfrm>
                          <a:off x="1051" y="1218"/>
                          <a:ext cx="8" cy="10"/>
                        </a:xfrm>
                        <a:custGeom>
                          <a:avLst/>
                          <a:gdLst>
                            <a:gd name="T0" fmla="*/ 0 w 21600"/>
                            <a:gd name="T1" fmla="*/ 0 h 26672"/>
                            <a:gd name="T2" fmla="*/ 0 w 21600"/>
                            <a:gd name="T3" fmla="*/ 0 h 26672"/>
                            <a:gd name="T4" fmla="*/ 0 w 21600"/>
                            <a:gd name="T5" fmla="*/ 0 h 26672"/>
                            <a:gd name="T6" fmla="*/ 0 60000 65536"/>
                            <a:gd name="T7" fmla="*/ 0 60000 65536"/>
                            <a:gd name="T8" fmla="*/ 0 60000 65536"/>
                            <a:gd name="T9" fmla="*/ 0 w 21600"/>
                            <a:gd name="T10" fmla="*/ 0 h 26672"/>
                            <a:gd name="T11" fmla="*/ 21600 w 21600"/>
                            <a:gd name="T12" fmla="*/ 26672 h 26672"/>
                          </a:gdLst>
                          <a:ahLst/>
                          <a:cxnLst>
                            <a:cxn ang="T6">
                              <a:pos x="T0" y="T1"/>
                            </a:cxn>
                            <a:cxn ang="T7">
                              <a:pos x="T2" y="T3"/>
                            </a:cxn>
                            <a:cxn ang="T8">
                              <a:pos x="T4" y="T5"/>
                            </a:cxn>
                          </a:cxnLst>
                          <a:rect l="T9" t="T10" r="T11" b="T12"/>
                          <a:pathLst>
                            <a:path w="21600" h="26672" fill="none" extrusionOk="0">
                              <a:moveTo>
                                <a:pt x="644" y="26672"/>
                              </a:moveTo>
                              <a:cubicBezTo>
                                <a:pt x="216" y="24958"/>
                                <a:pt x="0" y="23199"/>
                                <a:pt x="0" y="21433"/>
                              </a:cubicBezTo>
                              <a:cubicBezTo>
                                <a:pt x="-1" y="10539"/>
                                <a:pt x="8111" y="1350"/>
                                <a:pt x="18920" y="-1"/>
                              </a:cubicBezTo>
                            </a:path>
                            <a:path w="21600" h="26672" stroke="0" extrusionOk="0">
                              <a:moveTo>
                                <a:pt x="644" y="26672"/>
                              </a:moveTo>
                              <a:cubicBezTo>
                                <a:pt x="216" y="24958"/>
                                <a:pt x="0" y="23199"/>
                                <a:pt x="0" y="21433"/>
                              </a:cubicBezTo>
                              <a:cubicBezTo>
                                <a:pt x="-1" y="10539"/>
                                <a:pt x="8111" y="1350"/>
                                <a:pt x="18920" y="-1"/>
                              </a:cubicBezTo>
                              <a:lnTo>
                                <a:pt x="21600" y="21433"/>
                              </a:lnTo>
                              <a:close/>
                            </a:path>
                          </a:pathLst>
                        </a:custGeom>
                        <a:solidFill>
                          <a:srgbClr val="FFFFFF"/>
                        </a:solidFill>
                        <a:ln w="12700" cap="rnd">
                          <a:solidFill>
                            <a:srgbClr val="000000"/>
                          </a:solidFill>
                          <a:round/>
                          <a:headEnd/>
                          <a:tailEnd/>
                        </a:ln>
                      </p:spPr>
                      <p:txBody>
                        <a:bodyPr wrap="none" anchor="ctr"/>
                        <a:lstStyle/>
                        <a:p>
                          <a:endParaRPr lang="en-US"/>
                        </a:p>
                      </p:txBody>
                    </p:sp>
                    <p:sp>
                      <p:nvSpPr>
                        <p:cNvPr id="27632" name="Arc 1361"/>
                        <p:cNvSpPr>
                          <a:spLocks/>
                        </p:cNvSpPr>
                        <p:nvPr/>
                      </p:nvSpPr>
                      <p:spPr bwMode="auto">
                        <a:xfrm>
                          <a:off x="1058" y="1224"/>
                          <a:ext cx="8" cy="11"/>
                        </a:xfrm>
                        <a:custGeom>
                          <a:avLst/>
                          <a:gdLst>
                            <a:gd name="T0" fmla="*/ 0 w 21600"/>
                            <a:gd name="T1" fmla="*/ 0 h 30109"/>
                            <a:gd name="T2" fmla="*/ 0 w 21600"/>
                            <a:gd name="T3" fmla="*/ 0 h 30109"/>
                            <a:gd name="T4" fmla="*/ 0 w 21600"/>
                            <a:gd name="T5" fmla="*/ 0 h 30109"/>
                            <a:gd name="T6" fmla="*/ 0 60000 65536"/>
                            <a:gd name="T7" fmla="*/ 0 60000 65536"/>
                            <a:gd name="T8" fmla="*/ 0 60000 65536"/>
                            <a:gd name="T9" fmla="*/ 0 w 21600"/>
                            <a:gd name="T10" fmla="*/ 0 h 30109"/>
                            <a:gd name="T11" fmla="*/ 21600 w 21600"/>
                            <a:gd name="T12" fmla="*/ 30109 h 30109"/>
                          </a:gdLst>
                          <a:ahLst/>
                          <a:cxnLst>
                            <a:cxn ang="T6">
                              <a:pos x="T0" y="T1"/>
                            </a:cxn>
                            <a:cxn ang="T7">
                              <a:pos x="T2" y="T3"/>
                            </a:cxn>
                            <a:cxn ang="T8">
                              <a:pos x="T4" y="T5"/>
                            </a:cxn>
                          </a:cxnLst>
                          <a:rect l="T9" t="T10" r="T11" b="T12"/>
                          <a:pathLst>
                            <a:path w="21600" h="30109" fill="none" extrusionOk="0">
                              <a:moveTo>
                                <a:pt x="19853" y="0"/>
                              </a:moveTo>
                              <a:cubicBezTo>
                                <a:pt x="21005" y="2688"/>
                                <a:pt x="21600" y="5583"/>
                                <a:pt x="21600" y="8509"/>
                              </a:cubicBezTo>
                              <a:cubicBezTo>
                                <a:pt x="21600" y="20438"/>
                                <a:pt x="11929" y="30108"/>
                                <a:pt x="0" y="30109"/>
                              </a:cubicBezTo>
                            </a:path>
                            <a:path w="21600" h="30109" stroke="0" extrusionOk="0">
                              <a:moveTo>
                                <a:pt x="19853" y="0"/>
                              </a:moveTo>
                              <a:cubicBezTo>
                                <a:pt x="21005" y="2688"/>
                                <a:pt x="21600" y="5583"/>
                                <a:pt x="21600" y="8509"/>
                              </a:cubicBezTo>
                              <a:cubicBezTo>
                                <a:pt x="21600" y="20438"/>
                                <a:pt x="11929" y="30108"/>
                                <a:pt x="0" y="30109"/>
                              </a:cubicBezTo>
                              <a:lnTo>
                                <a:pt x="0" y="8509"/>
                              </a:lnTo>
                              <a:close/>
                            </a:path>
                          </a:pathLst>
                        </a:custGeom>
                        <a:solidFill>
                          <a:srgbClr val="FFFFFF"/>
                        </a:solidFill>
                        <a:ln w="12700" cap="rnd">
                          <a:solidFill>
                            <a:srgbClr val="000000"/>
                          </a:solidFill>
                          <a:round/>
                          <a:headEnd/>
                          <a:tailEnd/>
                        </a:ln>
                      </p:spPr>
                      <p:txBody>
                        <a:bodyPr wrap="none" anchor="ctr"/>
                        <a:lstStyle/>
                        <a:p>
                          <a:endParaRPr lang="en-US"/>
                        </a:p>
                      </p:txBody>
                    </p:sp>
                  </p:grpSp>
                </p:grpSp>
                <p:sp>
                  <p:nvSpPr>
                    <p:cNvPr id="27624" name="Freeform 1362"/>
                    <p:cNvSpPr>
                      <a:spLocks/>
                    </p:cNvSpPr>
                    <p:nvPr/>
                  </p:nvSpPr>
                  <p:spPr bwMode="auto">
                    <a:xfrm>
                      <a:off x="1051" y="1256"/>
                      <a:ext cx="45" cy="26"/>
                    </a:xfrm>
                    <a:custGeom>
                      <a:avLst/>
                      <a:gdLst>
                        <a:gd name="T0" fmla="*/ 0 w 45"/>
                        <a:gd name="T1" fmla="*/ 11 h 26"/>
                        <a:gd name="T2" fmla="*/ 44 w 45"/>
                        <a:gd name="T3" fmla="*/ 0 h 26"/>
                        <a:gd name="T4" fmla="*/ 44 w 45"/>
                        <a:gd name="T5" fmla="*/ 13 h 26"/>
                        <a:gd name="T6" fmla="*/ 0 w 45"/>
                        <a:gd name="T7" fmla="*/ 25 h 26"/>
                        <a:gd name="T8" fmla="*/ 0 w 45"/>
                        <a:gd name="T9" fmla="*/ 11 h 26"/>
                        <a:gd name="T10" fmla="*/ 0 60000 65536"/>
                        <a:gd name="T11" fmla="*/ 0 60000 65536"/>
                        <a:gd name="T12" fmla="*/ 0 60000 65536"/>
                        <a:gd name="T13" fmla="*/ 0 60000 65536"/>
                        <a:gd name="T14" fmla="*/ 0 60000 65536"/>
                        <a:gd name="T15" fmla="*/ 0 w 45"/>
                        <a:gd name="T16" fmla="*/ 0 h 26"/>
                        <a:gd name="T17" fmla="*/ 45 w 45"/>
                        <a:gd name="T18" fmla="*/ 26 h 26"/>
                      </a:gdLst>
                      <a:ahLst/>
                      <a:cxnLst>
                        <a:cxn ang="T10">
                          <a:pos x="T0" y="T1"/>
                        </a:cxn>
                        <a:cxn ang="T11">
                          <a:pos x="T2" y="T3"/>
                        </a:cxn>
                        <a:cxn ang="T12">
                          <a:pos x="T4" y="T5"/>
                        </a:cxn>
                        <a:cxn ang="T13">
                          <a:pos x="T6" y="T7"/>
                        </a:cxn>
                        <a:cxn ang="T14">
                          <a:pos x="T8" y="T9"/>
                        </a:cxn>
                      </a:cxnLst>
                      <a:rect l="T15" t="T16" r="T17" b="T18"/>
                      <a:pathLst>
                        <a:path w="45" h="26">
                          <a:moveTo>
                            <a:pt x="0" y="11"/>
                          </a:moveTo>
                          <a:lnTo>
                            <a:pt x="44" y="0"/>
                          </a:lnTo>
                          <a:lnTo>
                            <a:pt x="44" y="13"/>
                          </a:lnTo>
                          <a:lnTo>
                            <a:pt x="0" y="25"/>
                          </a:lnTo>
                          <a:lnTo>
                            <a:pt x="0" y="11"/>
                          </a:lnTo>
                        </a:path>
                      </a:pathLst>
                    </a:custGeom>
                    <a:solidFill>
                      <a:srgbClr val="FFFFFF"/>
                    </a:solidFill>
                    <a:ln w="12700" cap="rnd">
                      <a:solidFill>
                        <a:srgbClr val="000000"/>
                      </a:solidFill>
                      <a:round/>
                      <a:headEnd/>
                      <a:tailEnd/>
                    </a:ln>
                  </p:spPr>
                  <p:txBody>
                    <a:bodyPr/>
                    <a:lstStyle/>
                    <a:p>
                      <a:endParaRPr lang="en-US"/>
                    </a:p>
                  </p:txBody>
                </p:sp>
                <p:sp>
                  <p:nvSpPr>
                    <p:cNvPr id="27625" name="Freeform 1363"/>
                    <p:cNvSpPr>
                      <a:spLocks/>
                    </p:cNvSpPr>
                    <p:nvPr/>
                  </p:nvSpPr>
                  <p:spPr bwMode="auto">
                    <a:xfrm>
                      <a:off x="1054" y="1260"/>
                      <a:ext cx="32" cy="17"/>
                    </a:xfrm>
                    <a:custGeom>
                      <a:avLst/>
                      <a:gdLst>
                        <a:gd name="T0" fmla="*/ 0 w 32"/>
                        <a:gd name="T1" fmla="*/ 10 h 17"/>
                        <a:gd name="T2" fmla="*/ 0 w 32"/>
                        <a:gd name="T3" fmla="*/ 16 h 17"/>
                        <a:gd name="T4" fmla="*/ 31 w 32"/>
                        <a:gd name="T5" fmla="*/ 5 h 17"/>
                        <a:gd name="T6" fmla="*/ 31 w 32"/>
                        <a:gd name="T7" fmla="*/ 0 h 17"/>
                        <a:gd name="T8" fmla="*/ 0 w 32"/>
                        <a:gd name="T9" fmla="*/ 10 h 17"/>
                        <a:gd name="T10" fmla="*/ 0 60000 65536"/>
                        <a:gd name="T11" fmla="*/ 0 60000 65536"/>
                        <a:gd name="T12" fmla="*/ 0 60000 65536"/>
                        <a:gd name="T13" fmla="*/ 0 60000 65536"/>
                        <a:gd name="T14" fmla="*/ 0 60000 65536"/>
                        <a:gd name="T15" fmla="*/ 0 w 32"/>
                        <a:gd name="T16" fmla="*/ 0 h 17"/>
                        <a:gd name="T17" fmla="*/ 32 w 32"/>
                        <a:gd name="T18" fmla="*/ 17 h 17"/>
                      </a:gdLst>
                      <a:ahLst/>
                      <a:cxnLst>
                        <a:cxn ang="T10">
                          <a:pos x="T0" y="T1"/>
                        </a:cxn>
                        <a:cxn ang="T11">
                          <a:pos x="T2" y="T3"/>
                        </a:cxn>
                        <a:cxn ang="T12">
                          <a:pos x="T4" y="T5"/>
                        </a:cxn>
                        <a:cxn ang="T13">
                          <a:pos x="T6" y="T7"/>
                        </a:cxn>
                        <a:cxn ang="T14">
                          <a:pos x="T8" y="T9"/>
                        </a:cxn>
                      </a:cxnLst>
                      <a:rect l="T15" t="T16" r="T17" b="T18"/>
                      <a:pathLst>
                        <a:path w="32" h="17">
                          <a:moveTo>
                            <a:pt x="0" y="10"/>
                          </a:moveTo>
                          <a:lnTo>
                            <a:pt x="0" y="16"/>
                          </a:lnTo>
                          <a:lnTo>
                            <a:pt x="31" y="5"/>
                          </a:lnTo>
                          <a:lnTo>
                            <a:pt x="31" y="0"/>
                          </a:lnTo>
                          <a:lnTo>
                            <a:pt x="0" y="10"/>
                          </a:lnTo>
                        </a:path>
                      </a:pathLst>
                    </a:custGeom>
                    <a:solidFill>
                      <a:srgbClr val="FFFFFF"/>
                    </a:solidFill>
                    <a:ln w="12700" cap="rnd">
                      <a:solidFill>
                        <a:srgbClr val="000000"/>
                      </a:solidFill>
                      <a:round/>
                      <a:headEnd/>
                      <a:tailEnd/>
                    </a:ln>
                  </p:spPr>
                  <p:txBody>
                    <a:bodyPr/>
                    <a:lstStyle/>
                    <a:p>
                      <a:endParaRPr lang="en-US"/>
                    </a:p>
                  </p:txBody>
                </p:sp>
              </p:grpSp>
            </p:grpSp>
            <p:grpSp>
              <p:nvGrpSpPr>
                <p:cNvPr id="27802" name="Group 1364"/>
                <p:cNvGrpSpPr>
                  <a:grpSpLocks/>
                </p:cNvGrpSpPr>
                <p:nvPr/>
              </p:nvGrpSpPr>
              <p:grpSpPr bwMode="auto">
                <a:xfrm>
                  <a:off x="822" y="1241"/>
                  <a:ext cx="289" cy="234"/>
                  <a:chOff x="822" y="1241"/>
                  <a:chExt cx="289" cy="234"/>
                </a:xfrm>
              </p:grpSpPr>
              <p:sp>
                <p:nvSpPr>
                  <p:cNvPr id="27607" name="Freeform 1365"/>
                  <p:cNvSpPr>
                    <a:spLocks/>
                  </p:cNvSpPr>
                  <p:nvPr/>
                </p:nvSpPr>
                <p:spPr bwMode="auto">
                  <a:xfrm>
                    <a:off x="822" y="1260"/>
                    <a:ext cx="205" cy="203"/>
                  </a:xfrm>
                  <a:custGeom>
                    <a:avLst/>
                    <a:gdLst>
                      <a:gd name="T0" fmla="*/ 0 w 205"/>
                      <a:gd name="T1" fmla="*/ 0 h 203"/>
                      <a:gd name="T2" fmla="*/ 204 w 205"/>
                      <a:gd name="T3" fmla="*/ 40 h 203"/>
                      <a:gd name="T4" fmla="*/ 185 w 205"/>
                      <a:gd name="T5" fmla="*/ 72 h 203"/>
                      <a:gd name="T6" fmla="*/ 173 w 205"/>
                      <a:gd name="T7" fmla="*/ 114 h 203"/>
                      <a:gd name="T8" fmla="*/ 173 w 205"/>
                      <a:gd name="T9" fmla="*/ 202 h 203"/>
                      <a:gd name="T10" fmla="*/ 0 w 205"/>
                      <a:gd name="T11" fmla="*/ 111 h 203"/>
                      <a:gd name="T12" fmla="*/ 0 w 205"/>
                      <a:gd name="T13" fmla="*/ 0 h 203"/>
                      <a:gd name="T14" fmla="*/ 0 60000 65536"/>
                      <a:gd name="T15" fmla="*/ 0 60000 65536"/>
                      <a:gd name="T16" fmla="*/ 0 60000 65536"/>
                      <a:gd name="T17" fmla="*/ 0 60000 65536"/>
                      <a:gd name="T18" fmla="*/ 0 60000 65536"/>
                      <a:gd name="T19" fmla="*/ 0 60000 65536"/>
                      <a:gd name="T20" fmla="*/ 0 60000 65536"/>
                      <a:gd name="T21" fmla="*/ 0 w 205"/>
                      <a:gd name="T22" fmla="*/ 0 h 203"/>
                      <a:gd name="T23" fmla="*/ 205 w 205"/>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5" h="203">
                        <a:moveTo>
                          <a:pt x="0" y="0"/>
                        </a:moveTo>
                        <a:lnTo>
                          <a:pt x="204" y="40"/>
                        </a:lnTo>
                        <a:lnTo>
                          <a:pt x="185" y="72"/>
                        </a:lnTo>
                        <a:lnTo>
                          <a:pt x="173" y="114"/>
                        </a:lnTo>
                        <a:lnTo>
                          <a:pt x="173" y="202"/>
                        </a:lnTo>
                        <a:lnTo>
                          <a:pt x="0" y="111"/>
                        </a:lnTo>
                        <a:lnTo>
                          <a:pt x="0" y="0"/>
                        </a:lnTo>
                      </a:path>
                    </a:pathLst>
                  </a:custGeom>
                  <a:solidFill>
                    <a:srgbClr val="FFFFFF"/>
                  </a:solidFill>
                  <a:ln w="12700" cap="rnd">
                    <a:solidFill>
                      <a:srgbClr val="000000"/>
                    </a:solidFill>
                    <a:round/>
                    <a:headEnd/>
                    <a:tailEnd/>
                  </a:ln>
                </p:spPr>
                <p:txBody>
                  <a:bodyPr/>
                  <a:lstStyle/>
                  <a:p>
                    <a:endParaRPr lang="en-US"/>
                  </a:p>
                </p:txBody>
              </p:sp>
              <p:sp>
                <p:nvSpPr>
                  <p:cNvPr id="27608" name="Freeform 1366"/>
                  <p:cNvSpPr>
                    <a:spLocks/>
                  </p:cNvSpPr>
                  <p:nvPr/>
                </p:nvSpPr>
                <p:spPr bwMode="auto">
                  <a:xfrm>
                    <a:off x="995" y="1312"/>
                    <a:ext cx="116" cy="63"/>
                  </a:xfrm>
                  <a:custGeom>
                    <a:avLst/>
                    <a:gdLst>
                      <a:gd name="T0" fmla="*/ 12 w 116"/>
                      <a:gd name="T1" fmla="*/ 20 h 63"/>
                      <a:gd name="T2" fmla="*/ 115 w 116"/>
                      <a:gd name="T3" fmla="*/ 0 h 63"/>
                      <a:gd name="T4" fmla="*/ 102 w 116"/>
                      <a:gd name="T5" fmla="*/ 42 h 63"/>
                      <a:gd name="T6" fmla="*/ 0 w 116"/>
                      <a:gd name="T7" fmla="*/ 62 h 63"/>
                      <a:gd name="T8" fmla="*/ 12 w 116"/>
                      <a:gd name="T9" fmla="*/ 20 h 63"/>
                      <a:gd name="T10" fmla="*/ 0 60000 65536"/>
                      <a:gd name="T11" fmla="*/ 0 60000 65536"/>
                      <a:gd name="T12" fmla="*/ 0 60000 65536"/>
                      <a:gd name="T13" fmla="*/ 0 60000 65536"/>
                      <a:gd name="T14" fmla="*/ 0 60000 65536"/>
                      <a:gd name="T15" fmla="*/ 0 w 116"/>
                      <a:gd name="T16" fmla="*/ 0 h 63"/>
                      <a:gd name="T17" fmla="*/ 116 w 116"/>
                      <a:gd name="T18" fmla="*/ 63 h 63"/>
                    </a:gdLst>
                    <a:ahLst/>
                    <a:cxnLst>
                      <a:cxn ang="T10">
                        <a:pos x="T0" y="T1"/>
                      </a:cxn>
                      <a:cxn ang="T11">
                        <a:pos x="T2" y="T3"/>
                      </a:cxn>
                      <a:cxn ang="T12">
                        <a:pos x="T4" y="T5"/>
                      </a:cxn>
                      <a:cxn ang="T13">
                        <a:pos x="T6" y="T7"/>
                      </a:cxn>
                      <a:cxn ang="T14">
                        <a:pos x="T8" y="T9"/>
                      </a:cxn>
                    </a:cxnLst>
                    <a:rect l="T15" t="T16" r="T17" b="T18"/>
                    <a:pathLst>
                      <a:path w="116" h="63">
                        <a:moveTo>
                          <a:pt x="12" y="20"/>
                        </a:moveTo>
                        <a:lnTo>
                          <a:pt x="115" y="0"/>
                        </a:lnTo>
                        <a:lnTo>
                          <a:pt x="102" y="42"/>
                        </a:lnTo>
                        <a:lnTo>
                          <a:pt x="0" y="62"/>
                        </a:lnTo>
                        <a:lnTo>
                          <a:pt x="12" y="20"/>
                        </a:lnTo>
                      </a:path>
                    </a:pathLst>
                  </a:custGeom>
                  <a:solidFill>
                    <a:srgbClr val="FFFFFF"/>
                  </a:solidFill>
                  <a:ln w="12700" cap="rnd">
                    <a:solidFill>
                      <a:srgbClr val="000000"/>
                    </a:solidFill>
                    <a:round/>
                    <a:headEnd/>
                    <a:tailEnd/>
                  </a:ln>
                </p:spPr>
                <p:txBody>
                  <a:bodyPr/>
                  <a:lstStyle/>
                  <a:p>
                    <a:endParaRPr lang="en-US"/>
                  </a:p>
                </p:txBody>
              </p:sp>
              <p:sp>
                <p:nvSpPr>
                  <p:cNvPr id="27609" name="Freeform 1367"/>
                  <p:cNvSpPr>
                    <a:spLocks/>
                  </p:cNvSpPr>
                  <p:nvPr/>
                </p:nvSpPr>
                <p:spPr bwMode="auto">
                  <a:xfrm>
                    <a:off x="995" y="1440"/>
                    <a:ext cx="99" cy="35"/>
                  </a:xfrm>
                  <a:custGeom>
                    <a:avLst/>
                    <a:gdLst>
                      <a:gd name="T0" fmla="*/ 0 w 99"/>
                      <a:gd name="T1" fmla="*/ 20 h 35"/>
                      <a:gd name="T2" fmla="*/ 98 w 99"/>
                      <a:gd name="T3" fmla="*/ 0 h 35"/>
                      <a:gd name="T4" fmla="*/ 98 w 99"/>
                      <a:gd name="T5" fmla="*/ 14 h 35"/>
                      <a:gd name="T6" fmla="*/ 0 w 99"/>
                      <a:gd name="T7" fmla="*/ 34 h 35"/>
                      <a:gd name="T8" fmla="*/ 0 w 99"/>
                      <a:gd name="T9" fmla="*/ 20 h 35"/>
                      <a:gd name="T10" fmla="*/ 0 60000 65536"/>
                      <a:gd name="T11" fmla="*/ 0 60000 65536"/>
                      <a:gd name="T12" fmla="*/ 0 60000 65536"/>
                      <a:gd name="T13" fmla="*/ 0 60000 65536"/>
                      <a:gd name="T14" fmla="*/ 0 60000 65536"/>
                      <a:gd name="T15" fmla="*/ 0 w 99"/>
                      <a:gd name="T16" fmla="*/ 0 h 35"/>
                      <a:gd name="T17" fmla="*/ 99 w 99"/>
                      <a:gd name="T18" fmla="*/ 35 h 35"/>
                    </a:gdLst>
                    <a:ahLst/>
                    <a:cxnLst>
                      <a:cxn ang="T10">
                        <a:pos x="T0" y="T1"/>
                      </a:cxn>
                      <a:cxn ang="T11">
                        <a:pos x="T2" y="T3"/>
                      </a:cxn>
                      <a:cxn ang="T12">
                        <a:pos x="T4" y="T5"/>
                      </a:cxn>
                      <a:cxn ang="T13">
                        <a:pos x="T6" y="T7"/>
                      </a:cxn>
                      <a:cxn ang="T14">
                        <a:pos x="T8" y="T9"/>
                      </a:cxn>
                    </a:cxnLst>
                    <a:rect l="T15" t="T16" r="T17" b="T18"/>
                    <a:pathLst>
                      <a:path w="99" h="35">
                        <a:moveTo>
                          <a:pt x="0" y="20"/>
                        </a:moveTo>
                        <a:lnTo>
                          <a:pt x="98" y="0"/>
                        </a:lnTo>
                        <a:lnTo>
                          <a:pt x="98" y="14"/>
                        </a:lnTo>
                        <a:lnTo>
                          <a:pt x="0" y="34"/>
                        </a:lnTo>
                        <a:lnTo>
                          <a:pt x="0" y="20"/>
                        </a:lnTo>
                      </a:path>
                    </a:pathLst>
                  </a:custGeom>
                  <a:solidFill>
                    <a:srgbClr val="FFFFFF"/>
                  </a:solidFill>
                  <a:ln w="12700" cap="rnd">
                    <a:solidFill>
                      <a:srgbClr val="000000"/>
                    </a:solidFill>
                    <a:round/>
                    <a:headEnd/>
                    <a:tailEnd/>
                  </a:ln>
                </p:spPr>
                <p:txBody>
                  <a:bodyPr/>
                  <a:lstStyle/>
                  <a:p>
                    <a:endParaRPr lang="en-US"/>
                  </a:p>
                </p:txBody>
              </p:sp>
              <p:sp>
                <p:nvSpPr>
                  <p:cNvPr id="27610" name="Freeform 1368"/>
                  <p:cNvSpPr>
                    <a:spLocks/>
                  </p:cNvSpPr>
                  <p:nvPr/>
                </p:nvSpPr>
                <p:spPr bwMode="auto">
                  <a:xfrm>
                    <a:off x="995" y="1354"/>
                    <a:ext cx="103" cy="109"/>
                  </a:xfrm>
                  <a:custGeom>
                    <a:avLst/>
                    <a:gdLst>
                      <a:gd name="T0" fmla="*/ 0 w 103"/>
                      <a:gd name="T1" fmla="*/ 20 h 109"/>
                      <a:gd name="T2" fmla="*/ 102 w 103"/>
                      <a:gd name="T3" fmla="*/ 0 h 109"/>
                      <a:gd name="T4" fmla="*/ 102 w 103"/>
                      <a:gd name="T5" fmla="*/ 89 h 109"/>
                      <a:gd name="T6" fmla="*/ 0 w 103"/>
                      <a:gd name="T7" fmla="*/ 108 h 109"/>
                      <a:gd name="T8" fmla="*/ 0 w 103"/>
                      <a:gd name="T9" fmla="*/ 20 h 109"/>
                      <a:gd name="T10" fmla="*/ 0 60000 65536"/>
                      <a:gd name="T11" fmla="*/ 0 60000 65536"/>
                      <a:gd name="T12" fmla="*/ 0 60000 65536"/>
                      <a:gd name="T13" fmla="*/ 0 60000 65536"/>
                      <a:gd name="T14" fmla="*/ 0 60000 65536"/>
                      <a:gd name="T15" fmla="*/ 0 w 103"/>
                      <a:gd name="T16" fmla="*/ 0 h 109"/>
                      <a:gd name="T17" fmla="*/ 103 w 103"/>
                      <a:gd name="T18" fmla="*/ 109 h 109"/>
                    </a:gdLst>
                    <a:ahLst/>
                    <a:cxnLst>
                      <a:cxn ang="T10">
                        <a:pos x="T0" y="T1"/>
                      </a:cxn>
                      <a:cxn ang="T11">
                        <a:pos x="T2" y="T3"/>
                      </a:cxn>
                      <a:cxn ang="T12">
                        <a:pos x="T4" y="T5"/>
                      </a:cxn>
                      <a:cxn ang="T13">
                        <a:pos x="T6" y="T7"/>
                      </a:cxn>
                      <a:cxn ang="T14">
                        <a:pos x="T8" y="T9"/>
                      </a:cxn>
                    </a:cxnLst>
                    <a:rect l="T15" t="T16" r="T17" b="T18"/>
                    <a:pathLst>
                      <a:path w="103" h="109">
                        <a:moveTo>
                          <a:pt x="0" y="20"/>
                        </a:moveTo>
                        <a:lnTo>
                          <a:pt x="102" y="0"/>
                        </a:lnTo>
                        <a:lnTo>
                          <a:pt x="102" y="89"/>
                        </a:lnTo>
                        <a:lnTo>
                          <a:pt x="0" y="108"/>
                        </a:lnTo>
                        <a:lnTo>
                          <a:pt x="0" y="20"/>
                        </a:lnTo>
                      </a:path>
                    </a:pathLst>
                  </a:custGeom>
                  <a:solidFill>
                    <a:srgbClr val="FFFFFF"/>
                  </a:solidFill>
                  <a:ln w="12700" cap="rnd">
                    <a:solidFill>
                      <a:srgbClr val="000000"/>
                    </a:solidFill>
                    <a:round/>
                    <a:headEnd/>
                    <a:tailEnd/>
                  </a:ln>
                </p:spPr>
                <p:txBody>
                  <a:bodyPr/>
                  <a:lstStyle/>
                  <a:p>
                    <a:endParaRPr lang="en-US"/>
                  </a:p>
                </p:txBody>
              </p:sp>
              <p:sp>
                <p:nvSpPr>
                  <p:cNvPr id="27611" name="Freeform 1369"/>
                  <p:cNvSpPr>
                    <a:spLocks/>
                  </p:cNvSpPr>
                  <p:nvPr/>
                </p:nvSpPr>
                <p:spPr bwMode="auto">
                  <a:xfrm>
                    <a:off x="828" y="1370"/>
                    <a:ext cx="168" cy="105"/>
                  </a:xfrm>
                  <a:custGeom>
                    <a:avLst/>
                    <a:gdLst>
                      <a:gd name="T0" fmla="*/ 167 w 168"/>
                      <a:gd name="T1" fmla="*/ 93 h 105"/>
                      <a:gd name="T2" fmla="*/ 167 w 168"/>
                      <a:gd name="T3" fmla="*/ 104 h 105"/>
                      <a:gd name="T4" fmla="*/ 0 w 168"/>
                      <a:gd name="T5" fmla="*/ 13 h 105"/>
                      <a:gd name="T6" fmla="*/ 0 w 168"/>
                      <a:gd name="T7" fmla="*/ 0 h 105"/>
                      <a:gd name="T8" fmla="*/ 167 w 168"/>
                      <a:gd name="T9" fmla="*/ 93 h 105"/>
                      <a:gd name="T10" fmla="*/ 0 60000 65536"/>
                      <a:gd name="T11" fmla="*/ 0 60000 65536"/>
                      <a:gd name="T12" fmla="*/ 0 60000 65536"/>
                      <a:gd name="T13" fmla="*/ 0 60000 65536"/>
                      <a:gd name="T14" fmla="*/ 0 60000 65536"/>
                      <a:gd name="T15" fmla="*/ 0 w 168"/>
                      <a:gd name="T16" fmla="*/ 0 h 105"/>
                      <a:gd name="T17" fmla="*/ 168 w 168"/>
                      <a:gd name="T18" fmla="*/ 105 h 105"/>
                    </a:gdLst>
                    <a:ahLst/>
                    <a:cxnLst>
                      <a:cxn ang="T10">
                        <a:pos x="T0" y="T1"/>
                      </a:cxn>
                      <a:cxn ang="T11">
                        <a:pos x="T2" y="T3"/>
                      </a:cxn>
                      <a:cxn ang="T12">
                        <a:pos x="T4" y="T5"/>
                      </a:cxn>
                      <a:cxn ang="T13">
                        <a:pos x="T6" y="T7"/>
                      </a:cxn>
                      <a:cxn ang="T14">
                        <a:pos x="T8" y="T9"/>
                      </a:cxn>
                    </a:cxnLst>
                    <a:rect l="T15" t="T16" r="T17" b="T18"/>
                    <a:pathLst>
                      <a:path w="168" h="105">
                        <a:moveTo>
                          <a:pt x="167" y="93"/>
                        </a:moveTo>
                        <a:lnTo>
                          <a:pt x="167" y="104"/>
                        </a:lnTo>
                        <a:lnTo>
                          <a:pt x="0" y="13"/>
                        </a:lnTo>
                        <a:lnTo>
                          <a:pt x="0" y="0"/>
                        </a:lnTo>
                        <a:lnTo>
                          <a:pt x="167" y="93"/>
                        </a:lnTo>
                      </a:path>
                    </a:pathLst>
                  </a:custGeom>
                  <a:solidFill>
                    <a:srgbClr val="FFFFFF"/>
                  </a:solidFill>
                  <a:ln w="12700" cap="rnd">
                    <a:solidFill>
                      <a:srgbClr val="000000"/>
                    </a:solidFill>
                    <a:round/>
                    <a:headEnd/>
                    <a:tailEnd/>
                  </a:ln>
                </p:spPr>
                <p:txBody>
                  <a:bodyPr/>
                  <a:lstStyle/>
                  <a:p>
                    <a:endParaRPr lang="en-US"/>
                  </a:p>
                </p:txBody>
              </p:sp>
              <p:sp>
                <p:nvSpPr>
                  <p:cNvPr id="27612" name="Freeform 1370"/>
                  <p:cNvSpPr>
                    <a:spLocks/>
                  </p:cNvSpPr>
                  <p:nvPr/>
                </p:nvSpPr>
                <p:spPr bwMode="auto">
                  <a:xfrm>
                    <a:off x="823" y="1241"/>
                    <a:ext cx="288" cy="92"/>
                  </a:xfrm>
                  <a:custGeom>
                    <a:avLst/>
                    <a:gdLst>
                      <a:gd name="T0" fmla="*/ 0 w 288"/>
                      <a:gd name="T1" fmla="*/ 19 h 92"/>
                      <a:gd name="T2" fmla="*/ 98 w 288"/>
                      <a:gd name="T3" fmla="*/ 0 h 92"/>
                      <a:gd name="T4" fmla="*/ 282 w 288"/>
                      <a:gd name="T5" fmla="*/ 48 h 92"/>
                      <a:gd name="T6" fmla="*/ 287 w 288"/>
                      <a:gd name="T7" fmla="*/ 72 h 92"/>
                      <a:gd name="T8" fmla="*/ 184 w 288"/>
                      <a:gd name="T9" fmla="*/ 91 h 92"/>
                      <a:gd name="T10" fmla="*/ 180 w 288"/>
                      <a:gd name="T11" fmla="*/ 67 h 92"/>
                      <a:gd name="T12" fmla="*/ 0 w 288"/>
                      <a:gd name="T13" fmla="*/ 19 h 92"/>
                      <a:gd name="T14" fmla="*/ 0 60000 65536"/>
                      <a:gd name="T15" fmla="*/ 0 60000 65536"/>
                      <a:gd name="T16" fmla="*/ 0 60000 65536"/>
                      <a:gd name="T17" fmla="*/ 0 60000 65536"/>
                      <a:gd name="T18" fmla="*/ 0 60000 65536"/>
                      <a:gd name="T19" fmla="*/ 0 60000 65536"/>
                      <a:gd name="T20" fmla="*/ 0 60000 65536"/>
                      <a:gd name="T21" fmla="*/ 0 w 288"/>
                      <a:gd name="T22" fmla="*/ 0 h 92"/>
                      <a:gd name="T23" fmla="*/ 288 w 288"/>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92">
                        <a:moveTo>
                          <a:pt x="0" y="19"/>
                        </a:moveTo>
                        <a:lnTo>
                          <a:pt x="98" y="0"/>
                        </a:lnTo>
                        <a:lnTo>
                          <a:pt x="282" y="48"/>
                        </a:lnTo>
                        <a:lnTo>
                          <a:pt x="287" y="72"/>
                        </a:lnTo>
                        <a:lnTo>
                          <a:pt x="184" y="91"/>
                        </a:lnTo>
                        <a:lnTo>
                          <a:pt x="180" y="67"/>
                        </a:lnTo>
                        <a:lnTo>
                          <a:pt x="0" y="19"/>
                        </a:lnTo>
                      </a:path>
                    </a:pathLst>
                  </a:custGeom>
                  <a:solidFill>
                    <a:srgbClr val="FFFFFF"/>
                  </a:solidFill>
                  <a:ln w="12700" cap="rnd">
                    <a:solidFill>
                      <a:srgbClr val="000000"/>
                    </a:solidFill>
                    <a:round/>
                    <a:headEnd/>
                    <a:tailEnd/>
                  </a:ln>
                </p:spPr>
                <p:txBody>
                  <a:bodyPr/>
                  <a:lstStyle/>
                  <a:p>
                    <a:endParaRPr lang="en-US"/>
                  </a:p>
                </p:txBody>
              </p:sp>
              <p:sp>
                <p:nvSpPr>
                  <p:cNvPr id="27613" name="Freeform 1371"/>
                  <p:cNvSpPr>
                    <a:spLocks/>
                  </p:cNvSpPr>
                  <p:nvPr/>
                </p:nvSpPr>
                <p:spPr bwMode="auto">
                  <a:xfrm>
                    <a:off x="1005" y="1289"/>
                    <a:ext cx="101" cy="20"/>
                  </a:xfrm>
                  <a:custGeom>
                    <a:avLst/>
                    <a:gdLst>
                      <a:gd name="T0" fmla="*/ 0 w 101"/>
                      <a:gd name="T1" fmla="*/ 19 h 20"/>
                      <a:gd name="T2" fmla="*/ 100 w 101"/>
                      <a:gd name="T3" fmla="*/ 0 h 20"/>
                      <a:gd name="T4" fmla="*/ 0 60000 65536"/>
                      <a:gd name="T5" fmla="*/ 0 60000 65536"/>
                      <a:gd name="T6" fmla="*/ 0 w 101"/>
                      <a:gd name="T7" fmla="*/ 0 h 20"/>
                      <a:gd name="T8" fmla="*/ 101 w 101"/>
                      <a:gd name="T9" fmla="*/ 20 h 20"/>
                    </a:gdLst>
                    <a:ahLst/>
                    <a:cxnLst>
                      <a:cxn ang="T4">
                        <a:pos x="T0" y="T1"/>
                      </a:cxn>
                      <a:cxn ang="T5">
                        <a:pos x="T2" y="T3"/>
                      </a:cxn>
                    </a:cxnLst>
                    <a:rect l="T6" t="T7" r="T8" b="T9"/>
                    <a:pathLst>
                      <a:path w="101" h="20">
                        <a:moveTo>
                          <a:pt x="0" y="19"/>
                        </a:moveTo>
                        <a:lnTo>
                          <a:pt x="100" y="0"/>
                        </a:lnTo>
                      </a:path>
                    </a:pathLst>
                  </a:custGeom>
                  <a:solidFill>
                    <a:srgbClr val="FFFFFF"/>
                  </a:solidFill>
                  <a:ln w="12700" cap="rnd">
                    <a:solidFill>
                      <a:srgbClr val="000000"/>
                    </a:solidFill>
                    <a:round/>
                    <a:headEnd type="none" w="sm" len="sm"/>
                    <a:tailEnd type="none" w="sm" len="sm"/>
                  </a:ln>
                </p:spPr>
                <p:txBody>
                  <a:bodyPr/>
                  <a:lstStyle/>
                  <a:p>
                    <a:endParaRPr lang="en-US"/>
                  </a:p>
                </p:txBody>
              </p:sp>
              <p:grpSp>
                <p:nvGrpSpPr>
                  <p:cNvPr id="27803" name="Group 1372"/>
                  <p:cNvGrpSpPr>
                    <a:grpSpLocks/>
                  </p:cNvGrpSpPr>
                  <p:nvPr/>
                </p:nvGrpSpPr>
                <p:grpSpPr bwMode="auto">
                  <a:xfrm>
                    <a:off x="1029" y="1330"/>
                    <a:ext cx="62" cy="33"/>
                    <a:chOff x="1029" y="1330"/>
                    <a:chExt cx="62" cy="33"/>
                  </a:xfrm>
                </p:grpSpPr>
                <p:sp>
                  <p:nvSpPr>
                    <p:cNvPr id="27615" name="Oval 1373"/>
                    <p:cNvSpPr>
                      <a:spLocks noChangeArrowheads="1"/>
                    </p:cNvSpPr>
                    <p:nvPr/>
                  </p:nvSpPr>
                  <p:spPr bwMode="auto">
                    <a:xfrm>
                      <a:off x="1083" y="1330"/>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16" name="Oval 1374"/>
                    <p:cNvSpPr>
                      <a:spLocks noChangeArrowheads="1"/>
                    </p:cNvSpPr>
                    <p:nvPr/>
                  </p:nvSpPr>
                  <p:spPr bwMode="auto">
                    <a:xfrm>
                      <a:off x="1074" y="1346"/>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17" name="Oval 1375"/>
                    <p:cNvSpPr>
                      <a:spLocks noChangeArrowheads="1"/>
                    </p:cNvSpPr>
                    <p:nvPr/>
                  </p:nvSpPr>
                  <p:spPr bwMode="auto">
                    <a:xfrm>
                      <a:off x="1060" y="1335"/>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18" name="Oval 1376"/>
                    <p:cNvSpPr>
                      <a:spLocks noChangeArrowheads="1"/>
                    </p:cNvSpPr>
                    <p:nvPr/>
                  </p:nvSpPr>
                  <p:spPr bwMode="auto">
                    <a:xfrm>
                      <a:off x="1051" y="1351"/>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19" name="Oval 1377"/>
                    <p:cNvSpPr>
                      <a:spLocks noChangeArrowheads="1"/>
                    </p:cNvSpPr>
                    <p:nvPr/>
                  </p:nvSpPr>
                  <p:spPr bwMode="auto">
                    <a:xfrm>
                      <a:off x="1037" y="1340"/>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620" name="Oval 1378"/>
                    <p:cNvSpPr>
                      <a:spLocks noChangeArrowheads="1"/>
                    </p:cNvSpPr>
                    <p:nvPr/>
                  </p:nvSpPr>
                  <p:spPr bwMode="auto">
                    <a:xfrm>
                      <a:off x="1029" y="1355"/>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nvGrpSpPr>
                <p:cNvPr id="27804" name="Group 1379"/>
                <p:cNvGrpSpPr>
                  <a:grpSpLocks/>
                </p:cNvGrpSpPr>
                <p:nvPr/>
              </p:nvGrpSpPr>
              <p:grpSpPr bwMode="auto">
                <a:xfrm>
                  <a:off x="1152" y="1229"/>
                  <a:ext cx="147" cy="319"/>
                  <a:chOff x="1152" y="1229"/>
                  <a:chExt cx="147" cy="319"/>
                </a:xfrm>
              </p:grpSpPr>
              <p:grpSp>
                <p:nvGrpSpPr>
                  <p:cNvPr id="27805" name="Group 1380"/>
                  <p:cNvGrpSpPr>
                    <a:grpSpLocks/>
                  </p:cNvGrpSpPr>
                  <p:nvPr/>
                </p:nvGrpSpPr>
                <p:grpSpPr bwMode="auto">
                  <a:xfrm>
                    <a:off x="1152" y="1229"/>
                    <a:ext cx="147" cy="319"/>
                    <a:chOff x="1152" y="1229"/>
                    <a:chExt cx="147" cy="319"/>
                  </a:xfrm>
                </p:grpSpPr>
                <p:sp>
                  <p:nvSpPr>
                    <p:cNvPr id="27604" name="Freeform 1381"/>
                    <p:cNvSpPr>
                      <a:spLocks/>
                    </p:cNvSpPr>
                    <p:nvPr/>
                  </p:nvSpPr>
                  <p:spPr bwMode="auto">
                    <a:xfrm>
                      <a:off x="1152" y="1241"/>
                      <a:ext cx="91" cy="307"/>
                    </a:xfrm>
                    <a:custGeom>
                      <a:avLst/>
                      <a:gdLst>
                        <a:gd name="T0" fmla="*/ 0 w 91"/>
                        <a:gd name="T1" fmla="*/ 0 h 307"/>
                        <a:gd name="T2" fmla="*/ 0 w 91"/>
                        <a:gd name="T3" fmla="*/ 282 h 307"/>
                        <a:gd name="T4" fmla="*/ 90 w 91"/>
                        <a:gd name="T5" fmla="*/ 306 h 307"/>
                        <a:gd name="T6" fmla="*/ 90 w 91"/>
                        <a:gd name="T7" fmla="*/ 12 h 307"/>
                        <a:gd name="T8" fmla="*/ 0 w 91"/>
                        <a:gd name="T9" fmla="*/ 0 h 307"/>
                        <a:gd name="T10" fmla="*/ 0 60000 65536"/>
                        <a:gd name="T11" fmla="*/ 0 60000 65536"/>
                        <a:gd name="T12" fmla="*/ 0 60000 65536"/>
                        <a:gd name="T13" fmla="*/ 0 60000 65536"/>
                        <a:gd name="T14" fmla="*/ 0 60000 65536"/>
                        <a:gd name="T15" fmla="*/ 0 w 91"/>
                        <a:gd name="T16" fmla="*/ 0 h 307"/>
                        <a:gd name="T17" fmla="*/ 91 w 91"/>
                        <a:gd name="T18" fmla="*/ 307 h 307"/>
                      </a:gdLst>
                      <a:ahLst/>
                      <a:cxnLst>
                        <a:cxn ang="T10">
                          <a:pos x="T0" y="T1"/>
                        </a:cxn>
                        <a:cxn ang="T11">
                          <a:pos x="T2" y="T3"/>
                        </a:cxn>
                        <a:cxn ang="T12">
                          <a:pos x="T4" y="T5"/>
                        </a:cxn>
                        <a:cxn ang="T13">
                          <a:pos x="T6" y="T7"/>
                        </a:cxn>
                        <a:cxn ang="T14">
                          <a:pos x="T8" y="T9"/>
                        </a:cxn>
                      </a:cxnLst>
                      <a:rect l="T15" t="T16" r="T17" b="T18"/>
                      <a:pathLst>
                        <a:path w="91" h="307">
                          <a:moveTo>
                            <a:pt x="0" y="0"/>
                          </a:moveTo>
                          <a:lnTo>
                            <a:pt x="0" y="282"/>
                          </a:lnTo>
                          <a:lnTo>
                            <a:pt x="90" y="306"/>
                          </a:lnTo>
                          <a:lnTo>
                            <a:pt x="90" y="12"/>
                          </a:lnTo>
                          <a:lnTo>
                            <a:pt x="0" y="0"/>
                          </a:lnTo>
                        </a:path>
                      </a:pathLst>
                    </a:custGeom>
                    <a:solidFill>
                      <a:srgbClr val="FFFFFF"/>
                    </a:solidFill>
                    <a:ln w="12700" cap="rnd">
                      <a:solidFill>
                        <a:srgbClr val="000000"/>
                      </a:solidFill>
                      <a:round/>
                      <a:headEnd/>
                      <a:tailEnd/>
                    </a:ln>
                  </p:spPr>
                  <p:txBody>
                    <a:bodyPr/>
                    <a:lstStyle/>
                    <a:p>
                      <a:endParaRPr lang="en-US"/>
                    </a:p>
                  </p:txBody>
                </p:sp>
                <p:sp>
                  <p:nvSpPr>
                    <p:cNvPr id="27605" name="Freeform 1382"/>
                    <p:cNvSpPr>
                      <a:spLocks/>
                    </p:cNvSpPr>
                    <p:nvPr/>
                  </p:nvSpPr>
                  <p:spPr bwMode="auto">
                    <a:xfrm>
                      <a:off x="1242" y="1241"/>
                      <a:ext cx="57" cy="307"/>
                    </a:xfrm>
                    <a:custGeom>
                      <a:avLst/>
                      <a:gdLst>
                        <a:gd name="T0" fmla="*/ 0 w 57"/>
                        <a:gd name="T1" fmla="*/ 12 h 307"/>
                        <a:gd name="T2" fmla="*/ 0 w 57"/>
                        <a:gd name="T3" fmla="*/ 306 h 307"/>
                        <a:gd name="T4" fmla="*/ 56 w 57"/>
                        <a:gd name="T5" fmla="*/ 259 h 307"/>
                        <a:gd name="T6" fmla="*/ 56 w 57"/>
                        <a:gd name="T7" fmla="*/ 0 h 307"/>
                        <a:gd name="T8" fmla="*/ 0 w 57"/>
                        <a:gd name="T9" fmla="*/ 12 h 307"/>
                        <a:gd name="T10" fmla="*/ 0 60000 65536"/>
                        <a:gd name="T11" fmla="*/ 0 60000 65536"/>
                        <a:gd name="T12" fmla="*/ 0 60000 65536"/>
                        <a:gd name="T13" fmla="*/ 0 60000 65536"/>
                        <a:gd name="T14" fmla="*/ 0 60000 65536"/>
                        <a:gd name="T15" fmla="*/ 0 w 57"/>
                        <a:gd name="T16" fmla="*/ 0 h 307"/>
                        <a:gd name="T17" fmla="*/ 57 w 57"/>
                        <a:gd name="T18" fmla="*/ 307 h 307"/>
                      </a:gdLst>
                      <a:ahLst/>
                      <a:cxnLst>
                        <a:cxn ang="T10">
                          <a:pos x="T0" y="T1"/>
                        </a:cxn>
                        <a:cxn ang="T11">
                          <a:pos x="T2" y="T3"/>
                        </a:cxn>
                        <a:cxn ang="T12">
                          <a:pos x="T4" y="T5"/>
                        </a:cxn>
                        <a:cxn ang="T13">
                          <a:pos x="T6" y="T7"/>
                        </a:cxn>
                        <a:cxn ang="T14">
                          <a:pos x="T8" y="T9"/>
                        </a:cxn>
                      </a:cxnLst>
                      <a:rect l="T15" t="T16" r="T17" b="T18"/>
                      <a:pathLst>
                        <a:path w="57" h="307">
                          <a:moveTo>
                            <a:pt x="0" y="12"/>
                          </a:moveTo>
                          <a:lnTo>
                            <a:pt x="0" y="306"/>
                          </a:lnTo>
                          <a:lnTo>
                            <a:pt x="56" y="259"/>
                          </a:lnTo>
                          <a:lnTo>
                            <a:pt x="56" y="0"/>
                          </a:lnTo>
                          <a:lnTo>
                            <a:pt x="0" y="12"/>
                          </a:lnTo>
                        </a:path>
                      </a:pathLst>
                    </a:custGeom>
                    <a:solidFill>
                      <a:srgbClr val="FFFFFF"/>
                    </a:solidFill>
                    <a:ln w="12700" cap="rnd">
                      <a:solidFill>
                        <a:srgbClr val="000000"/>
                      </a:solidFill>
                      <a:round/>
                      <a:headEnd/>
                      <a:tailEnd/>
                    </a:ln>
                  </p:spPr>
                  <p:txBody>
                    <a:bodyPr/>
                    <a:lstStyle/>
                    <a:p>
                      <a:endParaRPr lang="en-US"/>
                    </a:p>
                  </p:txBody>
                </p:sp>
                <p:sp>
                  <p:nvSpPr>
                    <p:cNvPr id="27606" name="Freeform 1383"/>
                    <p:cNvSpPr>
                      <a:spLocks/>
                    </p:cNvSpPr>
                    <p:nvPr/>
                  </p:nvSpPr>
                  <p:spPr bwMode="auto">
                    <a:xfrm>
                      <a:off x="1152" y="1229"/>
                      <a:ext cx="147" cy="25"/>
                    </a:xfrm>
                    <a:custGeom>
                      <a:avLst/>
                      <a:gdLst>
                        <a:gd name="T0" fmla="*/ 0 w 147"/>
                        <a:gd name="T1" fmla="*/ 12 h 25"/>
                        <a:gd name="T2" fmla="*/ 90 w 147"/>
                        <a:gd name="T3" fmla="*/ 24 h 25"/>
                        <a:gd name="T4" fmla="*/ 146 w 147"/>
                        <a:gd name="T5" fmla="*/ 12 h 25"/>
                        <a:gd name="T6" fmla="*/ 79 w 147"/>
                        <a:gd name="T7" fmla="*/ 0 h 25"/>
                        <a:gd name="T8" fmla="*/ 0 w 147"/>
                        <a:gd name="T9" fmla="*/ 12 h 25"/>
                        <a:gd name="T10" fmla="*/ 0 60000 65536"/>
                        <a:gd name="T11" fmla="*/ 0 60000 65536"/>
                        <a:gd name="T12" fmla="*/ 0 60000 65536"/>
                        <a:gd name="T13" fmla="*/ 0 60000 65536"/>
                        <a:gd name="T14" fmla="*/ 0 60000 65536"/>
                        <a:gd name="T15" fmla="*/ 0 w 147"/>
                        <a:gd name="T16" fmla="*/ 0 h 25"/>
                        <a:gd name="T17" fmla="*/ 147 w 147"/>
                        <a:gd name="T18" fmla="*/ 25 h 25"/>
                      </a:gdLst>
                      <a:ahLst/>
                      <a:cxnLst>
                        <a:cxn ang="T10">
                          <a:pos x="T0" y="T1"/>
                        </a:cxn>
                        <a:cxn ang="T11">
                          <a:pos x="T2" y="T3"/>
                        </a:cxn>
                        <a:cxn ang="T12">
                          <a:pos x="T4" y="T5"/>
                        </a:cxn>
                        <a:cxn ang="T13">
                          <a:pos x="T6" y="T7"/>
                        </a:cxn>
                        <a:cxn ang="T14">
                          <a:pos x="T8" y="T9"/>
                        </a:cxn>
                      </a:cxnLst>
                      <a:rect l="T15" t="T16" r="T17" b="T18"/>
                      <a:pathLst>
                        <a:path w="147" h="25">
                          <a:moveTo>
                            <a:pt x="0" y="12"/>
                          </a:moveTo>
                          <a:lnTo>
                            <a:pt x="90" y="24"/>
                          </a:lnTo>
                          <a:lnTo>
                            <a:pt x="146" y="12"/>
                          </a:lnTo>
                          <a:lnTo>
                            <a:pt x="79" y="0"/>
                          </a:lnTo>
                          <a:lnTo>
                            <a:pt x="0" y="12"/>
                          </a:lnTo>
                        </a:path>
                      </a:pathLst>
                    </a:custGeom>
                    <a:solidFill>
                      <a:srgbClr val="FFFFFF"/>
                    </a:solidFill>
                    <a:ln w="12700" cap="rnd">
                      <a:solidFill>
                        <a:srgbClr val="000000"/>
                      </a:solidFill>
                      <a:round/>
                      <a:headEnd/>
                      <a:tailEnd/>
                    </a:ln>
                  </p:spPr>
                  <p:txBody>
                    <a:bodyPr/>
                    <a:lstStyle/>
                    <a:p>
                      <a:endParaRPr lang="en-US"/>
                    </a:p>
                  </p:txBody>
                </p:sp>
              </p:grpSp>
              <p:sp>
                <p:nvSpPr>
                  <p:cNvPr id="27603" name="Freeform 1384"/>
                  <p:cNvSpPr>
                    <a:spLocks/>
                  </p:cNvSpPr>
                  <p:nvPr/>
                </p:nvSpPr>
                <p:spPr bwMode="auto">
                  <a:xfrm>
                    <a:off x="1160" y="1252"/>
                    <a:ext cx="73" cy="77"/>
                  </a:xfrm>
                  <a:custGeom>
                    <a:avLst/>
                    <a:gdLst>
                      <a:gd name="T0" fmla="*/ 0 w 73"/>
                      <a:gd name="T1" fmla="*/ 0 h 77"/>
                      <a:gd name="T2" fmla="*/ 72 w 73"/>
                      <a:gd name="T3" fmla="*/ 12 h 77"/>
                      <a:gd name="T4" fmla="*/ 72 w 73"/>
                      <a:gd name="T5" fmla="*/ 76 h 77"/>
                      <a:gd name="T6" fmla="*/ 0 w 73"/>
                      <a:gd name="T7" fmla="*/ 61 h 77"/>
                      <a:gd name="T8" fmla="*/ 0 w 73"/>
                      <a:gd name="T9" fmla="*/ 0 h 77"/>
                      <a:gd name="T10" fmla="*/ 0 60000 65536"/>
                      <a:gd name="T11" fmla="*/ 0 60000 65536"/>
                      <a:gd name="T12" fmla="*/ 0 60000 65536"/>
                      <a:gd name="T13" fmla="*/ 0 60000 65536"/>
                      <a:gd name="T14" fmla="*/ 0 60000 65536"/>
                      <a:gd name="T15" fmla="*/ 0 w 73"/>
                      <a:gd name="T16" fmla="*/ 0 h 77"/>
                      <a:gd name="T17" fmla="*/ 73 w 73"/>
                      <a:gd name="T18" fmla="*/ 77 h 77"/>
                    </a:gdLst>
                    <a:ahLst/>
                    <a:cxnLst>
                      <a:cxn ang="T10">
                        <a:pos x="T0" y="T1"/>
                      </a:cxn>
                      <a:cxn ang="T11">
                        <a:pos x="T2" y="T3"/>
                      </a:cxn>
                      <a:cxn ang="T12">
                        <a:pos x="T4" y="T5"/>
                      </a:cxn>
                      <a:cxn ang="T13">
                        <a:pos x="T6" y="T7"/>
                      </a:cxn>
                      <a:cxn ang="T14">
                        <a:pos x="T8" y="T9"/>
                      </a:cxn>
                    </a:cxnLst>
                    <a:rect l="T15" t="T16" r="T17" b="T18"/>
                    <a:pathLst>
                      <a:path w="73" h="77">
                        <a:moveTo>
                          <a:pt x="0" y="0"/>
                        </a:moveTo>
                        <a:lnTo>
                          <a:pt x="72" y="12"/>
                        </a:lnTo>
                        <a:lnTo>
                          <a:pt x="72" y="76"/>
                        </a:lnTo>
                        <a:lnTo>
                          <a:pt x="0" y="61"/>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7806" name="Group 1385"/>
                <p:cNvGrpSpPr>
                  <a:grpSpLocks/>
                </p:cNvGrpSpPr>
                <p:nvPr/>
              </p:nvGrpSpPr>
              <p:grpSpPr bwMode="auto">
                <a:xfrm>
                  <a:off x="1227" y="1241"/>
                  <a:ext cx="169" cy="339"/>
                  <a:chOff x="1227" y="1241"/>
                  <a:chExt cx="169" cy="339"/>
                </a:xfrm>
              </p:grpSpPr>
              <p:sp>
                <p:nvSpPr>
                  <p:cNvPr id="27560" name="Freeform 1386"/>
                  <p:cNvSpPr>
                    <a:spLocks/>
                  </p:cNvSpPr>
                  <p:nvPr/>
                </p:nvSpPr>
                <p:spPr bwMode="auto">
                  <a:xfrm>
                    <a:off x="1238" y="1332"/>
                    <a:ext cx="90" cy="248"/>
                  </a:xfrm>
                  <a:custGeom>
                    <a:avLst/>
                    <a:gdLst>
                      <a:gd name="T0" fmla="*/ 0 w 90"/>
                      <a:gd name="T1" fmla="*/ 0 h 248"/>
                      <a:gd name="T2" fmla="*/ 0 w 90"/>
                      <a:gd name="T3" fmla="*/ 224 h 248"/>
                      <a:gd name="T4" fmla="*/ 89 w 90"/>
                      <a:gd name="T5" fmla="*/ 247 h 248"/>
                      <a:gd name="T6" fmla="*/ 89 w 90"/>
                      <a:gd name="T7" fmla="*/ 23 h 248"/>
                      <a:gd name="T8" fmla="*/ 0 w 90"/>
                      <a:gd name="T9" fmla="*/ 0 h 248"/>
                      <a:gd name="T10" fmla="*/ 0 60000 65536"/>
                      <a:gd name="T11" fmla="*/ 0 60000 65536"/>
                      <a:gd name="T12" fmla="*/ 0 60000 65536"/>
                      <a:gd name="T13" fmla="*/ 0 60000 65536"/>
                      <a:gd name="T14" fmla="*/ 0 60000 65536"/>
                      <a:gd name="T15" fmla="*/ 0 w 90"/>
                      <a:gd name="T16" fmla="*/ 0 h 248"/>
                      <a:gd name="T17" fmla="*/ 90 w 90"/>
                      <a:gd name="T18" fmla="*/ 248 h 248"/>
                    </a:gdLst>
                    <a:ahLst/>
                    <a:cxnLst>
                      <a:cxn ang="T10">
                        <a:pos x="T0" y="T1"/>
                      </a:cxn>
                      <a:cxn ang="T11">
                        <a:pos x="T2" y="T3"/>
                      </a:cxn>
                      <a:cxn ang="T12">
                        <a:pos x="T4" y="T5"/>
                      </a:cxn>
                      <a:cxn ang="T13">
                        <a:pos x="T6" y="T7"/>
                      </a:cxn>
                      <a:cxn ang="T14">
                        <a:pos x="T8" y="T9"/>
                      </a:cxn>
                    </a:cxnLst>
                    <a:rect l="T15" t="T16" r="T17" b="T18"/>
                    <a:pathLst>
                      <a:path w="90" h="248">
                        <a:moveTo>
                          <a:pt x="0" y="0"/>
                        </a:moveTo>
                        <a:lnTo>
                          <a:pt x="0" y="224"/>
                        </a:lnTo>
                        <a:lnTo>
                          <a:pt x="89" y="247"/>
                        </a:lnTo>
                        <a:lnTo>
                          <a:pt x="89" y="23"/>
                        </a:lnTo>
                        <a:lnTo>
                          <a:pt x="0" y="0"/>
                        </a:lnTo>
                      </a:path>
                    </a:pathLst>
                  </a:custGeom>
                  <a:solidFill>
                    <a:srgbClr val="FFFFFF"/>
                  </a:solidFill>
                  <a:ln w="12700" cap="rnd">
                    <a:solidFill>
                      <a:srgbClr val="000000"/>
                    </a:solidFill>
                    <a:round/>
                    <a:headEnd/>
                    <a:tailEnd/>
                  </a:ln>
                </p:spPr>
                <p:txBody>
                  <a:bodyPr/>
                  <a:lstStyle/>
                  <a:p>
                    <a:endParaRPr lang="en-US"/>
                  </a:p>
                </p:txBody>
              </p:sp>
              <p:sp>
                <p:nvSpPr>
                  <p:cNvPr id="27561" name="Freeform 1387"/>
                  <p:cNvSpPr>
                    <a:spLocks/>
                  </p:cNvSpPr>
                  <p:nvPr/>
                </p:nvSpPr>
                <p:spPr bwMode="auto">
                  <a:xfrm>
                    <a:off x="1327" y="1320"/>
                    <a:ext cx="57" cy="260"/>
                  </a:xfrm>
                  <a:custGeom>
                    <a:avLst/>
                    <a:gdLst>
                      <a:gd name="T0" fmla="*/ 0 w 57"/>
                      <a:gd name="T1" fmla="*/ 35 h 260"/>
                      <a:gd name="T2" fmla="*/ 0 w 57"/>
                      <a:gd name="T3" fmla="*/ 259 h 260"/>
                      <a:gd name="T4" fmla="*/ 56 w 57"/>
                      <a:gd name="T5" fmla="*/ 212 h 260"/>
                      <a:gd name="T6" fmla="*/ 56 w 57"/>
                      <a:gd name="T7" fmla="*/ 0 h 260"/>
                      <a:gd name="T8" fmla="*/ 0 w 57"/>
                      <a:gd name="T9" fmla="*/ 35 h 260"/>
                      <a:gd name="T10" fmla="*/ 0 60000 65536"/>
                      <a:gd name="T11" fmla="*/ 0 60000 65536"/>
                      <a:gd name="T12" fmla="*/ 0 60000 65536"/>
                      <a:gd name="T13" fmla="*/ 0 60000 65536"/>
                      <a:gd name="T14" fmla="*/ 0 60000 65536"/>
                      <a:gd name="T15" fmla="*/ 0 w 57"/>
                      <a:gd name="T16" fmla="*/ 0 h 260"/>
                      <a:gd name="T17" fmla="*/ 57 w 57"/>
                      <a:gd name="T18" fmla="*/ 260 h 260"/>
                    </a:gdLst>
                    <a:ahLst/>
                    <a:cxnLst>
                      <a:cxn ang="T10">
                        <a:pos x="T0" y="T1"/>
                      </a:cxn>
                      <a:cxn ang="T11">
                        <a:pos x="T2" y="T3"/>
                      </a:cxn>
                      <a:cxn ang="T12">
                        <a:pos x="T4" y="T5"/>
                      </a:cxn>
                      <a:cxn ang="T13">
                        <a:pos x="T6" y="T7"/>
                      </a:cxn>
                      <a:cxn ang="T14">
                        <a:pos x="T8" y="T9"/>
                      </a:cxn>
                    </a:cxnLst>
                    <a:rect l="T15" t="T16" r="T17" b="T18"/>
                    <a:pathLst>
                      <a:path w="57" h="260">
                        <a:moveTo>
                          <a:pt x="0" y="35"/>
                        </a:moveTo>
                        <a:lnTo>
                          <a:pt x="0" y="259"/>
                        </a:lnTo>
                        <a:lnTo>
                          <a:pt x="56" y="212"/>
                        </a:lnTo>
                        <a:lnTo>
                          <a:pt x="56" y="0"/>
                        </a:lnTo>
                        <a:lnTo>
                          <a:pt x="0" y="35"/>
                        </a:lnTo>
                      </a:path>
                    </a:pathLst>
                  </a:custGeom>
                  <a:solidFill>
                    <a:srgbClr val="FFFFFF"/>
                  </a:solidFill>
                  <a:ln w="12700" cap="rnd">
                    <a:solidFill>
                      <a:srgbClr val="000000"/>
                    </a:solidFill>
                    <a:round/>
                    <a:headEnd/>
                    <a:tailEnd/>
                  </a:ln>
                </p:spPr>
                <p:txBody>
                  <a:bodyPr/>
                  <a:lstStyle/>
                  <a:p>
                    <a:endParaRPr lang="en-US"/>
                  </a:p>
                </p:txBody>
              </p:sp>
              <p:sp>
                <p:nvSpPr>
                  <p:cNvPr id="27562" name="Freeform 1388"/>
                  <p:cNvSpPr>
                    <a:spLocks/>
                  </p:cNvSpPr>
                  <p:nvPr/>
                </p:nvSpPr>
                <p:spPr bwMode="auto">
                  <a:xfrm>
                    <a:off x="1327" y="1249"/>
                    <a:ext cx="69" cy="119"/>
                  </a:xfrm>
                  <a:custGeom>
                    <a:avLst/>
                    <a:gdLst>
                      <a:gd name="T0" fmla="*/ 0 w 69"/>
                      <a:gd name="T1" fmla="*/ 24 h 119"/>
                      <a:gd name="T2" fmla="*/ 0 w 69"/>
                      <a:gd name="T3" fmla="*/ 118 h 119"/>
                      <a:gd name="T4" fmla="*/ 68 w 69"/>
                      <a:gd name="T5" fmla="*/ 83 h 119"/>
                      <a:gd name="T6" fmla="*/ 68 w 69"/>
                      <a:gd name="T7" fmla="*/ 0 h 119"/>
                      <a:gd name="T8" fmla="*/ 0 w 69"/>
                      <a:gd name="T9" fmla="*/ 24 h 119"/>
                      <a:gd name="T10" fmla="*/ 0 60000 65536"/>
                      <a:gd name="T11" fmla="*/ 0 60000 65536"/>
                      <a:gd name="T12" fmla="*/ 0 60000 65536"/>
                      <a:gd name="T13" fmla="*/ 0 60000 65536"/>
                      <a:gd name="T14" fmla="*/ 0 60000 65536"/>
                      <a:gd name="T15" fmla="*/ 0 w 69"/>
                      <a:gd name="T16" fmla="*/ 0 h 119"/>
                      <a:gd name="T17" fmla="*/ 69 w 69"/>
                      <a:gd name="T18" fmla="*/ 119 h 119"/>
                    </a:gdLst>
                    <a:ahLst/>
                    <a:cxnLst>
                      <a:cxn ang="T10">
                        <a:pos x="T0" y="T1"/>
                      </a:cxn>
                      <a:cxn ang="T11">
                        <a:pos x="T2" y="T3"/>
                      </a:cxn>
                      <a:cxn ang="T12">
                        <a:pos x="T4" y="T5"/>
                      </a:cxn>
                      <a:cxn ang="T13">
                        <a:pos x="T6" y="T7"/>
                      </a:cxn>
                      <a:cxn ang="T14">
                        <a:pos x="T8" y="T9"/>
                      </a:cxn>
                    </a:cxnLst>
                    <a:rect l="T15" t="T16" r="T17" b="T18"/>
                    <a:pathLst>
                      <a:path w="69" h="119">
                        <a:moveTo>
                          <a:pt x="0" y="24"/>
                        </a:moveTo>
                        <a:lnTo>
                          <a:pt x="0" y="118"/>
                        </a:lnTo>
                        <a:lnTo>
                          <a:pt x="68" y="83"/>
                        </a:lnTo>
                        <a:lnTo>
                          <a:pt x="68" y="0"/>
                        </a:lnTo>
                        <a:lnTo>
                          <a:pt x="0" y="24"/>
                        </a:lnTo>
                      </a:path>
                    </a:pathLst>
                  </a:custGeom>
                  <a:solidFill>
                    <a:srgbClr val="FFFFFF"/>
                  </a:solidFill>
                  <a:ln w="12700" cap="rnd">
                    <a:solidFill>
                      <a:srgbClr val="000000"/>
                    </a:solidFill>
                    <a:round/>
                    <a:headEnd/>
                    <a:tailEnd/>
                  </a:ln>
                </p:spPr>
                <p:txBody>
                  <a:bodyPr/>
                  <a:lstStyle/>
                  <a:p>
                    <a:endParaRPr lang="en-US"/>
                  </a:p>
                </p:txBody>
              </p:sp>
              <p:sp>
                <p:nvSpPr>
                  <p:cNvPr id="27563" name="Freeform 1389"/>
                  <p:cNvSpPr>
                    <a:spLocks/>
                  </p:cNvSpPr>
                  <p:nvPr/>
                </p:nvSpPr>
                <p:spPr bwMode="auto">
                  <a:xfrm>
                    <a:off x="1227" y="1241"/>
                    <a:ext cx="169" cy="33"/>
                  </a:xfrm>
                  <a:custGeom>
                    <a:avLst/>
                    <a:gdLst>
                      <a:gd name="T0" fmla="*/ 0 w 169"/>
                      <a:gd name="T1" fmla="*/ 20 h 33"/>
                      <a:gd name="T2" fmla="*/ 100 w 169"/>
                      <a:gd name="T3" fmla="*/ 32 h 33"/>
                      <a:gd name="T4" fmla="*/ 168 w 169"/>
                      <a:gd name="T5" fmla="*/ 8 h 33"/>
                      <a:gd name="T6" fmla="*/ 81 w 169"/>
                      <a:gd name="T7" fmla="*/ 0 h 33"/>
                      <a:gd name="T8" fmla="*/ 0 w 169"/>
                      <a:gd name="T9" fmla="*/ 20 h 33"/>
                      <a:gd name="T10" fmla="*/ 0 60000 65536"/>
                      <a:gd name="T11" fmla="*/ 0 60000 65536"/>
                      <a:gd name="T12" fmla="*/ 0 60000 65536"/>
                      <a:gd name="T13" fmla="*/ 0 60000 65536"/>
                      <a:gd name="T14" fmla="*/ 0 60000 65536"/>
                      <a:gd name="T15" fmla="*/ 0 w 169"/>
                      <a:gd name="T16" fmla="*/ 0 h 33"/>
                      <a:gd name="T17" fmla="*/ 169 w 169"/>
                      <a:gd name="T18" fmla="*/ 33 h 33"/>
                    </a:gdLst>
                    <a:ahLst/>
                    <a:cxnLst>
                      <a:cxn ang="T10">
                        <a:pos x="T0" y="T1"/>
                      </a:cxn>
                      <a:cxn ang="T11">
                        <a:pos x="T2" y="T3"/>
                      </a:cxn>
                      <a:cxn ang="T12">
                        <a:pos x="T4" y="T5"/>
                      </a:cxn>
                      <a:cxn ang="T13">
                        <a:pos x="T6" y="T7"/>
                      </a:cxn>
                      <a:cxn ang="T14">
                        <a:pos x="T8" y="T9"/>
                      </a:cxn>
                    </a:cxnLst>
                    <a:rect l="T15" t="T16" r="T17" b="T18"/>
                    <a:pathLst>
                      <a:path w="169" h="33">
                        <a:moveTo>
                          <a:pt x="0" y="20"/>
                        </a:moveTo>
                        <a:lnTo>
                          <a:pt x="100" y="32"/>
                        </a:lnTo>
                        <a:lnTo>
                          <a:pt x="168" y="8"/>
                        </a:lnTo>
                        <a:lnTo>
                          <a:pt x="81" y="0"/>
                        </a:lnTo>
                        <a:lnTo>
                          <a:pt x="0" y="20"/>
                        </a:lnTo>
                      </a:path>
                    </a:pathLst>
                  </a:custGeom>
                  <a:solidFill>
                    <a:srgbClr val="FFFFFF"/>
                  </a:solidFill>
                  <a:ln w="12700" cap="rnd">
                    <a:solidFill>
                      <a:srgbClr val="000000"/>
                    </a:solidFill>
                    <a:round/>
                    <a:headEnd/>
                    <a:tailEnd/>
                  </a:ln>
                </p:spPr>
                <p:txBody>
                  <a:bodyPr/>
                  <a:lstStyle/>
                  <a:p>
                    <a:endParaRPr lang="en-US"/>
                  </a:p>
                </p:txBody>
              </p:sp>
              <p:sp>
                <p:nvSpPr>
                  <p:cNvPr id="27564" name="Freeform 1390"/>
                  <p:cNvSpPr>
                    <a:spLocks/>
                  </p:cNvSpPr>
                  <p:nvPr/>
                </p:nvSpPr>
                <p:spPr bwMode="auto">
                  <a:xfrm>
                    <a:off x="1245" y="1340"/>
                    <a:ext cx="69" cy="46"/>
                  </a:xfrm>
                  <a:custGeom>
                    <a:avLst/>
                    <a:gdLst>
                      <a:gd name="T0" fmla="*/ 0 w 69"/>
                      <a:gd name="T1" fmla="*/ 0 h 46"/>
                      <a:gd name="T2" fmla="*/ 0 w 69"/>
                      <a:gd name="T3" fmla="*/ 29 h 46"/>
                      <a:gd name="T4" fmla="*/ 68 w 69"/>
                      <a:gd name="T5" fmla="*/ 45 h 46"/>
                      <a:gd name="T6" fmla="*/ 68 w 69"/>
                      <a:gd name="T7" fmla="*/ 17 h 46"/>
                      <a:gd name="T8" fmla="*/ 0 w 69"/>
                      <a:gd name="T9" fmla="*/ 0 h 46"/>
                      <a:gd name="T10" fmla="*/ 0 60000 65536"/>
                      <a:gd name="T11" fmla="*/ 0 60000 65536"/>
                      <a:gd name="T12" fmla="*/ 0 60000 65536"/>
                      <a:gd name="T13" fmla="*/ 0 60000 65536"/>
                      <a:gd name="T14" fmla="*/ 0 60000 65536"/>
                      <a:gd name="T15" fmla="*/ 0 w 69"/>
                      <a:gd name="T16" fmla="*/ 0 h 46"/>
                      <a:gd name="T17" fmla="*/ 69 w 69"/>
                      <a:gd name="T18" fmla="*/ 46 h 46"/>
                    </a:gdLst>
                    <a:ahLst/>
                    <a:cxnLst>
                      <a:cxn ang="T10">
                        <a:pos x="T0" y="T1"/>
                      </a:cxn>
                      <a:cxn ang="T11">
                        <a:pos x="T2" y="T3"/>
                      </a:cxn>
                      <a:cxn ang="T12">
                        <a:pos x="T4" y="T5"/>
                      </a:cxn>
                      <a:cxn ang="T13">
                        <a:pos x="T6" y="T7"/>
                      </a:cxn>
                      <a:cxn ang="T14">
                        <a:pos x="T8" y="T9"/>
                      </a:cxn>
                    </a:cxnLst>
                    <a:rect l="T15" t="T16" r="T17" b="T18"/>
                    <a:pathLst>
                      <a:path w="69" h="46">
                        <a:moveTo>
                          <a:pt x="0" y="0"/>
                        </a:moveTo>
                        <a:lnTo>
                          <a:pt x="0" y="29"/>
                        </a:lnTo>
                        <a:lnTo>
                          <a:pt x="68" y="45"/>
                        </a:lnTo>
                        <a:lnTo>
                          <a:pt x="68" y="17"/>
                        </a:lnTo>
                        <a:lnTo>
                          <a:pt x="0" y="0"/>
                        </a:lnTo>
                      </a:path>
                    </a:pathLst>
                  </a:custGeom>
                  <a:solidFill>
                    <a:srgbClr val="FFFFFF"/>
                  </a:solidFill>
                  <a:ln w="12700" cap="rnd">
                    <a:solidFill>
                      <a:srgbClr val="000000"/>
                    </a:solidFill>
                    <a:round/>
                    <a:headEnd/>
                    <a:tailEnd/>
                  </a:ln>
                </p:spPr>
                <p:txBody>
                  <a:bodyPr/>
                  <a:lstStyle/>
                  <a:p>
                    <a:endParaRPr lang="en-US"/>
                  </a:p>
                </p:txBody>
              </p:sp>
              <p:sp>
                <p:nvSpPr>
                  <p:cNvPr id="27565" name="Freeform 1391"/>
                  <p:cNvSpPr>
                    <a:spLocks/>
                  </p:cNvSpPr>
                  <p:nvPr/>
                </p:nvSpPr>
                <p:spPr bwMode="auto">
                  <a:xfrm>
                    <a:off x="1227" y="1261"/>
                    <a:ext cx="101" cy="107"/>
                  </a:xfrm>
                  <a:custGeom>
                    <a:avLst/>
                    <a:gdLst>
                      <a:gd name="T0" fmla="*/ 100 w 101"/>
                      <a:gd name="T1" fmla="*/ 12 h 107"/>
                      <a:gd name="T2" fmla="*/ 100 w 101"/>
                      <a:gd name="T3" fmla="*/ 106 h 107"/>
                      <a:gd name="T4" fmla="*/ 0 w 101"/>
                      <a:gd name="T5" fmla="*/ 83 h 107"/>
                      <a:gd name="T6" fmla="*/ 0 w 101"/>
                      <a:gd name="T7" fmla="*/ 0 h 107"/>
                      <a:gd name="T8" fmla="*/ 100 w 101"/>
                      <a:gd name="T9" fmla="*/ 12 h 107"/>
                      <a:gd name="T10" fmla="*/ 0 60000 65536"/>
                      <a:gd name="T11" fmla="*/ 0 60000 65536"/>
                      <a:gd name="T12" fmla="*/ 0 60000 65536"/>
                      <a:gd name="T13" fmla="*/ 0 60000 65536"/>
                      <a:gd name="T14" fmla="*/ 0 60000 65536"/>
                      <a:gd name="T15" fmla="*/ 0 w 101"/>
                      <a:gd name="T16" fmla="*/ 0 h 107"/>
                      <a:gd name="T17" fmla="*/ 101 w 101"/>
                      <a:gd name="T18" fmla="*/ 107 h 107"/>
                    </a:gdLst>
                    <a:ahLst/>
                    <a:cxnLst>
                      <a:cxn ang="T10">
                        <a:pos x="T0" y="T1"/>
                      </a:cxn>
                      <a:cxn ang="T11">
                        <a:pos x="T2" y="T3"/>
                      </a:cxn>
                      <a:cxn ang="T12">
                        <a:pos x="T4" y="T5"/>
                      </a:cxn>
                      <a:cxn ang="T13">
                        <a:pos x="T6" y="T7"/>
                      </a:cxn>
                      <a:cxn ang="T14">
                        <a:pos x="T8" y="T9"/>
                      </a:cxn>
                    </a:cxnLst>
                    <a:rect l="T15" t="T16" r="T17" b="T18"/>
                    <a:pathLst>
                      <a:path w="101" h="107">
                        <a:moveTo>
                          <a:pt x="100" y="12"/>
                        </a:moveTo>
                        <a:lnTo>
                          <a:pt x="100" y="106"/>
                        </a:lnTo>
                        <a:lnTo>
                          <a:pt x="0" y="83"/>
                        </a:lnTo>
                        <a:lnTo>
                          <a:pt x="0" y="0"/>
                        </a:lnTo>
                        <a:lnTo>
                          <a:pt x="100" y="12"/>
                        </a:lnTo>
                      </a:path>
                    </a:pathLst>
                  </a:custGeom>
                  <a:solidFill>
                    <a:srgbClr val="FFFFFF"/>
                  </a:solidFill>
                  <a:ln w="12700" cap="rnd">
                    <a:solidFill>
                      <a:srgbClr val="000000"/>
                    </a:solidFill>
                    <a:round/>
                    <a:headEnd/>
                    <a:tailEnd/>
                  </a:ln>
                </p:spPr>
                <p:txBody>
                  <a:bodyPr/>
                  <a:lstStyle/>
                  <a:p>
                    <a:endParaRPr lang="en-US"/>
                  </a:p>
                </p:txBody>
              </p:sp>
              <p:grpSp>
                <p:nvGrpSpPr>
                  <p:cNvPr id="27807" name="Group 1392"/>
                  <p:cNvGrpSpPr>
                    <a:grpSpLocks/>
                  </p:cNvGrpSpPr>
                  <p:nvPr/>
                </p:nvGrpSpPr>
                <p:grpSpPr bwMode="auto">
                  <a:xfrm>
                    <a:off x="1285" y="1289"/>
                    <a:ext cx="29" cy="42"/>
                    <a:chOff x="1285" y="1289"/>
                    <a:chExt cx="29" cy="42"/>
                  </a:xfrm>
                </p:grpSpPr>
                <p:sp>
                  <p:nvSpPr>
                    <p:cNvPr id="27594" name="Oval 1393"/>
                    <p:cNvSpPr>
                      <a:spLocks noChangeArrowheads="1"/>
                    </p:cNvSpPr>
                    <p:nvPr/>
                  </p:nvSpPr>
                  <p:spPr bwMode="auto">
                    <a:xfrm>
                      <a:off x="1289" y="1289"/>
                      <a:ext cx="25" cy="39"/>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95" name="Oval 1394"/>
                    <p:cNvSpPr>
                      <a:spLocks noChangeArrowheads="1"/>
                    </p:cNvSpPr>
                    <p:nvPr/>
                  </p:nvSpPr>
                  <p:spPr bwMode="auto">
                    <a:xfrm>
                      <a:off x="1285" y="1290"/>
                      <a:ext cx="24" cy="39"/>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96" name="Oval 1395"/>
                    <p:cNvSpPr>
                      <a:spLocks noChangeArrowheads="1"/>
                    </p:cNvSpPr>
                    <p:nvPr/>
                  </p:nvSpPr>
                  <p:spPr bwMode="auto">
                    <a:xfrm>
                      <a:off x="1292" y="1299"/>
                      <a:ext cx="11" cy="2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nvGrpSpPr>
                    <p:cNvPr id="27818" name="Group 1396"/>
                    <p:cNvGrpSpPr>
                      <a:grpSpLocks/>
                    </p:cNvGrpSpPr>
                    <p:nvPr/>
                  </p:nvGrpSpPr>
                  <p:grpSpPr bwMode="auto">
                    <a:xfrm>
                      <a:off x="1290" y="1291"/>
                      <a:ext cx="21" cy="40"/>
                      <a:chOff x="1290" y="1291"/>
                      <a:chExt cx="21" cy="40"/>
                    </a:xfrm>
                  </p:grpSpPr>
                  <p:sp>
                    <p:nvSpPr>
                      <p:cNvPr id="27598" name="Arc 1397"/>
                      <p:cNvSpPr>
                        <a:spLocks/>
                      </p:cNvSpPr>
                      <p:nvPr/>
                    </p:nvSpPr>
                    <p:spPr bwMode="auto">
                      <a:xfrm>
                        <a:off x="1290" y="1291"/>
                        <a:ext cx="16" cy="8"/>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close/>
                          </a:path>
                        </a:pathLst>
                      </a:custGeom>
                      <a:solidFill>
                        <a:srgbClr val="FFFFFF"/>
                      </a:solidFill>
                      <a:ln w="12700" cap="rnd">
                        <a:solidFill>
                          <a:srgbClr val="000000"/>
                        </a:solidFill>
                        <a:round/>
                        <a:headEnd/>
                        <a:tailEnd/>
                      </a:ln>
                    </p:spPr>
                    <p:txBody>
                      <a:bodyPr wrap="none" anchor="ctr"/>
                      <a:lstStyle/>
                      <a:p>
                        <a:endParaRPr lang="en-US"/>
                      </a:p>
                    </p:txBody>
                  </p:sp>
                  <p:sp>
                    <p:nvSpPr>
                      <p:cNvPr id="27599" name="Arc 1398"/>
                      <p:cNvSpPr>
                        <a:spLocks/>
                      </p:cNvSpPr>
                      <p:nvPr/>
                    </p:nvSpPr>
                    <p:spPr bwMode="auto">
                      <a:xfrm>
                        <a:off x="1291" y="1323"/>
                        <a:ext cx="16" cy="8"/>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solidFill>
                        <a:srgbClr val="FFFFFF"/>
                      </a:solidFill>
                      <a:ln w="12700" cap="rnd">
                        <a:solidFill>
                          <a:srgbClr val="000000"/>
                        </a:solidFill>
                        <a:round/>
                        <a:headEnd/>
                        <a:tailEnd/>
                      </a:ln>
                    </p:spPr>
                    <p:txBody>
                      <a:bodyPr wrap="none" anchor="ctr"/>
                      <a:lstStyle/>
                      <a:p>
                        <a:endParaRPr lang="en-US"/>
                      </a:p>
                    </p:txBody>
                  </p:sp>
                  <p:sp>
                    <p:nvSpPr>
                      <p:cNvPr id="27600" name="Freeform 1399"/>
                      <p:cNvSpPr>
                        <a:spLocks/>
                      </p:cNvSpPr>
                      <p:nvPr/>
                    </p:nvSpPr>
                    <p:spPr bwMode="auto">
                      <a:xfrm>
                        <a:off x="1294" y="1301"/>
                        <a:ext cx="17" cy="19"/>
                      </a:xfrm>
                      <a:custGeom>
                        <a:avLst/>
                        <a:gdLst>
                          <a:gd name="T0" fmla="*/ 0 w 17"/>
                          <a:gd name="T1" fmla="*/ 0 h 19"/>
                          <a:gd name="T2" fmla="*/ 16 w 17"/>
                          <a:gd name="T3" fmla="*/ 0 h 19"/>
                          <a:gd name="T4" fmla="*/ 10 w 17"/>
                          <a:gd name="T5" fmla="*/ 8 h 19"/>
                          <a:gd name="T6" fmla="*/ 16 w 17"/>
                          <a:gd name="T7" fmla="*/ 18 h 19"/>
                          <a:gd name="T8" fmla="*/ 0 w 17"/>
                          <a:gd name="T9" fmla="*/ 18 h 19"/>
                          <a:gd name="T10" fmla="*/ 8 w 17"/>
                          <a:gd name="T11" fmla="*/ 8 h 19"/>
                          <a:gd name="T12" fmla="*/ 0 w 17"/>
                          <a:gd name="T13" fmla="*/ 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0" y="0"/>
                            </a:moveTo>
                            <a:lnTo>
                              <a:pt x="16" y="0"/>
                            </a:lnTo>
                            <a:lnTo>
                              <a:pt x="10" y="8"/>
                            </a:lnTo>
                            <a:lnTo>
                              <a:pt x="16" y="18"/>
                            </a:lnTo>
                            <a:lnTo>
                              <a:pt x="0" y="18"/>
                            </a:lnTo>
                            <a:lnTo>
                              <a:pt x="8" y="8"/>
                            </a:lnTo>
                            <a:lnTo>
                              <a:pt x="0" y="0"/>
                            </a:lnTo>
                          </a:path>
                        </a:pathLst>
                      </a:custGeom>
                      <a:solidFill>
                        <a:srgbClr val="FFFFFF"/>
                      </a:solidFill>
                      <a:ln w="12700" cap="rnd">
                        <a:solidFill>
                          <a:srgbClr val="000000"/>
                        </a:solidFill>
                        <a:round/>
                        <a:headEnd/>
                        <a:tailEnd/>
                      </a:ln>
                    </p:spPr>
                    <p:txBody>
                      <a:bodyPr/>
                      <a:lstStyle/>
                      <a:p>
                        <a:endParaRPr lang="en-US"/>
                      </a:p>
                    </p:txBody>
                  </p:sp>
                  <p:sp>
                    <p:nvSpPr>
                      <p:cNvPr id="27601" name="Oval 1400"/>
                      <p:cNvSpPr>
                        <a:spLocks noChangeArrowheads="1"/>
                      </p:cNvSpPr>
                      <p:nvPr/>
                    </p:nvSpPr>
                    <p:spPr bwMode="auto">
                      <a:xfrm>
                        <a:off x="1301" y="1312"/>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nvGrpSpPr>
                  <p:cNvPr id="27829" name="Group 1401"/>
                  <p:cNvGrpSpPr>
                    <a:grpSpLocks/>
                  </p:cNvGrpSpPr>
                  <p:nvPr/>
                </p:nvGrpSpPr>
                <p:grpSpPr bwMode="auto">
                  <a:xfrm>
                    <a:off x="1237" y="1280"/>
                    <a:ext cx="29" cy="42"/>
                    <a:chOff x="1237" y="1280"/>
                    <a:chExt cx="29" cy="42"/>
                  </a:xfrm>
                </p:grpSpPr>
                <p:sp>
                  <p:nvSpPr>
                    <p:cNvPr id="27586" name="Oval 1402"/>
                    <p:cNvSpPr>
                      <a:spLocks noChangeArrowheads="1"/>
                    </p:cNvSpPr>
                    <p:nvPr/>
                  </p:nvSpPr>
                  <p:spPr bwMode="auto">
                    <a:xfrm>
                      <a:off x="1242" y="1280"/>
                      <a:ext cx="24" cy="40"/>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87" name="Oval 1403"/>
                    <p:cNvSpPr>
                      <a:spLocks noChangeArrowheads="1"/>
                    </p:cNvSpPr>
                    <p:nvPr/>
                  </p:nvSpPr>
                  <p:spPr bwMode="auto">
                    <a:xfrm>
                      <a:off x="1237" y="1281"/>
                      <a:ext cx="24" cy="40"/>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88" name="Oval 1404"/>
                    <p:cNvSpPr>
                      <a:spLocks noChangeArrowheads="1"/>
                    </p:cNvSpPr>
                    <p:nvPr/>
                  </p:nvSpPr>
                  <p:spPr bwMode="auto">
                    <a:xfrm>
                      <a:off x="1244" y="1290"/>
                      <a:ext cx="11" cy="2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nvGrpSpPr>
                    <p:cNvPr id="27830" name="Group 1405"/>
                    <p:cNvGrpSpPr>
                      <a:grpSpLocks/>
                    </p:cNvGrpSpPr>
                    <p:nvPr/>
                  </p:nvGrpSpPr>
                  <p:grpSpPr bwMode="auto">
                    <a:xfrm>
                      <a:off x="1242" y="1282"/>
                      <a:ext cx="21" cy="40"/>
                      <a:chOff x="1242" y="1282"/>
                      <a:chExt cx="21" cy="40"/>
                    </a:xfrm>
                  </p:grpSpPr>
                  <p:sp>
                    <p:nvSpPr>
                      <p:cNvPr id="27590" name="Arc 1406"/>
                      <p:cNvSpPr>
                        <a:spLocks/>
                      </p:cNvSpPr>
                      <p:nvPr/>
                    </p:nvSpPr>
                    <p:spPr bwMode="auto">
                      <a:xfrm>
                        <a:off x="1242" y="1282"/>
                        <a:ext cx="16" cy="8"/>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close/>
                          </a:path>
                        </a:pathLst>
                      </a:custGeom>
                      <a:solidFill>
                        <a:srgbClr val="FFFFFF"/>
                      </a:solidFill>
                      <a:ln w="12700" cap="rnd">
                        <a:solidFill>
                          <a:srgbClr val="000000"/>
                        </a:solidFill>
                        <a:round/>
                        <a:headEnd/>
                        <a:tailEnd/>
                      </a:ln>
                    </p:spPr>
                    <p:txBody>
                      <a:bodyPr wrap="none" anchor="ctr"/>
                      <a:lstStyle/>
                      <a:p>
                        <a:endParaRPr lang="en-US"/>
                      </a:p>
                    </p:txBody>
                  </p:sp>
                  <p:sp>
                    <p:nvSpPr>
                      <p:cNvPr id="27591" name="Arc 1407"/>
                      <p:cNvSpPr>
                        <a:spLocks/>
                      </p:cNvSpPr>
                      <p:nvPr/>
                    </p:nvSpPr>
                    <p:spPr bwMode="auto">
                      <a:xfrm>
                        <a:off x="1243" y="1314"/>
                        <a:ext cx="16" cy="8"/>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solidFill>
                        <a:srgbClr val="FFFFFF"/>
                      </a:solidFill>
                      <a:ln w="12700" cap="rnd">
                        <a:solidFill>
                          <a:srgbClr val="000000"/>
                        </a:solidFill>
                        <a:round/>
                        <a:headEnd/>
                        <a:tailEnd/>
                      </a:ln>
                    </p:spPr>
                    <p:txBody>
                      <a:bodyPr wrap="none" anchor="ctr"/>
                      <a:lstStyle/>
                      <a:p>
                        <a:endParaRPr lang="en-US"/>
                      </a:p>
                    </p:txBody>
                  </p:sp>
                  <p:sp>
                    <p:nvSpPr>
                      <p:cNvPr id="27592" name="Freeform 1408"/>
                      <p:cNvSpPr>
                        <a:spLocks/>
                      </p:cNvSpPr>
                      <p:nvPr/>
                    </p:nvSpPr>
                    <p:spPr bwMode="auto">
                      <a:xfrm>
                        <a:off x="1246" y="1292"/>
                        <a:ext cx="17" cy="19"/>
                      </a:xfrm>
                      <a:custGeom>
                        <a:avLst/>
                        <a:gdLst>
                          <a:gd name="T0" fmla="*/ 0 w 17"/>
                          <a:gd name="T1" fmla="*/ 0 h 19"/>
                          <a:gd name="T2" fmla="*/ 16 w 17"/>
                          <a:gd name="T3" fmla="*/ 0 h 19"/>
                          <a:gd name="T4" fmla="*/ 10 w 17"/>
                          <a:gd name="T5" fmla="*/ 9 h 19"/>
                          <a:gd name="T6" fmla="*/ 16 w 17"/>
                          <a:gd name="T7" fmla="*/ 18 h 19"/>
                          <a:gd name="T8" fmla="*/ 0 w 17"/>
                          <a:gd name="T9" fmla="*/ 18 h 19"/>
                          <a:gd name="T10" fmla="*/ 8 w 17"/>
                          <a:gd name="T11" fmla="*/ 9 h 19"/>
                          <a:gd name="T12" fmla="*/ 0 w 17"/>
                          <a:gd name="T13" fmla="*/ 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0" y="0"/>
                            </a:moveTo>
                            <a:lnTo>
                              <a:pt x="16" y="0"/>
                            </a:lnTo>
                            <a:lnTo>
                              <a:pt x="10" y="9"/>
                            </a:lnTo>
                            <a:lnTo>
                              <a:pt x="16" y="18"/>
                            </a:lnTo>
                            <a:lnTo>
                              <a:pt x="0" y="18"/>
                            </a:lnTo>
                            <a:lnTo>
                              <a:pt x="8" y="9"/>
                            </a:lnTo>
                            <a:lnTo>
                              <a:pt x="0" y="0"/>
                            </a:lnTo>
                          </a:path>
                        </a:pathLst>
                      </a:custGeom>
                      <a:solidFill>
                        <a:srgbClr val="FFFFFF"/>
                      </a:solidFill>
                      <a:ln w="12700" cap="rnd">
                        <a:solidFill>
                          <a:srgbClr val="000000"/>
                        </a:solidFill>
                        <a:round/>
                        <a:headEnd/>
                        <a:tailEnd/>
                      </a:ln>
                    </p:spPr>
                    <p:txBody>
                      <a:bodyPr/>
                      <a:lstStyle/>
                      <a:p>
                        <a:endParaRPr lang="en-US"/>
                      </a:p>
                    </p:txBody>
                  </p:sp>
                  <p:sp>
                    <p:nvSpPr>
                      <p:cNvPr id="27593" name="Oval 1409"/>
                      <p:cNvSpPr>
                        <a:spLocks noChangeArrowheads="1"/>
                      </p:cNvSpPr>
                      <p:nvPr/>
                    </p:nvSpPr>
                    <p:spPr bwMode="auto">
                      <a:xfrm>
                        <a:off x="1253" y="1304"/>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nvGrpSpPr>
                  <p:cNvPr id="27838" name="Group 1410"/>
                  <p:cNvGrpSpPr>
                    <a:grpSpLocks/>
                  </p:cNvGrpSpPr>
                  <p:nvPr/>
                </p:nvGrpSpPr>
                <p:grpSpPr bwMode="auto">
                  <a:xfrm>
                    <a:off x="1255" y="1359"/>
                    <a:ext cx="60" cy="21"/>
                    <a:chOff x="1255" y="1359"/>
                    <a:chExt cx="60" cy="21"/>
                  </a:xfrm>
                </p:grpSpPr>
                <p:sp>
                  <p:nvSpPr>
                    <p:cNvPr id="27578" name="Oval 1411"/>
                    <p:cNvSpPr>
                      <a:spLocks noChangeArrowheads="1"/>
                    </p:cNvSpPr>
                    <p:nvPr/>
                  </p:nvSpPr>
                  <p:spPr bwMode="auto">
                    <a:xfrm>
                      <a:off x="1255" y="1359"/>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79" name="Oval 1412"/>
                    <p:cNvSpPr>
                      <a:spLocks noChangeArrowheads="1"/>
                    </p:cNvSpPr>
                    <p:nvPr/>
                  </p:nvSpPr>
                  <p:spPr bwMode="auto">
                    <a:xfrm>
                      <a:off x="1262" y="1360"/>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80" name="Oval 1413"/>
                    <p:cNvSpPr>
                      <a:spLocks noChangeArrowheads="1"/>
                    </p:cNvSpPr>
                    <p:nvPr/>
                  </p:nvSpPr>
                  <p:spPr bwMode="auto">
                    <a:xfrm>
                      <a:off x="1270" y="1362"/>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81" name="Oval 1414"/>
                    <p:cNvSpPr>
                      <a:spLocks noChangeArrowheads="1"/>
                    </p:cNvSpPr>
                    <p:nvPr/>
                  </p:nvSpPr>
                  <p:spPr bwMode="auto">
                    <a:xfrm>
                      <a:off x="1277" y="1364"/>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82" name="Oval 1415"/>
                    <p:cNvSpPr>
                      <a:spLocks noChangeArrowheads="1"/>
                    </p:cNvSpPr>
                    <p:nvPr/>
                  </p:nvSpPr>
                  <p:spPr bwMode="auto">
                    <a:xfrm>
                      <a:off x="1285" y="1366"/>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83" name="Oval 1416"/>
                    <p:cNvSpPr>
                      <a:spLocks noChangeArrowheads="1"/>
                    </p:cNvSpPr>
                    <p:nvPr/>
                  </p:nvSpPr>
                  <p:spPr bwMode="auto">
                    <a:xfrm>
                      <a:off x="1292" y="1368"/>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84" name="Oval 1417"/>
                    <p:cNvSpPr>
                      <a:spLocks noChangeArrowheads="1"/>
                    </p:cNvSpPr>
                    <p:nvPr/>
                  </p:nvSpPr>
                  <p:spPr bwMode="auto">
                    <a:xfrm>
                      <a:off x="1299" y="1370"/>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85" name="Oval 1418"/>
                    <p:cNvSpPr>
                      <a:spLocks noChangeArrowheads="1"/>
                    </p:cNvSpPr>
                    <p:nvPr/>
                  </p:nvSpPr>
                  <p:spPr bwMode="auto">
                    <a:xfrm>
                      <a:off x="1307" y="1372"/>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7844" name="Group 1419"/>
                  <p:cNvGrpSpPr>
                    <a:grpSpLocks/>
                  </p:cNvGrpSpPr>
                  <p:nvPr/>
                </p:nvGrpSpPr>
                <p:grpSpPr bwMode="auto">
                  <a:xfrm>
                    <a:off x="1251" y="1368"/>
                    <a:ext cx="70" cy="24"/>
                    <a:chOff x="1251" y="1368"/>
                    <a:chExt cx="70" cy="24"/>
                  </a:xfrm>
                </p:grpSpPr>
                <p:sp>
                  <p:nvSpPr>
                    <p:cNvPr id="27570" name="Oval 1420"/>
                    <p:cNvSpPr>
                      <a:spLocks noChangeArrowheads="1"/>
                    </p:cNvSpPr>
                    <p:nvPr/>
                  </p:nvSpPr>
                  <p:spPr bwMode="auto">
                    <a:xfrm>
                      <a:off x="1251" y="1368"/>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71" name="Oval 1421"/>
                    <p:cNvSpPr>
                      <a:spLocks noChangeArrowheads="1"/>
                    </p:cNvSpPr>
                    <p:nvPr/>
                  </p:nvSpPr>
                  <p:spPr bwMode="auto">
                    <a:xfrm>
                      <a:off x="1260" y="1370"/>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72" name="Oval 1422"/>
                    <p:cNvSpPr>
                      <a:spLocks noChangeArrowheads="1"/>
                    </p:cNvSpPr>
                    <p:nvPr/>
                  </p:nvSpPr>
                  <p:spPr bwMode="auto">
                    <a:xfrm>
                      <a:off x="1268" y="1372"/>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73" name="Oval 1423"/>
                    <p:cNvSpPr>
                      <a:spLocks noChangeArrowheads="1"/>
                    </p:cNvSpPr>
                    <p:nvPr/>
                  </p:nvSpPr>
                  <p:spPr bwMode="auto">
                    <a:xfrm>
                      <a:off x="1277" y="1375"/>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74" name="Oval 1424"/>
                    <p:cNvSpPr>
                      <a:spLocks noChangeArrowheads="1"/>
                    </p:cNvSpPr>
                    <p:nvPr/>
                  </p:nvSpPr>
                  <p:spPr bwMode="auto">
                    <a:xfrm>
                      <a:off x="1286" y="1377"/>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75" name="Oval 1425"/>
                    <p:cNvSpPr>
                      <a:spLocks noChangeArrowheads="1"/>
                    </p:cNvSpPr>
                    <p:nvPr/>
                  </p:nvSpPr>
                  <p:spPr bwMode="auto">
                    <a:xfrm>
                      <a:off x="1295" y="1379"/>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76" name="Oval 1426"/>
                    <p:cNvSpPr>
                      <a:spLocks noChangeArrowheads="1"/>
                    </p:cNvSpPr>
                    <p:nvPr/>
                  </p:nvSpPr>
                  <p:spPr bwMode="auto">
                    <a:xfrm>
                      <a:off x="1304" y="1381"/>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77" name="Oval 1427"/>
                    <p:cNvSpPr>
                      <a:spLocks noChangeArrowheads="1"/>
                    </p:cNvSpPr>
                    <p:nvPr/>
                  </p:nvSpPr>
                  <p:spPr bwMode="auto">
                    <a:xfrm>
                      <a:off x="1313" y="1384"/>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nvGrpSpPr>
                <p:cNvPr id="27846" name="Group 1428"/>
                <p:cNvGrpSpPr>
                  <a:grpSpLocks/>
                </p:cNvGrpSpPr>
                <p:nvPr/>
              </p:nvGrpSpPr>
              <p:grpSpPr bwMode="auto">
                <a:xfrm>
                  <a:off x="787" y="1345"/>
                  <a:ext cx="199" cy="163"/>
                  <a:chOff x="787" y="1345"/>
                  <a:chExt cx="199" cy="163"/>
                </a:xfrm>
              </p:grpSpPr>
              <p:grpSp>
                <p:nvGrpSpPr>
                  <p:cNvPr id="27847" name="Group 1429"/>
                  <p:cNvGrpSpPr>
                    <a:grpSpLocks/>
                  </p:cNvGrpSpPr>
                  <p:nvPr/>
                </p:nvGrpSpPr>
                <p:grpSpPr bwMode="auto">
                  <a:xfrm>
                    <a:off x="787" y="1345"/>
                    <a:ext cx="199" cy="163"/>
                    <a:chOff x="787" y="1345"/>
                    <a:chExt cx="199" cy="163"/>
                  </a:xfrm>
                </p:grpSpPr>
                <p:grpSp>
                  <p:nvGrpSpPr>
                    <p:cNvPr id="27848" name="Group 1430"/>
                    <p:cNvGrpSpPr>
                      <a:grpSpLocks/>
                    </p:cNvGrpSpPr>
                    <p:nvPr/>
                  </p:nvGrpSpPr>
                  <p:grpSpPr bwMode="auto">
                    <a:xfrm>
                      <a:off x="791" y="1463"/>
                      <a:ext cx="182" cy="45"/>
                      <a:chOff x="791" y="1463"/>
                      <a:chExt cx="182" cy="45"/>
                    </a:xfrm>
                  </p:grpSpPr>
                  <p:sp>
                    <p:nvSpPr>
                      <p:cNvPr id="27558" name="Freeform 1431"/>
                      <p:cNvSpPr>
                        <a:spLocks/>
                      </p:cNvSpPr>
                      <p:nvPr/>
                    </p:nvSpPr>
                    <p:spPr bwMode="auto">
                      <a:xfrm>
                        <a:off x="864" y="1463"/>
                        <a:ext cx="109" cy="45"/>
                      </a:xfrm>
                      <a:custGeom>
                        <a:avLst/>
                        <a:gdLst>
                          <a:gd name="T0" fmla="*/ 0 w 109"/>
                          <a:gd name="T1" fmla="*/ 22 h 45"/>
                          <a:gd name="T2" fmla="*/ 0 w 109"/>
                          <a:gd name="T3" fmla="*/ 44 h 45"/>
                          <a:gd name="T4" fmla="*/ 108 w 109"/>
                          <a:gd name="T5" fmla="*/ 23 h 45"/>
                          <a:gd name="T6" fmla="*/ 108 w 109"/>
                          <a:gd name="T7" fmla="*/ 0 h 45"/>
                          <a:gd name="T8" fmla="*/ 0 w 109"/>
                          <a:gd name="T9" fmla="*/ 22 h 45"/>
                          <a:gd name="T10" fmla="*/ 0 60000 65536"/>
                          <a:gd name="T11" fmla="*/ 0 60000 65536"/>
                          <a:gd name="T12" fmla="*/ 0 60000 65536"/>
                          <a:gd name="T13" fmla="*/ 0 60000 65536"/>
                          <a:gd name="T14" fmla="*/ 0 60000 65536"/>
                          <a:gd name="T15" fmla="*/ 0 w 109"/>
                          <a:gd name="T16" fmla="*/ 0 h 45"/>
                          <a:gd name="T17" fmla="*/ 109 w 109"/>
                          <a:gd name="T18" fmla="*/ 45 h 45"/>
                        </a:gdLst>
                        <a:ahLst/>
                        <a:cxnLst>
                          <a:cxn ang="T10">
                            <a:pos x="T0" y="T1"/>
                          </a:cxn>
                          <a:cxn ang="T11">
                            <a:pos x="T2" y="T3"/>
                          </a:cxn>
                          <a:cxn ang="T12">
                            <a:pos x="T4" y="T5"/>
                          </a:cxn>
                          <a:cxn ang="T13">
                            <a:pos x="T6" y="T7"/>
                          </a:cxn>
                          <a:cxn ang="T14">
                            <a:pos x="T8" y="T9"/>
                          </a:cxn>
                        </a:cxnLst>
                        <a:rect l="T15" t="T16" r="T17" b="T18"/>
                        <a:pathLst>
                          <a:path w="109" h="45">
                            <a:moveTo>
                              <a:pt x="0" y="22"/>
                            </a:moveTo>
                            <a:lnTo>
                              <a:pt x="0" y="44"/>
                            </a:lnTo>
                            <a:lnTo>
                              <a:pt x="108" y="23"/>
                            </a:lnTo>
                            <a:lnTo>
                              <a:pt x="108" y="0"/>
                            </a:lnTo>
                            <a:lnTo>
                              <a:pt x="0" y="22"/>
                            </a:lnTo>
                          </a:path>
                        </a:pathLst>
                      </a:custGeom>
                      <a:solidFill>
                        <a:srgbClr val="FFFFFF"/>
                      </a:solidFill>
                      <a:ln w="12700" cap="rnd">
                        <a:solidFill>
                          <a:srgbClr val="000000"/>
                        </a:solidFill>
                        <a:round/>
                        <a:headEnd/>
                        <a:tailEnd/>
                      </a:ln>
                    </p:spPr>
                    <p:txBody>
                      <a:bodyPr/>
                      <a:lstStyle/>
                      <a:p>
                        <a:endParaRPr lang="en-US"/>
                      </a:p>
                    </p:txBody>
                  </p:sp>
                  <p:sp>
                    <p:nvSpPr>
                      <p:cNvPr id="27559" name="Freeform 1432"/>
                      <p:cNvSpPr>
                        <a:spLocks/>
                      </p:cNvSpPr>
                      <p:nvPr/>
                    </p:nvSpPr>
                    <p:spPr bwMode="auto">
                      <a:xfrm>
                        <a:off x="791" y="1473"/>
                        <a:ext cx="74" cy="35"/>
                      </a:xfrm>
                      <a:custGeom>
                        <a:avLst/>
                        <a:gdLst>
                          <a:gd name="T0" fmla="*/ 73 w 74"/>
                          <a:gd name="T1" fmla="*/ 18 h 35"/>
                          <a:gd name="T2" fmla="*/ 73 w 74"/>
                          <a:gd name="T3" fmla="*/ 34 h 35"/>
                          <a:gd name="T4" fmla="*/ 0 w 74"/>
                          <a:gd name="T5" fmla="*/ 14 h 35"/>
                          <a:gd name="T6" fmla="*/ 0 w 74"/>
                          <a:gd name="T7" fmla="*/ 0 h 35"/>
                          <a:gd name="T8" fmla="*/ 73 w 74"/>
                          <a:gd name="T9" fmla="*/ 18 h 35"/>
                          <a:gd name="T10" fmla="*/ 0 60000 65536"/>
                          <a:gd name="T11" fmla="*/ 0 60000 65536"/>
                          <a:gd name="T12" fmla="*/ 0 60000 65536"/>
                          <a:gd name="T13" fmla="*/ 0 60000 65536"/>
                          <a:gd name="T14" fmla="*/ 0 60000 65536"/>
                          <a:gd name="T15" fmla="*/ 0 w 74"/>
                          <a:gd name="T16" fmla="*/ 0 h 35"/>
                          <a:gd name="T17" fmla="*/ 74 w 74"/>
                          <a:gd name="T18" fmla="*/ 35 h 35"/>
                        </a:gdLst>
                        <a:ahLst/>
                        <a:cxnLst>
                          <a:cxn ang="T10">
                            <a:pos x="T0" y="T1"/>
                          </a:cxn>
                          <a:cxn ang="T11">
                            <a:pos x="T2" y="T3"/>
                          </a:cxn>
                          <a:cxn ang="T12">
                            <a:pos x="T4" y="T5"/>
                          </a:cxn>
                          <a:cxn ang="T13">
                            <a:pos x="T6" y="T7"/>
                          </a:cxn>
                          <a:cxn ang="T14">
                            <a:pos x="T8" y="T9"/>
                          </a:cxn>
                        </a:cxnLst>
                        <a:rect l="T15" t="T16" r="T17" b="T18"/>
                        <a:pathLst>
                          <a:path w="74" h="35">
                            <a:moveTo>
                              <a:pt x="73" y="18"/>
                            </a:moveTo>
                            <a:lnTo>
                              <a:pt x="73" y="34"/>
                            </a:lnTo>
                            <a:lnTo>
                              <a:pt x="0" y="14"/>
                            </a:lnTo>
                            <a:lnTo>
                              <a:pt x="0" y="0"/>
                            </a:lnTo>
                            <a:lnTo>
                              <a:pt x="73" y="18"/>
                            </a:lnTo>
                          </a:path>
                        </a:pathLst>
                      </a:custGeom>
                      <a:solidFill>
                        <a:srgbClr val="FFFFFF"/>
                      </a:solidFill>
                      <a:ln w="12700" cap="rnd">
                        <a:solidFill>
                          <a:srgbClr val="000000"/>
                        </a:solidFill>
                        <a:round/>
                        <a:headEnd/>
                        <a:tailEnd/>
                      </a:ln>
                    </p:spPr>
                    <p:txBody>
                      <a:bodyPr/>
                      <a:lstStyle/>
                      <a:p>
                        <a:endParaRPr lang="en-US"/>
                      </a:p>
                    </p:txBody>
                  </p:sp>
                </p:grpSp>
                <p:grpSp>
                  <p:nvGrpSpPr>
                    <p:cNvPr id="27849" name="Group 1433"/>
                    <p:cNvGrpSpPr>
                      <a:grpSpLocks/>
                    </p:cNvGrpSpPr>
                    <p:nvPr/>
                  </p:nvGrpSpPr>
                  <p:grpSpPr bwMode="auto">
                    <a:xfrm>
                      <a:off x="787" y="1345"/>
                      <a:ext cx="199" cy="148"/>
                      <a:chOff x="787" y="1345"/>
                      <a:chExt cx="199" cy="148"/>
                    </a:xfrm>
                  </p:grpSpPr>
                  <p:sp>
                    <p:nvSpPr>
                      <p:cNvPr id="27554" name="Freeform 1434"/>
                      <p:cNvSpPr>
                        <a:spLocks/>
                      </p:cNvSpPr>
                      <p:nvPr/>
                    </p:nvSpPr>
                    <p:spPr bwMode="auto">
                      <a:xfrm>
                        <a:off x="848" y="1361"/>
                        <a:ext cx="138" cy="132"/>
                      </a:xfrm>
                      <a:custGeom>
                        <a:avLst/>
                        <a:gdLst>
                          <a:gd name="T0" fmla="*/ 0 w 138"/>
                          <a:gd name="T1" fmla="*/ 24 h 132"/>
                          <a:gd name="T2" fmla="*/ 125 w 138"/>
                          <a:gd name="T3" fmla="*/ 0 h 132"/>
                          <a:gd name="T4" fmla="*/ 137 w 138"/>
                          <a:gd name="T5" fmla="*/ 10 h 132"/>
                          <a:gd name="T6" fmla="*/ 137 w 138"/>
                          <a:gd name="T7" fmla="*/ 107 h 132"/>
                          <a:gd name="T8" fmla="*/ 12 w 138"/>
                          <a:gd name="T9" fmla="*/ 131 h 132"/>
                          <a:gd name="T10" fmla="*/ 12 w 138"/>
                          <a:gd name="T11" fmla="*/ 35 h 132"/>
                          <a:gd name="T12" fmla="*/ 0 w 138"/>
                          <a:gd name="T13" fmla="*/ 24 h 132"/>
                          <a:gd name="T14" fmla="*/ 0 60000 65536"/>
                          <a:gd name="T15" fmla="*/ 0 60000 65536"/>
                          <a:gd name="T16" fmla="*/ 0 60000 65536"/>
                          <a:gd name="T17" fmla="*/ 0 60000 65536"/>
                          <a:gd name="T18" fmla="*/ 0 60000 65536"/>
                          <a:gd name="T19" fmla="*/ 0 60000 65536"/>
                          <a:gd name="T20" fmla="*/ 0 60000 65536"/>
                          <a:gd name="T21" fmla="*/ 0 w 138"/>
                          <a:gd name="T22" fmla="*/ 0 h 132"/>
                          <a:gd name="T23" fmla="*/ 138 w 138"/>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32">
                            <a:moveTo>
                              <a:pt x="0" y="24"/>
                            </a:moveTo>
                            <a:lnTo>
                              <a:pt x="125" y="0"/>
                            </a:lnTo>
                            <a:lnTo>
                              <a:pt x="137" y="10"/>
                            </a:lnTo>
                            <a:lnTo>
                              <a:pt x="137" y="107"/>
                            </a:lnTo>
                            <a:lnTo>
                              <a:pt x="12" y="131"/>
                            </a:lnTo>
                            <a:lnTo>
                              <a:pt x="12" y="35"/>
                            </a:lnTo>
                            <a:lnTo>
                              <a:pt x="0" y="24"/>
                            </a:lnTo>
                          </a:path>
                        </a:pathLst>
                      </a:custGeom>
                      <a:solidFill>
                        <a:srgbClr val="FFFFFF"/>
                      </a:solidFill>
                      <a:ln w="12700" cap="rnd">
                        <a:solidFill>
                          <a:srgbClr val="000000"/>
                        </a:solidFill>
                        <a:round/>
                        <a:headEnd/>
                        <a:tailEnd/>
                      </a:ln>
                    </p:spPr>
                    <p:txBody>
                      <a:bodyPr/>
                      <a:lstStyle/>
                      <a:p>
                        <a:endParaRPr lang="en-US"/>
                      </a:p>
                    </p:txBody>
                  </p:sp>
                  <p:sp>
                    <p:nvSpPr>
                      <p:cNvPr id="27555" name="Freeform 1435"/>
                      <p:cNvSpPr>
                        <a:spLocks/>
                      </p:cNvSpPr>
                      <p:nvPr/>
                    </p:nvSpPr>
                    <p:spPr bwMode="auto">
                      <a:xfrm>
                        <a:off x="788" y="1345"/>
                        <a:ext cx="186" cy="41"/>
                      </a:xfrm>
                      <a:custGeom>
                        <a:avLst/>
                        <a:gdLst>
                          <a:gd name="T0" fmla="*/ 0 w 186"/>
                          <a:gd name="T1" fmla="*/ 25 h 41"/>
                          <a:gd name="T2" fmla="*/ 123 w 186"/>
                          <a:gd name="T3" fmla="*/ 0 h 41"/>
                          <a:gd name="T4" fmla="*/ 185 w 186"/>
                          <a:gd name="T5" fmla="*/ 16 h 41"/>
                          <a:gd name="T6" fmla="*/ 60 w 186"/>
                          <a:gd name="T7" fmla="*/ 40 h 41"/>
                          <a:gd name="T8" fmla="*/ 0 w 186"/>
                          <a:gd name="T9" fmla="*/ 25 h 41"/>
                          <a:gd name="T10" fmla="*/ 0 60000 65536"/>
                          <a:gd name="T11" fmla="*/ 0 60000 65536"/>
                          <a:gd name="T12" fmla="*/ 0 60000 65536"/>
                          <a:gd name="T13" fmla="*/ 0 60000 65536"/>
                          <a:gd name="T14" fmla="*/ 0 60000 65536"/>
                          <a:gd name="T15" fmla="*/ 0 w 186"/>
                          <a:gd name="T16" fmla="*/ 0 h 41"/>
                          <a:gd name="T17" fmla="*/ 186 w 186"/>
                          <a:gd name="T18" fmla="*/ 41 h 41"/>
                        </a:gdLst>
                        <a:ahLst/>
                        <a:cxnLst>
                          <a:cxn ang="T10">
                            <a:pos x="T0" y="T1"/>
                          </a:cxn>
                          <a:cxn ang="T11">
                            <a:pos x="T2" y="T3"/>
                          </a:cxn>
                          <a:cxn ang="T12">
                            <a:pos x="T4" y="T5"/>
                          </a:cxn>
                          <a:cxn ang="T13">
                            <a:pos x="T6" y="T7"/>
                          </a:cxn>
                          <a:cxn ang="T14">
                            <a:pos x="T8" y="T9"/>
                          </a:cxn>
                        </a:cxnLst>
                        <a:rect l="T15" t="T16" r="T17" b="T18"/>
                        <a:pathLst>
                          <a:path w="186" h="41">
                            <a:moveTo>
                              <a:pt x="0" y="25"/>
                            </a:moveTo>
                            <a:lnTo>
                              <a:pt x="123" y="0"/>
                            </a:lnTo>
                            <a:lnTo>
                              <a:pt x="185" y="16"/>
                            </a:lnTo>
                            <a:lnTo>
                              <a:pt x="60" y="40"/>
                            </a:lnTo>
                            <a:lnTo>
                              <a:pt x="0" y="25"/>
                            </a:lnTo>
                          </a:path>
                        </a:pathLst>
                      </a:custGeom>
                      <a:solidFill>
                        <a:srgbClr val="FFFFFF"/>
                      </a:solidFill>
                      <a:ln w="12700" cap="rnd">
                        <a:solidFill>
                          <a:srgbClr val="000000"/>
                        </a:solidFill>
                        <a:round/>
                        <a:headEnd/>
                        <a:tailEnd/>
                      </a:ln>
                    </p:spPr>
                    <p:txBody>
                      <a:bodyPr/>
                      <a:lstStyle/>
                      <a:p>
                        <a:endParaRPr lang="en-US"/>
                      </a:p>
                    </p:txBody>
                  </p:sp>
                  <p:sp>
                    <p:nvSpPr>
                      <p:cNvPr id="27556" name="Freeform 1436"/>
                      <p:cNvSpPr>
                        <a:spLocks/>
                      </p:cNvSpPr>
                      <p:nvPr/>
                    </p:nvSpPr>
                    <p:spPr bwMode="auto">
                      <a:xfrm>
                        <a:off x="787" y="1370"/>
                        <a:ext cx="74" cy="123"/>
                      </a:xfrm>
                      <a:custGeom>
                        <a:avLst/>
                        <a:gdLst>
                          <a:gd name="T0" fmla="*/ 0 w 74"/>
                          <a:gd name="T1" fmla="*/ 0 h 123"/>
                          <a:gd name="T2" fmla="*/ 62 w 74"/>
                          <a:gd name="T3" fmla="*/ 15 h 123"/>
                          <a:gd name="T4" fmla="*/ 73 w 74"/>
                          <a:gd name="T5" fmla="*/ 25 h 123"/>
                          <a:gd name="T6" fmla="*/ 73 w 74"/>
                          <a:gd name="T7" fmla="*/ 122 h 123"/>
                          <a:gd name="T8" fmla="*/ 0 w 74"/>
                          <a:gd name="T9" fmla="*/ 100 h 123"/>
                          <a:gd name="T10" fmla="*/ 0 w 74"/>
                          <a:gd name="T11" fmla="*/ 0 h 123"/>
                          <a:gd name="T12" fmla="*/ 0 60000 65536"/>
                          <a:gd name="T13" fmla="*/ 0 60000 65536"/>
                          <a:gd name="T14" fmla="*/ 0 60000 65536"/>
                          <a:gd name="T15" fmla="*/ 0 60000 65536"/>
                          <a:gd name="T16" fmla="*/ 0 60000 65536"/>
                          <a:gd name="T17" fmla="*/ 0 60000 65536"/>
                          <a:gd name="T18" fmla="*/ 0 w 74"/>
                          <a:gd name="T19" fmla="*/ 0 h 123"/>
                          <a:gd name="T20" fmla="*/ 74 w 74"/>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74" h="123">
                            <a:moveTo>
                              <a:pt x="0" y="0"/>
                            </a:moveTo>
                            <a:lnTo>
                              <a:pt x="62" y="15"/>
                            </a:lnTo>
                            <a:lnTo>
                              <a:pt x="73" y="25"/>
                            </a:lnTo>
                            <a:lnTo>
                              <a:pt x="73" y="122"/>
                            </a:lnTo>
                            <a:lnTo>
                              <a:pt x="0" y="100"/>
                            </a:lnTo>
                            <a:lnTo>
                              <a:pt x="0" y="0"/>
                            </a:lnTo>
                          </a:path>
                        </a:pathLst>
                      </a:custGeom>
                      <a:solidFill>
                        <a:srgbClr val="FFFFFF"/>
                      </a:solidFill>
                      <a:ln w="12700" cap="rnd">
                        <a:solidFill>
                          <a:srgbClr val="000000"/>
                        </a:solidFill>
                        <a:round/>
                        <a:headEnd/>
                        <a:tailEnd/>
                      </a:ln>
                    </p:spPr>
                    <p:txBody>
                      <a:bodyPr/>
                      <a:lstStyle/>
                      <a:p>
                        <a:endParaRPr lang="en-US"/>
                      </a:p>
                    </p:txBody>
                  </p:sp>
                  <p:sp>
                    <p:nvSpPr>
                      <p:cNvPr id="27557" name="Freeform 1437"/>
                      <p:cNvSpPr>
                        <a:spLocks/>
                      </p:cNvSpPr>
                      <p:nvPr/>
                    </p:nvSpPr>
                    <p:spPr bwMode="auto">
                      <a:xfrm>
                        <a:off x="860" y="1371"/>
                        <a:ext cx="126" cy="25"/>
                      </a:xfrm>
                      <a:custGeom>
                        <a:avLst/>
                        <a:gdLst>
                          <a:gd name="T0" fmla="*/ 0 w 126"/>
                          <a:gd name="T1" fmla="*/ 24 h 25"/>
                          <a:gd name="T2" fmla="*/ 125 w 126"/>
                          <a:gd name="T3" fmla="*/ 0 h 25"/>
                          <a:gd name="T4" fmla="*/ 0 60000 65536"/>
                          <a:gd name="T5" fmla="*/ 0 60000 65536"/>
                          <a:gd name="T6" fmla="*/ 0 w 126"/>
                          <a:gd name="T7" fmla="*/ 0 h 25"/>
                          <a:gd name="T8" fmla="*/ 126 w 126"/>
                          <a:gd name="T9" fmla="*/ 25 h 25"/>
                        </a:gdLst>
                        <a:ahLst/>
                        <a:cxnLst>
                          <a:cxn ang="T4">
                            <a:pos x="T0" y="T1"/>
                          </a:cxn>
                          <a:cxn ang="T5">
                            <a:pos x="T2" y="T3"/>
                          </a:cxn>
                        </a:cxnLst>
                        <a:rect l="T6" t="T7" r="T8" b="T9"/>
                        <a:pathLst>
                          <a:path w="126" h="25">
                            <a:moveTo>
                              <a:pt x="0" y="24"/>
                            </a:moveTo>
                            <a:lnTo>
                              <a:pt x="125" y="0"/>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grpSp>
                <p:nvGrpSpPr>
                  <p:cNvPr id="27850" name="Group 1438"/>
                  <p:cNvGrpSpPr>
                    <a:grpSpLocks/>
                  </p:cNvGrpSpPr>
                  <p:nvPr/>
                </p:nvGrpSpPr>
                <p:grpSpPr bwMode="auto">
                  <a:xfrm>
                    <a:off x="877" y="1390"/>
                    <a:ext cx="94" cy="81"/>
                    <a:chOff x="877" y="1390"/>
                    <a:chExt cx="94" cy="81"/>
                  </a:xfrm>
                </p:grpSpPr>
                <p:sp>
                  <p:nvSpPr>
                    <p:cNvPr id="27541" name="Freeform 1439"/>
                    <p:cNvSpPr>
                      <a:spLocks/>
                    </p:cNvSpPr>
                    <p:nvPr/>
                  </p:nvSpPr>
                  <p:spPr bwMode="auto">
                    <a:xfrm>
                      <a:off x="878" y="1391"/>
                      <a:ext cx="85" cy="74"/>
                    </a:xfrm>
                    <a:custGeom>
                      <a:avLst/>
                      <a:gdLst>
                        <a:gd name="T0" fmla="*/ 0 w 85"/>
                        <a:gd name="T1" fmla="*/ 16 h 74"/>
                        <a:gd name="T2" fmla="*/ 84 w 85"/>
                        <a:gd name="T3" fmla="*/ 0 h 74"/>
                        <a:gd name="T4" fmla="*/ 84 w 85"/>
                        <a:gd name="T5" fmla="*/ 57 h 74"/>
                        <a:gd name="T6" fmla="*/ 0 w 85"/>
                        <a:gd name="T7" fmla="*/ 73 h 74"/>
                        <a:gd name="T8" fmla="*/ 0 w 85"/>
                        <a:gd name="T9" fmla="*/ 16 h 74"/>
                        <a:gd name="T10" fmla="*/ 0 60000 65536"/>
                        <a:gd name="T11" fmla="*/ 0 60000 65536"/>
                        <a:gd name="T12" fmla="*/ 0 60000 65536"/>
                        <a:gd name="T13" fmla="*/ 0 60000 65536"/>
                        <a:gd name="T14" fmla="*/ 0 60000 65536"/>
                        <a:gd name="T15" fmla="*/ 0 w 85"/>
                        <a:gd name="T16" fmla="*/ 0 h 74"/>
                        <a:gd name="T17" fmla="*/ 85 w 85"/>
                        <a:gd name="T18" fmla="*/ 74 h 74"/>
                      </a:gdLst>
                      <a:ahLst/>
                      <a:cxnLst>
                        <a:cxn ang="T10">
                          <a:pos x="T0" y="T1"/>
                        </a:cxn>
                        <a:cxn ang="T11">
                          <a:pos x="T2" y="T3"/>
                        </a:cxn>
                        <a:cxn ang="T12">
                          <a:pos x="T4" y="T5"/>
                        </a:cxn>
                        <a:cxn ang="T13">
                          <a:pos x="T6" y="T7"/>
                        </a:cxn>
                        <a:cxn ang="T14">
                          <a:pos x="T8" y="T9"/>
                        </a:cxn>
                      </a:cxnLst>
                      <a:rect l="T15" t="T16" r="T17" b="T18"/>
                      <a:pathLst>
                        <a:path w="85" h="74">
                          <a:moveTo>
                            <a:pt x="0" y="16"/>
                          </a:moveTo>
                          <a:lnTo>
                            <a:pt x="84" y="0"/>
                          </a:lnTo>
                          <a:lnTo>
                            <a:pt x="84" y="57"/>
                          </a:lnTo>
                          <a:lnTo>
                            <a:pt x="0" y="73"/>
                          </a:lnTo>
                          <a:lnTo>
                            <a:pt x="0" y="16"/>
                          </a:lnTo>
                        </a:path>
                      </a:pathLst>
                    </a:custGeom>
                    <a:solidFill>
                      <a:srgbClr val="FFFFFF"/>
                    </a:solidFill>
                    <a:ln w="12700" cap="rnd">
                      <a:solidFill>
                        <a:srgbClr val="000000"/>
                      </a:solidFill>
                      <a:round/>
                      <a:headEnd/>
                      <a:tailEnd/>
                    </a:ln>
                  </p:spPr>
                  <p:txBody>
                    <a:bodyPr/>
                    <a:lstStyle/>
                    <a:p>
                      <a:endParaRPr lang="en-US"/>
                    </a:p>
                  </p:txBody>
                </p:sp>
                <p:grpSp>
                  <p:nvGrpSpPr>
                    <p:cNvPr id="27856" name="Group 1440"/>
                    <p:cNvGrpSpPr>
                      <a:grpSpLocks/>
                    </p:cNvGrpSpPr>
                    <p:nvPr/>
                  </p:nvGrpSpPr>
                  <p:grpSpPr bwMode="auto">
                    <a:xfrm>
                      <a:off x="878" y="1393"/>
                      <a:ext cx="80" cy="57"/>
                      <a:chOff x="878" y="1393"/>
                      <a:chExt cx="80" cy="57"/>
                    </a:xfrm>
                  </p:grpSpPr>
                  <p:grpSp>
                    <p:nvGrpSpPr>
                      <p:cNvPr id="27862" name="Group 1441"/>
                      <p:cNvGrpSpPr>
                        <a:grpSpLocks/>
                      </p:cNvGrpSpPr>
                      <p:nvPr/>
                    </p:nvGrpSpPr>
                    <p:grpSpPr bwMode="auto">
                      <a:xfrm>
                        <a:off x="878" y="1393"/>
                        <a:ext cx="74" cy="57"/>
                        <a:chOff x="878" y="1393"/>
                        <a:chExt cx="74" cy="57"/>
                      </a:xfrm>
                    </p:grpSpPr>
                    <p:sp>
                      <p:nvSpPr>
                        <p:cNvPr id="27549" name="Freeform 1442"/>
                        <p:cNvSpPr>
                          <a:spLocks/>
                        </p:cNvSpPr>
                        <p:nvPr/>
                      </p:nvSpPr>
                      <p:spPr bwMode="auto">
                        <a:xfrm>
                          <a:off x="878" y="1428"/>
                          <a:ext cx="74" cy="22"/>
                        </a:xfrm>
                        <a:custGeom>
                          <a:avLst/>
                          <a:gdLst>
                            <a:gd name="T0" fmla="*/ 0 w 74"/>
                            <a:gd name="T1" fmla="*/ 19 h 22"/>
                            <a:gd name="T2" fmla="*/ 4 w 74"/>
                            <a:gd name="T3" fmla="*/ 20 h 22"/>
                            <a:gd name="T4" fmla="*/ 9 w 74"/>
                            <a:gd name="T5" fmla="*/ 21 h 22"/>
                            <a:gd name="T6" fmla="*/ 14 w 74"/>
                            <a:gd name="T7" fmla="*/ 21 h 22"/>
                            <a:gd name="T8" fmla="*/ 20 w 74"/>
                            <a:gd name="T9" fmla="*/ 21 h 22"/>
                            <a:gd name="T10" fmla="*/ 25 w 74"/>
                            <a:gd name="T11" fmla="*/ 20 h 22"/>
                            <a:gd name="T12" fmla="*/ 32 w 74"/>
                            <a:gd name="T13" fmla="*/ 19 h 22"/>
                            <a:gd name="T14" fmla="*/ 38 w 74"/>
                            <a:gd name="T15" fmla="*/ 18 h 22"/>
                            <a:gd name="T16" fmla="*/ 45 w 74"/>
                            <a:gd name="T17" fmla="*/ 17 h 22"/>
                            <a:gd name="T18" fmla="*/ 51 w 74"/>
                            <a:gd name="T19" fmla="*/ 15 h 22"/>
                            <a:gd name="T20" fmla="*/ 57 w 74"/>
                            <a:gd name="T21" fmla="*/ 14 h 22"/>
                            <a:gd name="T22" fmla="*/ 63 w 74"/>
                            <a:gd name="T23" fmla="*/ 12 h 22"/>
                            <a:gd name="T24" fmla="*/ 68 w 74"/>
                            <a:gd name="T25" fmla="*/ 9 h 22"/>
                            <a:gd name="T26" fmla="*/ 72 w 74"/>
                            <a:gd name="T27" fmla="*/ 7 h 22"/>
                            <a:gd name="T28" fmla="*/ 73 w 74"/>
                            <a:gd name="T29" fmla="*/ 4 h 22"/>
                            <a:gd name="T30" fmla="*/ 72 w 74"/>
                            <a:gd name="T31" fmla="*/ 3 h 22"/>
                            <a:gd name="T32" fmla="*/ 71 w 74"/>
                            <a:gd name="T33" fmla="*/ 1 h 22"/>
                            <a:gd name="T34" fmla="*/ 69 w 74"/>
                            <a:gd name="T35" fmla="*/ 1 h 22"/>
                            <a:gd name="T36" fmla="*/ 66 w 74"/>
                            <a:gd name="T37" fmla="*/ 0 h 22"/>
                            <a:gd name="T38" fmla="*/ 0 w 74"/>
                            <a:gd name="T39" fmla="*/ 11 h 22"/>
                            <a:gd name="T40" fmla="*/ 0 w 74"/>
                            <a:gd name="T41" fmla="*/ 19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22"/>
                            <a:gd name="T65" fmla="*/ 74 w 74"/>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22">
                              <a:moveTo>
                                <a:pt x="0" y="19"/>
                              </a:moveTo>
                              <a:lnTo>
                                <a:pt x="4" y="20"/>
                              </a:lnTo>
                              <a:lnTo>
                                <a:pt x="9" y="21"/>
                              </a:lnTo>
                              <a:lnTo>
                                <a:pt x="14" y="21"/>
                              </a:lnTo>
                              <a:lnTo>
                                <a:pt x="20" y="21"/>
                              </a:lnTo>
                              <a:lnTo>
                                <a:pt x="25" y="20"/>
                              </a:lnTo>
                              <a:lnTo>
                                <a:pt x="32" y="19"/>
                              </a:lnTo>
                              <a:lnTo>
                                <a:pt x="38" y="18"/>
                              </a:lnTo>
                              <a:lnTo>
                                <a:pt x="45" y="17"/>
                              </a:lnTo>
                              <a:lnTo>
                                <a:pt x="51" y="15"/>
                              </a:lnTo>
                              <a:lnTo>
                                <a:pt x="57" y="14"/>
                              </a:lnTo>
                              <a:lnTo>
                                <a:pt x="63" y="12"/>
                              </a:lnTo>
                              <a:lnTo>
                                <a:pt x="68" y="9"/>
                              </a:lnTo>
                              <a:lnTo>
                                <a:pt x="72" y="7"/>
                              </a:lnTo>
                              <a:lnTo>
                                <a:pt x="73" y="4"/>
                              </a:lnTo>
                              <a:lnTo>
                                <a:pt x="72" y="3"/>
                              </a:lnTo>
                              <a:lnTo>
                                <a:pt x="71" y="1"/>
                              </a:lnTo>
                              <a:lnTo>
                                <a:pt x="69" y="1"/>
                              </a:lnTo>
                              <a:lnTo>
                                <a:pt x="66" y="0"/>
                              </a:lnTo>
                              <a:lnTo>
                                <a:pt x="0" y="11"/>
                              </a:lnTo>
                              <a:lnTo>
                                <a:pt x="0" y="19"/>
                              </a:lnTo>
                            </a:path>
                          </a:pathLst>
                        </a:custGeom>
                        <a:solidFill>
                          <a:srgbClr val="FFFFFF"/>
                        </a:solidFill>
                        <a:ln w="12700" cap="rnd">
                          <a:solidFill>
                            <a:srgbClr val="000000"/>
                          </a:solidFill>
                          <a:round/>
                          <a:headEnd/>
                          <a:tailEnd/>
                        </a:ln>
                      </p:spPr>
                      <p:txBody>
                        <a:bodyPr/>
                        <a:lstStyle/>
                        <a:p>
                          <a:endParaRPr lang="en-US"/>
                        </a:p>
                      </p:txBody>
                    </p:sp>
                    <p:sp>
                      <p:nvSpPr>
                        <p:cNvPr id="27550" name="Freeform 1443"/>
                        <p:cNvSpPr>
                          <a:spLocks/>
                        </p:cNvSpPr>
                        <p:nvPr/>
                      </p:nvSpPr>
                      <p:spPr bwMode="auto">
                        <a:xfrm>
                          <a:off x="878" y="1396"/>
                          <a:ext cx="74" cy="50"/>
                        </a:xfrm>
                        <a:custGeom>
                          <a:avLst/>
                          <a:gdLst>
                            <a:gd name="T0" fmla="*/ 73 w 74"/>
                            <a:gd name="T1" fmla="*/ 0 h 50"/>
                            <a:gd name="T2" fmla="*/ 73 w 74"/>
                            <a:gd name="T3" fmla="*/ 33 h 50"/>
                            <a:gd name="T4" fmla="*/ 0 w 74"/>
                            <a:gd name="T5" fmla="*/ 49 h 50"/>
                            <a:gd name="T6" fmla="*/ 0 w 74"/>
                            <a:gd name="T7" fmla="*/ 15 h 50"/>
                            <a:gd name="T8" fmla="*/ 73 w 74"/>
                            <a:gd name="T9" fmla="*/ 0 h 50"/>
                            <a:gd name="T10" fmla="*/ 0 60000 65536"/>
                            <a:gd name="T11" fmla="*/ 0 60000 65536"/>
                            <a:gd name="T12" fmla="*/ 0 60000 65536"/>
                            <a:gd name="T13" fmla="*/ 0 60000 65536"/>
                            <a:gd name="T14" fmla="*/ 0 60000 65536"/>
                            <a:gd name="T15" fmla="*/ 0 w 74"/>
                            <a:gd name="T16" fmla="*/ 0 h 50"/>
                            <a:gd name="T17" fmla="*/ 74 w 74"/>
                            <a:gd name="T18" fmla="*/ 50 h 50"/>
                          </a:gdLst>
                          <a:ahLst/>
                          <a:cxnLst>
                            <a:cxn ang="T10">
                              <a:pos x="T0" y="T1"/>
                            </a:cxn>
                            <a:cxn ang="T11">
                              <a:pos x="T2" y="T3"/>
                            </a:cxn>
                            <a:cxn ang="T12">
                              <a:pos x="T4" y="T5"/>
                            </a:cxn>
                            <a:cxn ang="T13">
                              <a:pos x="T6" y="T7"/>
                            </a:cxn>
                            <a:cxn ang="T14">
                              <a:pos x="T8" y="T9"/>
                            </a:cxn>
                          </a:cxnLst>
                          <a:rect l="T15" t="T16" r="T17" b="T18"/>
                          <a:pathLst>
                            <a:path w="74" h="50">
                              <a:moveTo>
                                <a:pt x="73" y="0"/>
                              </a:moveTo>
                              <a:lnTo>
                                <a:pt x="73" y="33"/>
                              </a:lnTo>
                              <a:lnTo>
                                <a:pt x="0" y="49"/>
                              </a:lnTo>
                              <a:lnTo>
                                <a:pt x="0" y="15"/>
                              </a:lnTo>
                              <a:lnTo>
                                <a:pt x="73" y="0"/>
                              </a:lnTo>
                            </a:path>
                          </a:pathLst>
                        </a:custGeom>
                        <a:solidFill>
                          <a:srgbClr val="FFFFFF"/>
                        </a:solidFill>
                        <a:ln w="12700" cap="rnd">
                          <a:solidFill>
                            <a:srgbClr val="000000"/>
                          </a:solidFill>
                          <a:round/>
                          <a:headEnd/>
                          <a:tailEnd/>
                        </a:ln>
                      </p:spPr>
                      <p:txBody>
                        <a:bodyPr/>
                        <a:lstStyle/>
                        <a:p>
                          <a:endParaRPr lang="en-US"/>
                        </a:p>
                      </p:txBody>
                    </p:sp>
                    <p:sp>
                      <p:nvSpPr>
                        <p:cNvPr id="27551" name="Freeform 1444"/>
                        <p:cNvSpPr>
                          <a:spLocks/>
                        </p:cNvSpPr>
                        <p:nvPr/>
                      </p:nvSpPr>
                      <p:spPr bwMode="auto">
                        <a:xfrm>
                          <a:off x="878" y="1393"/>
                          <a:ext cx="74" cy="20"/>
                        </a:xfrm>
                        <a:custGeom>
                          <a:avLst/>
                          <a:gdLst>
                            <a:gd name="T0" fmla="*/ 0 w 74"/>
                            <a:gd name="T1" fmla="*/ 18 h 20"/>
                            <a:gd name="T2" fmla="*/ 4 w 74"/>
                            <a:gd name="T3" fmla="*/ 18 h 20"/>
                            <a:gd name="T4" fmla="*/ 9 w 74"/>
                            <a:gd name="T5" fmla="*/ 19 h 20"/>
                            <a:gd name="T6" fmla="*/ 14 w 74"/>
                            <a:gd name="T7" fmla="*/ 19 h 20"/>
                            <a:gd name="T8" fmla="*/ 20 w 74"/>
                            <a:gd name="T9" fmla="*/ 19 h 20"/>
                            <a:gd name="T10" fmla="*/ 25 w 74"/>
                            <a:gd name="T11" fmla="*/ 18 h 20"/>
                            <a:gd name="T12" fmla="*/ 32 w 74"/>
                            <a:gd name="T13" fmla="*/ 18 h 20"/>
                            <a:gd name="T14" fmla="*/ 38 w 74"/>
                            <a:gd name="T15" fmla="*/ 16 h 20"/>
                            <a:gd name="T16" fmla="*/ 45 w 74"/>
                            <a:gd name="T17" fmla="*/ 15 h 20"/>
                            <a:gd name="T18" fmla="*/ 51 w 74"/>
                            <a:gd name="T19" fmla="*/ 13 h 20"/>
                            <a:gd name="T20" fmla="*/ 57 w 74"/>
                            <a:gd name="T21" fmla="*/ 12 h 20"/>
                            <a:gd name="T22" fmla="*/ 63 w 74"/>
                            <a:gd name="T23" fmla="*/ 10 h 20"/>
                            <a:gd name="T24" fmla="*/ 68 w 74"/>
                            <a:gd name="T25" fmla="*/ 8 h 20"/>
                            <a:gd name="T26" fmla="*/ 72 w 74"/>
                            <a:gd name="T27" fmla="*/ 5 h 20"/>
                            <a:gd name="T28" fmla="*/ 73 w 74"/>
                            <a:gd name="T29" fmla="*/ 4 h 20"/>
                            <a:gd name="T30" fmla="*/ 72 w 74"/>
                            <a:gd name="T31" fmla="*/ 1 h 20"/>
                            <a:gd name="T32" fmla="*/ 71 w 74"/>
                            <a:gd name="T33" fmla="*/ 0 h 20"/>
                            <a:gd name="T34" fmla="*/ 68 w 74"/>
                            <a:gd name="T35" fmla="*/ 0 h 20"/>
                            <a:gd name="T36" fmla="*/ 0 w 74"/>
                            <a:gd name="T37" fmla="*/ 11 h 20"/>
                            <a:gd name="T38" fmla="*/ 0 w 74"/>
                            <a:gd name="T39" fmla="*/ 18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20"/>
                            <a:gd name="T62" fmla="*/ 74 w 74"/>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20">
                              <a:moveTo>
                                <a:pt x="0" y="18"/>
                              </a:moveTo>
                              <a:lnTo>
                                <a:pt x="4" y="18"/>
                              </a:lnTo>
                              <a:lnTo>
                                <a:pt x="9" y="19"/>
                              </a:lnTo>
                              <a:lnTo>
                                <a:pt x="14" y="19"/>
                              </a:lnTo>
                              <a:lnTo>
                                <a:pt x="20" y="19"/>
                              </a:lnTo>
                              <a:lnTo>
                                <a:pt x="25" y="18"/>
                              </a:lnTo>
                              <a:lnTo>
                                <a:pt x="32" y="18"/>
                              </a:lnTo>
                              <a:lnTo>
                                <a:pt x="38" y="16"/>
                              </a:lnTo>
                              <a:lnTo>
                                <a:pt x="45" y="15"/>
                              </a:lnTo>
                              <a:lnTo>
                                <a:pt x="51" y="13"/>
                              </a:lnTo>
                              <a:lnTo>
                                <a:pt x="57" y="12"/>
                              </a:lnTo>
                              <a:lnTo>
                                <a:pt x="63" y="10"/>
                              </a:lnTo>
                              <a:lnTo>
                                <a:pt x="68" y="8"/>
                              </a:lnTo>
                              <a:lnTo>
                                <a:pt x="72" y="5"/>
                              </a:lnTo>
                              <a:lnTo>
                                <a:pt x="73" y="4"/>
                              </a:lnTo>
                              <a:lnTo>
                                <a:pt x="72" y="1"/>
                              </a:lnTo>
                              <a:lnTo>
                                <a:pt x="71" y="0"/>
                              </a:lnTo>
                              <a:lnTo>
                                <a:pt x="68" y="0"/>
                              </a:lnTo>
                              <a:lnTo>
                                <a:pt x="0" y="11"/>
                              </a:lnTo>
                              <a:lnTo>
                                <a:pt x="0" y="18"/>
                              </a:lnTo>
                            </a:path>
                          </a:pathLst>
                        </a:custGeom>
                        <a:solidFill>
                          <a:srgbClr val="FFFFFF"/>
                        </a:solidFill>
                        <a:ln w="12700" cap="rnd">
                          <a:solidFill>
                            <a:srgbClr val="000000"/>
                          </a:solidFill>
                          <a:round/>
                          <a:headEnd/>
                          <a:tailEnd/>
                        </a:ln>
                      </p:spPr>
                      <p:txBody>
                        <a:bodyPr/>
                        <a:lstStyle/>
                        <a:p>
                          <a:endParaRPr lang="en-US"/>
                        </a:p>
                      </p:txBody>
                    </p:sp>
                  </p:grpSp>
                  <p:grpSp>
                    <p:nvGrpSpPr>
                      <p:cNvPr id="27870" name="Group 1445"/>
                      <p:cNvGrpSpPr>
                        <a:grpSpLocks/>
                      </p:cNvGrpSpPr>
                      <p:nvPr/>
                    </p:nvGrpSpPr>
                    <p:grpSpPr bwMode="auto">
                      <a:xfrm>
                        <a:off x="900" y="1408"/>
                        <a:ext cx="58" cy="24"/>
                        <a:chOff x="900" y="1408"/>
                        <a:chExt cx="58" cy="24"/>
                      </a:xfrm>
                    </p:grpSpPr>
                    <p:sp>
                      <p:nvSpPr>
                        <p:cNvPr id="27546" name="Freeform 1446"/>
                        <p:cNvSpPr>
                          <a:spLocks/>
                        </p:cNvSpPr>
                        <p:nvPr/>
                      </p:nvSpPr>
                      <p:spPr bwMode="auto">
                        <a:xfrm>
                          <a:off x="923" y="1408"/>
                          <a:ext cx="35" cy="17"/>
                        </a:xfrm>
                        <a:custGeom>
                          <a:avLst/>
                          <a:gdLst>
                            <a:gd name="T0" fmla="*/ 0 w 35"/>
                            <a:gd name="T1" fmla="*/ 0 h 17"/>
                            <a:gd name="T2" fmla="*/ 34 w 35"/>
                            <a:gd name="T3" fmla="*/ 16 h 17"/>
                            <a:gd name="T4" fmla="*/ 0 60000 65536"/>
                            <a:gd name="T5" fmla="*/ 0 60000 65536"/>
                            <a:gd name="T6" fmla="*/ 0 w 35"/>
                            <a:gd name="T7" fmla="*/ 0 h 17"/>
                            <a:gd name="T8" fmla="*/ 35 w 35"/>
                            <a:gd name="T9" fmla="*/ 17 h 17"/>
                          </a:gdLst>
                          <a:ahLst/>
                          <a:cxnLst>
                            <a:cxn ang="T4">
                              <a:pos x="T0" y="T1"/>
                            </a:cxn>
                            <a:cxn ang="T5">
                              <a:pos x="T2" y="T3"/>
                            </a:cxn>
                          </a:cxnLst>
                          <a:rect l="T6" t="T7" r="T8" b="T9"/>
                          <a:pathLst>
                            <a:path w="35" h="17">
                              <a:moveTo>
                                <a:pt x="0" y="0"/>
                              </a:moveTo>
                              <a:lnTo>
                                <a:pt x="34"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547" name="Freeform 1447"/>
                        <p:cNvSpPr>
                          <a:spLocks/>
                        </p:cNvSpPr>
                        <p:nvPr/>
                      </p:nvSpPr>
                      <p:spPr bwMode="auto">
                        <a:xfrm>
                          <a:off x="917" y="1415"/>
                          <a:ext cx="41" cy="17"/>
                        </a:xfrm>
                        <a:custGeom>
                          <a:avLst/>
                          <a:gdLst>
                            <a:gd name="T0" fmla="*/ 0 w 41"/>
                            <a:gd name="T1" fmla="*/ 0 h 17"/>
                            <a:gd name="T2" fmla="*/ 40 w 41"/>
                            <a:gd name="T3" fmla="*/ 16 h 17"/>
                            <a:gd name="T4" fmla="*/ 0 60000 65536"/>
                            <a:gd name="T5" fmla="*/ 0 60000 65536"/>
                            <a:gd name="T6" fmla="*/ 0 w 41"/>
                            <a:gd name="T7" fmla="*/ 0 h 17"/>
                            <a:gd name="T8" fmla="*/ 41 w 41"/>
                            <a:gd name="T9" fmla="*/ 17 h 17"/>
                          </a:gdLst>
                          <a:ahLst/>
                          <a:cxnLst>
                            <a:cxn ang="T4">
                              <a:pos x="T0" y="T1"/>
                            </a:cxn>
                            <a:cxn ang="T5">
                              <a:pos x="T2" y="T3"/>
                            </a:cxn>
                          </a:cxnLst>
                          <a:rect l="T6" t="T7" r="T8" b="T9"/>
                          <a:pathLst>
                            <a:path w="41" h="17">
                              <a:moveTo>
                                <a:pt x="0" y="0"/>
                              </a:moveTo>
                              <a:lnTo>
                                <a:pt x="40"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548" name="Freeform 1448"/>
                        <p:cNvSpPr>
                          <a:spLocks/>
                        </p:cNvSpPr>
                        <p:nvPr/>
                      </p:nvSpPr>
                      <p:spPr bwMode="auto">
                        <a:xfrm>
                          <a:off x="900" y="1415"/>
                          <a:ext cx="42" cy="17"/>
                        </a:xfrm>
                        <a:custGeom>
                          <a:avLst/>
                          <a:gdLst>
                            <a:gd name="T0" fmla="*/ 0 w 42"/>
                            <a:gd name="T1" fmla="*/ 0 h 17"/>
                            <a:gd name="T2" fmla="*/ 41 w 42"/>
                            <a:gd name="T3" fmla="*/ 16 h 17"/>
                            <a:gd name="T4" fmla="*/ 0 60000 65536"/>
                            <a:gd name="T5" fmla="*/ 0 60000 65536"/>
                            <a:gd name="T6" fmla="*/ 0 w 42"/>
                            <a:gd name="T7" fmla="*/ 0 h 17"/>
                            <a:gd name="T8" fmla="*/ 42 w 42"/>
                            <a:gd name="T9" fmla="*/ 17 h 17"/>
                          </a:gdLst>
                          <a:ahLst/>
                          <a:cxnLst>
                            <a:cxn ang="T4">
                              <a:pos x="T0" y="T1"/>
                            </a:cxn>
                            <a:cxn ang="T5">
                              <a:pos x="T2" y="T3"/>
                            </a:cxn>
                          </a:cxnLst>
                          <a:rect l="T6" t="T7" r="T8" b="T9"/>
                          <a:pathLst>
                            <a:path w="42" h="17">
                              <a:moveTo>
                                <a:pt x="0" y="0"/>
                              </a:moveTo>
                              <a:lnTo>
                                <a:pt x="41" y="16"/>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sp>
                  <p:nvSpPr>
                    <p:cNvPr id="27543" name="Freeform 1449"/>
                    <p:cNvSpPr>
                      <a:spLocks/>
                    </p:cNvSpPr>
                    <p:nvPr/>
                  </p:nvSpPr>
                  <p:spPr bwMode="auto">
                    <a:xfrm>
                      <a:off x="877" y="1390"/>
                      <a:ext cx="94" cy="81"/>
                    </a:xfrm>
                    <a:custGeom>
                      <a:avLst/>
                      <a:gdLst>
                        <a:gd name="T0" fmla="*/ 0 w 94"/>
                        <a:gd name="T1" fmla="*/ 18 h 81"/>
                        <a:gd name="T2" fmla="*/ 93 w 94"/>
                        <a:gd name="T3" fmla="*/ 0 h 81"/>
                        <a:gd name="T4" fmla="*/ 93 w 94"/>
                        <a:gd name="T5" fmla="*/ 63 h 81"/>
                        <a:gd name="T6" fmla="*/ 0 w 94"/>
                        <a:gd name="T7" fmla="*/ 80 h 81"/>
                        <a:gd name="T8" fmla="*/ 0 w 94"/>
                        <a:gd name="T9" fmla="*/ 18 h 81"/>
                        <a:gd name="T10" fmla="*/ 0 60000 65536"/>
                        <a:gd name="T11" fmla="*/ 0 60000 65536"/>
                        <a:gd name="T12" fmla="*/ 0 60000 65536"/>
                        <a:gd name="T13" fmla="*/ 0 60000 65536"/>
                        <a:gd name="T14" fmla="*/ 0 60000 65536"/>
                        <a:gd name="T15" fmla="*/ 0 w 94"/>
                        <a:gd name="T16" fmla="*/ 0 h 81"/>
                        <a:gd name="T17" fmla="*/ 94 w 94"/>
                        <a:gd name="T18" fmla="*/ 81 h 81"/>
                      </a:gdLst>
                      <a:ahLst/>
                      <a:cxnLst>
                        <a:cxn ang="T10">
                          <a:pos x="T0" y="T1"/>
                        </a:cxn>
                        <a:cxn ang="T11">
                          <a:pos x="T2" y="T3"/>
                        </a:cxn>
                        <a:cxn ang="T12">
                          <a:pos x="T4" y="T5"/>
                        </a:cxn>
                        <a:cxn ang="T13">
                          <a:pos x="T6" y="T7"/>
                        </a:cxn>
                        <a:cxn ang="T14">
                          <a:pos x="T8" y="T9"/>
                        </a:cxn>
                      </a:cxnLst>
                      <a:rect l="T15" t="T16" r="T17" b="T18"/>
                      <a:pathLst>
                        <a:path w="94" h="81">
                          <a:moveTo>
                            <a:pt x="0" y="18"/>
                          </a:moveTo>
                          <a:lnTo>
                            <a:pt x="93" y="0"/>
                          </a:lnTo>
                          <a:lnTo>
                            <a:pt x="93" y="63"/>
                          </a:lnTo>
                          <a:lnTo>
                            <a:pt x="0" y="80"/>
                          </a:lnTo>
                          <a:lnTo>
                            <a:pt x="0" y="18"/>
                          </a:lnTo>
                        </a:path>
                      </a:pathLst>
                    </a:custGeom>
                    <a:solidFill>
                      <a:srgbClr val="FFFFFF"/>
                    </a:solidFill>
                    <a:ln w="12700" cap="rnd">
                      <a:solidFill>
                        <a:srgbClr val="000000"/>
                      </a:solidFill>
                      <a:round/>
                      <a:headEnd/>
                      <a:tailEnd/>
                    </a:ln>
                  </p:spPr>
                  <p:txBody>
                    <a:bodyPr/>
                    <a:lstStyle/>
                    <a:p>
                      <a:endParaRPr lang="en-US"/>
                    </a:p>
                  </p:txBody>
                </p:sp>
              </p:grpSp>
            </p:grpSp>
            <p:grpSp>
              <p:nvGrpSpPr>
                <p:cNvPr id="27871" name="Group 1450"/>
                <p:cNvGrpSpPr>
                  <a:grpSpLocks/>
                </p:cNvGrpSpPr>
                <p:nvPr/>
              </p:nvGrpSpPr>
              <p:grpSpPr bwMode="auto">
                <a:xfrm>
                  <a:off x="648" y="1382"/>
                  <a:ext cx="199" cy="163"/>
                  <a:chOff x="648" y="1382"/>
                  <a:chExt cx="199" cy="163"/>
                </a:xfrm>
              </p:grpSpPr>
              <p:grpSp>
                <p:nvGrpSpPr>
                  <p:cNvPr id="27872" name="Group 1451"/>
                  <p:cNvGrpSpPr>
                    <a:grpSpLocks/>
                  </p:cNvGrpSpPr>
                  <p:nvPr/>
                </p:nvGrpSpPr>
                <p:grpSpPr bwMode="auto">
                  <a:xfrm>
                    <a:off x="648" y="1382"/>
                    <a:ext cx="199" cy="163"/>
                    <a:chOff x="648" y="1382"/>
                    <a:chExt cx="199" cy="163"/>
                  </a:xfrm>
                </p:grpSpPr>
                <p:grpSp>
                  <p:nvGrpSpPr>
                    <p:cNvPr id="27873" name="Group 1452"/>
                    <p:cNvGrpSpPr>
                      <a:grpSpLocks/>
                    </p:cNvGrpSpPr>
                    <p:nvPr/>
                  </p:nvGrpSpPr>
                  <p:grpSpPr bwMode="auto">
                    <a:xfrm>
                      <a:off x="653" y="1500"/>
                      <a:ext cx="182" cy="45"/>
                      <a:chOff x="653" y="1500"/>
                      <a:chExt cx="182" cy="45"/>
                    </a:xfrm>
                  </p:grpSpPr>
                  <p:sp>
                    <p:nvSpPr>
                      <p:cNvPr id="27537" name="Freeform 1453"/>
                      <p:cNvSpPr>
                        <a:spLocks/>
                      </p:cNvSpPr>
                      <p:nvPr/>
                    </p:nvSpPr>
                    <p:spPr bwMode="auto">
                      <a:xfrm>
                        <a:off x="725" y="1500"/>
                        <a:ext cx="110" cy="45"/>
                      </a:xfrm>
                      <a:custGeom>
                        <a:avLst/>
                        <a:gdLst>
                          <a:gd name="T0" fmla="*/ 0 w 110"/>
                          <a:gd name="T1" fmla="*/ 21 h 45"/>
                          <a:gd name="T2" fmla="*/ 0 w 110"/>
                          <a:gd name="T3" fmla="*/ 44 h 45"/>
                          <a:gd name="T4" fmla="*/ 109 w 110"/>
                          <a:gd name="T5" fmla="*/ 23 h 45"/>
                          <a:gd name="T6" fmla="*/ 109 w 110"/>
                          <a:gd name="T7" fmla="*/ 0 h 45"/>
                          <a:gd name="T8" fmla="*/ 0 w 110"/>
                          <a:gd name="T9" fmla="*/ 21 h 45"/>
                          <a:gd name="T10" fmla="*/ 0 60000 65536"/>
                          <a:gd name="T11" fmla="*/ 0 60000 65536"/>
                          <a:gd name="T12" fmla="*/ 0 60000 65536"/>
                          <a:gd name="T13" fmla="*/ 0 60000 65536"/>
                          <a:gd name="T14" fmla="*/ 0 60000 65536"/>
                          <a:gd name="T15" fmla="*/ 0 w 110"/>
                          <a:gd name="T16" fmla="*/ 0 h 45"/>
                          <a:gd name="T17" fmla="*/ 110 w 110"/>
                          <a:gd name="T18" fmla="*/ 45 h 45"/>
                        </a:gdLst>
                        <a:ahLst/>
                        <a:cxnLst>
                          <a:cxn ang="T10">
                            <a:pos x="T0" y="T1"/>
                          </a:cxn>
                          <a:cxn ang="T11">
                            <a:pos x="T2" y="T3"/>
                          </a:cxn>
                          <a:cxn ang="T12">
                            <a:pos x="T4" y="T5"/>
                          </a:cxn>
                          <a:cxn ang="T13">
                            <a:pos x="T6" y="T7"/>
                          </a:cxn>
                          <a:cxn ang="T14">
                            <a:pos x="T8" y="T9"/>
                          </a:cxn>
                        </a:cxnLst>
                        <a:rect l="T15" t="T16" r="T17" b="T18"/>
                        <a:pathLst>
                          <a:path w="110" h="45">
                            <a:moveTo>
                              <a:pt x="0" y="21"/>
                            </a:moveTo>
                            <a:lnTo>
                              <a:pt x="0" y="44"/>
                            </a:lnTo>
                            <a:lnTo>
                              <a:pt x="109" y="23"/>
                            </a:lnTo>
                            <a:lnTo>
                              <a:pt x="109" y="0"/>
                            </a:lnTo>
                            <a:lnTo>
                              <a:pt x="0" y="21"/>
                            </a:lnTo>
                          </a:path>
                        </a:pathLst>
                      </a:custGeom>
                      <a:solidFill>
                        <a:srgbClr val="FFFFFF"/>
                      </a:solidFill>
                      <a:ln w="12700" cap="rnd">
                        <a:solidFill>
                          <a:srgbClr val="000000"/>
                        </a:solidFill>
                        <a:round/>
                        <a:headEnd/>
                        <a:tailEnd/>
                      </a:ln>
                    </p:spPr>
                    <p:txBody>
                      <a:bodyPr/>
                      <a:lstStyle/>
                      <a:p>
                        <a:endParaRPr lang="en-US"/>
                      </a:p>
                    </p:txBody>
                  </p:sp>
                  <p:sp>
                    <p:nvSpPr>
                      <p:cNvPr id="27538" name="Freeform 1454"/>
                      <p:cNvSpPr>
                        <a:spLocks/>
                      </p:cNvSpPr>
                      <p:nvPr/>
                    </p:nvSpPr>
                    <p:spPr bwMode="auto">
                      <a:xfrm>
                        <a:off x="653" y="1510"/>
                        <a:ext cx="73" cy="35"/>
                      </a:xfrm>
                      <a:custGeom>
                        <a:avLst/>
                        <a:gdLst>
                          <a:gd name="T0" fmla="*/ 72 w 73"/>
                          <a:gd name="T1" fmla="*/ 18 h 35"/>
                          <a:gd name="T2" fmla="*/ 72 w 73"/>
                          <a:gd name="T3" fmla="*/ 34 h 35"/>
                          <a:gd name="T4" fmla="*/ 0 w 73"/>
                          <a:gd name="T5" fmla="*/ 14 h 35"/>
                          <a:gd name="T6" fmla="*/ 0 w 73"/>
                          <a:gd name="T7" fmla="*/ 0 h 35"/>
                          <a:gd name="T8" fmla="*/ 72 w 73"/>
                          <a:gd name="T9" fmla="*/ 18 h 35"/>
                          <a:gd name="T10" fmla="*/ 0 60000 65536"/>
                          <a:gd name="T11" fmla="*/ 0 60000 65536"/>
                          <a:gd name="T12" fmla="*/ 0 60000 65536"/>
                          <a:gd name="T13" fmla="*/ 0 60000 65536"/>
                          <a:gd name="T14" fmla="*/ 0 60000 65536"/>
                          <a:gd name="T15" fmla="*/ 0 w 73"/>
                          <a:gd name="T16" fmla="*/ 0 h 35"/>
                          <a:gd name="T17" fmla="*/ 73 w 73"/>
                          <a:gd name="T18" fmla="*/ 35 h 35"/>
                        </a:gdLst>
                        <a:ahLst/>
                        <a:cxnLst>
                          <a:cxn ang="T10">
                            <a:pos x="T0" y="T1"/>
                          </a:cxn>
                          <a:cxn ang="T11">
                            <a:pos x="T2" y="T3"/>
                          </a:cxn>
                          <a:cxn ang="T12">
                            <a:pos x="T4" y="T5"/>
                          </a:cxn>
                          <a:cxn ang="T13">
                            <a:pos x="T6" y="T7"/>
                          </a:cxn>
                          <a:cxn ang="T14">
                            <a:pos x="T8" y="T9"/>
                          </a:cxn>
                        </a:cxnLst>
                        <a:rect l="T15" t="T16" r="T17" b="T18"/>
                        <a:pathLst>
                          <a:path w="73" h="35">
                            <a:moveTo>
                              <a:pt x="72" y="18"/>
                            </a:moveTo>
                            <a:lnTo>
                              <a:pt x="72" y="34"/>
                            </a:lnTo>
                            <a:lnTo>
                              <a:pt x="0" y="14"/>
                            </a:lnTo>
                            <a:lnTo>
                              <a:pt x="0" y="0"/>
                            </a:lnTo>
                            <a:lnTo>
                              <a:pt x="72" y="18"/>
                            </a:lnTo>
                          </a:path>
                        </a:pathLst>
                      </a:custGeom>
                      <a:solidFill>
                        <a:srgbClr val="FFFFFF"/>
                      </a:solidFill>
                      <a:ln w="12700" cap="rnd">
                        <a:solidFill>
                          <a:srgbClr val="000000"/>
                        </a:solidFill>
                        <a:round/>
                        <a:headEnd/>
                        <a:tailEnd/>
                      </a:ln>
                    </p:spPr>
                    <p:txBody>
                      <a:bodyPr/>
                      <a:lstStyle/>
                      <a:p>
                        <a:endParaRPr lang="en-US"/>
                      </a:p>
                    </p:txBody>
                  </p:sp>
                </p:grpSp>
                <p:grpSp>
                  <p:nvGrpSpPr>
                    <p:cNvPr id="27874" name="Group 1455"/>
                    <p:cNvGrpSpPr>
                      <a:grpSpLocks/>
                    </p:cNvGrpSpPr>
                    <p:nvPr/>
                  </p:nvGrpSpPr>
                  <p:grpSpPr bwMode="auto">
                    <a:xfrm>
                      <a:off x="648" y="1382"/>
                      <a:ext cx="199" cy="148"/>
                      <a:chOff x="648" y="1382"/>
                      <a:chExt cx="199" cy="148"/>
                    </a:xfrm>
                  </p:grpSpPr>
                  <p:sp>
                    <p:nvSpPr>
                      <p:cNvPr id="27533" name="Freeform 1456"/>
                      <p:cNvSpPr>
                        <a:spLocks/>
                      </p:cNvSpPr>
                      <p:nvPr/>
                    </p:nvSpPr>
                    <p:spPr bwMode="auto">
                      <a:xfrm>
                        <a:off x="710" y="1398"/>
                        <a:ext cx="137" cy="132"/>
                      </a:xfrm>
                      <a:custGeom>
                        <a:avLst/>
                        <a:gdLst>
                          <a:gd name="T0" fmla="*/ 0 w 137"/>
                          <a:gd name="T1" fmla="*/ 24 h 132"/>
                          <a:gd name="T2" fmla="*/ 125 w 137"/>
                          <a:gd name="T3" fmla="*/ 0 h 132"/>
                          <a:gd name="T4" fmla="*/ 136 w 137"/>
                          <a:gd name="T5" fmla="*/ 10 h 132"/>
                          <a:gd name="T6" fmla="*/ 136 w 137"/>
                          <a:gd name="T7" fmla="*/ 107 h 132"/>
                          <a:gd name="T8" fmla="*/ 12 w 137"/>
                          <a:gd name="T9" fmla="*/ 131 h 132"/>
                          <a:gd name="T10" fmla="*/ 11 w 137"/>
                          <a:gd name="T11" fmla="*/ 35 h 132"/>
                          <a:gd name="T12" fmla="*/ 0 w 137"/>
                          <a:gd name="T13" fmla="*/ 24 h 132"/>
                          <a:gd name="T14" fmla="*/ 0 60000 65536"/>
                          <a:gd name="T15" fmla="*/ 0 60000 65536"/>
                          <a:gd name="T16" fmla="*/ 0 60000 65536"/>
                          <a:gd name="T17" fmla="*/ 0 60000 65536"/>
                          <a:gd name="T18" fmla="*/ 0 60000 65536"/>
                          <a:gd name="T19" fmla="*/ 0 60000 65536"/>
                          <a:gd name="T20" fmla="*/ 0 60000 65536"/>
                          <a:gd name="T21" fmla="*/ 0 w 137"/>
                          <a:gd name="T22" fmla="*/ 0 h 132"/>
                          <a:gd name="T23" fmla="*/ 137 w 137"/>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132">
                            <a:moveTo>
                              <a:pt x="0" y="24"/>
                            </a:moveTo>
                            <a:lnTo>
                              <a:pt x="125" y="0"/>
                            </a:lnTo>
                            <a:lnTo>
                              <a:pt x="136" y="10"/>
                            </a:lnTo>
                            <a:lnTo>
                              <a:pt x="136" y="107"/>
                            </a:lnTo>
                            <a:lnTo>
                              <a:pt x="12" y="131"/>
                            </a:lnTo>
                            <a:lnTo>
                              <a:pt x="11" y="35"/>
                            </a:lnTo>
                            <a:lnTo>
                              <a:pt x="0" y="24"/>
                            </a:lnTo>
                          </a:path>
                        </a:pathLst>
                      </a:custGeom>
                      <a:solidFill>
                        <a:srgbClr val="FFFFFF"/>
                      </a:solidFill>
                      <a:ln w="12700" cap="rnd">
                        <a:solidFill>
                          <a:srgbClr val="000000"/>
                        </a:solidFill>
                        <a:round/>
                        <a:headEnd/>
                        <a:tailEnd/>
                      </a:ln>
                    </p:spPr>
                    <p:txBody>
                      <a:bodyPr/>
                      <a:lstStyle/>
                      <a:p>
                        <a:endParaRPr lang="en-US"/>
                      </a:p>
                    </p:txBody>
                  </p:sp>
                  <p:sp>
                    <p:nvSpPr>
                      <p:cNvPr id="27534" name="Freeform 1457"/>
                      <p:cNvSpPr>
                        <a:spLocks/>
                      </p:cNvSpPr>
                      <p:nvPr/>
                    </p:nvSpPr>
                    <p:spPr bwMode="auto">
                      <a:xfrm>
                        <a:off x="649" y="1382"/>
                        <a:ext cx="187" cy="41"/>
                      </a:xfrm>
                      <a:custGeom>
                        <a:avLst/>
                        <a:gdLst>
                          <a:gd name="T0" fmla="*/ 0 w 187"/>
                          <a:gd name="T1" fmla="*/ 24 h 41"/>
                          <a:gd name="T2" fmla="*/ 124 w 187"/>
                          <a:gd name="T3" fmla="*/ 0 h 41"/>
                          <a:gd name="T4" fmla="*/ 186 w 187"/>
                          <a:gd name="T5" fmla="*/ 16 h 41"/>
                          <a:gd name="T6" fmla="*/ 60 w 187"/>
                          <a:gd name="T7" fmla="*/ 40 h 41"/>
                          <a:gd name="T8" fmla="*/ 0 w 187"/>
                          <a:gd name="T9" fmla="*/ 24 h 41"/>
                          <a:gd name="T10" fmla="*/ 0 60000 65536"/>
                          <a:gd name="T11" fmla="*/ 0 60000 65536"/>
                          <a:gd name="T12" fmla="*/ 0 60000 65536"/>
                          <a:gd name="T13" fmla="*/ 0 60000 65536"/>
                          <a:gd name="T14" fmla="*/ 0 60000 65536"/>
                          <a:gd name="T15" fmla="*/ 0 w 187"/>
                          <a:gd name="T16" fmla="*/ 0 h 41"/>
                          <a:gd name="T17" fmla="*/ 187 w 187"/>
                          <a:gd name="T18" fmla="*/ 41 h 41"/>
                        </a:gdLst>
                        <a:ahLst/>
                        <a:cxnLst>
                          <a:cxn ang="T10">
                            <a:pos x="T0" y="T1"/>
                          </a:cxn>
                          <a:cxn ang="T11">
                            <a:pos x="T2" y="T3"/>
                          </a:cxn>
                          <a:cxn ang="T12">
                            <a:pos x="T4" y="T5"/>
                          </a:cxn>
                          <a:cxn ang="T13">
                            <a:pos x="T6" y="T7"/>
                          </a:cxn>
                          <a:cxn ang="T14">
                            <a:pos x="T8" y="T9"/>
                          </a:cxn>
                        </a:cxnLst>
                        <a:rect l="T15" t="T16" r="T17" b="T18"/>
                        <a:pathLst>
                          <a:path w="187" h="41">
                            <a:moveTo>
                              <a:pt x="0" y="24"/>
                            </a:moveTo>
                            <a:lnTo>
                              <a:pt x="124" y="0"/>
                            </a:lnTo>
                            <a:lnTo>
                              <a:pt x="186" y="16"/>
                            </a:lnTo>
                            <a:lnTo>
                              <a:pt x="60" y="40"/>
                            </a:lnTo>
                            <a:lnTo>
                              <a:pt x="0" y="24"/>
                            </a:lnTo>
                          </a:path>
                        </a:pathLst>
                      </a:custGeom>
                      <a:solidFill>
                        <a:srgbClr val="FFFFFF"/>
                      </a:solidFill>
                      <a:ln w="12700" cap="rnd">
                        <a:solidFill>
                          <a:srgbClr val="000000"/>
                        </a:solidFill>
                        <a:round/>
                        <a:headEnd/>
                        <a:tailEnd/>
                      </a:ln>
                    </p:spPr>
                    <p:txBody>
                      <a:bodyPr/>
                      <a:lstStyle/>
                      <a:p>
                        <a:endParaRPr lang="en-US"/>
                      </a:p>
                    </p:txBody>
                  </p:sp>
                  <p:sp>
                    <p:nvSpPr>
                      <p:cNvPr id="27535" name="Freeform 1458"/>
                      <p:cNvSpPr>
                        <a:spLocks/>
                      </p:cNvSpPr>
                      <p:nvPr/>
                    </p:nvSpPr>
                    <p:spPr bwMode="auto">
                      <a:xfrm>
                        <a:off x="648" y="1406"/>
                        <a:ext cx="75" cy="124"/>
                      </a:xfrm>
                      <a:custGeom>
                        <a:avLst/>
                        <a:gdLst>
                          <a:gd name="T0" fmla="*/ 0 w 75"/>
                          <a:gd name="T1" fmla="*/ 0 h 124"/>
                          <a:gd name="T2" fmla="*/ 62 w 75"/>
                          <a:gd name="T3" fmla="*/ 16 h 124"/>
                          <a:gd name="T4" fmla="*/ 74 w 75"/>
                          <a:gd name="T5" fmla="*/ 26 h 124"/>
                          <a:gd name="T6" fmla="*/ 74 w 75"/>
                          <a:gd name="T7" fmla="*/ 123 h 124"/>
                          <a:gd name="T8" fmla="*/ 0 w 75"/>
                          <a:gd name="T9" fmla="*/ 101 h 124"/>
                          <a:gd name="T10" fmla="*/ 0 w 75"/>
                          <a:gd name="T11" fmla="*/ 0 h 124"/>
                          <a:gd name="T12" fmla="*/ 0 60000 65536"/>
                          <a:gd name="T13" fmla="*/ 0 60000 65536"/>
                          <a:gd name="T14" fmla="*/ 0 60000 65536"/>
                          <a:gd name="T15" fmla="*/ 0 60000 65536"/>
                          <a:gd name="T16" fmla="*/ 0 60000 65536"/>
                          <a:gd name="T17" fmla="*/ 0 60000 65536"/>
                          <a:gd name="T18" fmla="*/ 0 w 75"/>
                          <a:gd name="T19" fmla="*/ 0 h 124"/>
                          <a:gd name="T20" fmla="*/ 75 w 75"/>
                          <a:gd name="T21" fmla="*/ 124 h 124"/>
                        </a:gdLst>
                        <a:ahLst/>
                        <a:cxnLst>
                          <a:cxn ang="T12">
                            <a:pos x="T0" y="T1"/>
                          </a:cxn>
                          <a:cxn ang="T13">
                            <a:pos x="T2" y="T3"/>
                          </a:cxn>
                          <a:cxn ang="T14">
                            <a:pos x="T4" y="T5"/>
                          </a:cxn>
                          <a:cxn ang="T15">
                            <a:pos x="T6" y="T7"/>
                          </a:cxn>
                          <a:cxn ang="T16">
                            <a:pos x="T8" y="T9"/>
                          </a:cxn>
                          <a:cxn ang="T17">
                            <a:pos x="T10" y="T11"/>
                          </a:cxn>
                        </a:cxnLst>
                        <a:rect l="T18" t="T19" r="T20" b="T21"/>
                        <a:pathLst>
                          <a:path w="75" h="124">
                            <a:moveTo>
                              <a:pt x="0" y="0"/>
                            </a:moveTo>
                            <a:lnTo>
                              <a:pt x="62" y="16"/>
                            </a:lnTo>
                            <a:lnTo>
                              <a:pt x="74" y="26"/>
                            </a:lnTo>
                            <a:lnTo>
                              <a:pt x="74" y="123"/>
                            </a:lnTo>
                            <a:lnTo>
                              <a:pt x="0" y="101"/>
                            </a:lnTo>
                            <a:lnTo>
                              <a:pt x="0" y="0"/>
                            </a:lnTo>
                          </a:path>
                        </a:pathLst>
                      </a:custGeom>
                      <a:solidFill>
                        <a:srgbClr val="FFFFFF"/>
                      </a:solidFill>
                      <a:ln w="12700" cap="rnd">
                        <a:solidFill>
                          <a:srgbClr val="000000"/>
                        </a:solidFill>
                        <a:round/>
                        <a:headEnd/>
                        <a:tailEnd/>
                      </a:ln>
                    </p:spPr>
                    <p:txBody>
                      <a:bodyPr/>
                      <a:lstStyle/>
                      <a:p>
                        <a:endParaRPr lang="en-US"/>
                      </a:p>
                    </p:txBody>
                  </p:sp>
                  <p:sp>
                    <p:nvSpPr>
                      <p:cNvPr id="27536" name="Freeform 1459"/>
                      <p:cNvSpPr>
                        <a:spLocks/>
                      </p:cNvSpPr>
                      <p:nvPr/>
                    </p:nvSpPr>
                    <p:spPr bwMode="auto">
                      <a:xfrm>
                        <a:off x="722" y="1408"/>
                        <a:ext cx="125" cy="25"/>
                      </a:xfrm>
                      <a:custGeom>
                        <a:avLst/>
                        <a:gdLst>
                          <a:gd name="T0" fmla="*/ 0 w 125"/>
                          <a:gd name="T1" fmla="*/ 24 h 25"/>
                          <a:gd name="T2" fmla="*/ 124 w 125"/>
                          <a:gd name="T3" fmla="*/ 0 h 25"/>
                          <a:gd name="T4" fmla="*/ 0 60000 65536"/>
                          <a:gd name="T5" fmla="*/ 0 60000 65536"/>
                          <a:gd name="T6" fmla="*/ 0 w 125"/>
                          <a:gd name="T7" fmla="*/ 0 h 25"/>
                          <a:gd name="T8" fmla="*/ 125 w 125"/>
                          <a:gd name="T9" fmla="*/ 25 h 25"/>
                        </a:gdLst>
                        <a:ahLst/>
                        <a:cxnLst>
                          <a:cxn ang="T4">
                            <a:pos x="T0" y="T1"/>
                          </a:cxn>
                          <a:cxn ang="T5">
                            <a:pos x="T2" y="T3"/>
                          </a:cxn>
                        </a:cxnLst>
                        <a:rect l="T6" t="T7" r="T8" b="T9"/>
                        <a:pathLst>
                          <a:path w="125" h="25">
                            <a:moveTo>
                              <a:pt x="0" y="24"/>
                            </a:moveTo>
                            <a:lnTo>
                              <a:pt x="124" y="0"/>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grpSp>
                <p:nvGrpSpPr>
                  <p:cNvPr id="27885" name="Group 1460"/>
                  <p:cNvGrpSpPr>
                    <a:grpSpLocks/>
                  </p:cNvGrpSpPr>
                  <p:nvPr/>
                </p:nvGrpSpPr>
                <p:grpSpPr bwMode="auto">
                  <a:xfrm>
                    <a:off x="739" y="1427"/>
                    <a:ext cx="93" cy="81"/>
                    <a:chOff x="739" y="1427"/>
                    <a:chExt cx="93" cy="81"/>
                  </a:xfrm>
                </p:grpSpPr>
                <p:sp>
                  <p:nvSpPr>
                    <p:cNvPr id="27520" name="Freeform 1461"/>
                    <p:cNvSpPr>
                      <a:spLocks/>
                    </p:cNvSpPr>
                    <p:nvPr/>
                  </p:nvSpPr>
                  <p:spPr bwMode="auto">
                    <a:xfrm>
                      <a:off x="740" y="1427"/>
                      <a:ext cx="85" cy="74"/>
                    </a:xfrm>
                    <a:custGeom>
                      <a:avLst/>
                      <a:gdLst>
                        <a:gd name="T0" fmla="*/ 0 w 85"/>
                        <a:gd name="T1" fmla="*/ 17 h 74"/>
                        <a:gd name="T2" fmla="*/ 84 w 85"/>
                        <a:gd name="T3" fmla="*/ 0 h 74"/>
                        <a:gd name="T4" fmla="*/ 84 w 85"/>
                        <a:gd name="T5" fmla="*/ 58 h 74"/>
                        <a:gd name="T6" fmla="*/ 0 w 85"/>
                        <a:gd name="T7" fmla="*/ 73 h 74"/>
                        <a:gd name="T8" fmla="*/ 0 w 85"/>
                        <a:gd name="T9" fmla="*/ 17 h 74"/>
                        <a:gd name="T10" fmla="*/ 0 60000 65536"/>
                        <a:gd name="T11" fmla="*/ 0 60000 65536"/>
                        <a:gd name="T12" fmla="*/ 0 60000 65536"/>
                        <a:gd name="T13" fmla="*/ 0 60000 65536"/>
                        <a:gd name="T14" fmla="*/ 0 60000 65536"/>
                        <a:gd name="T15" fmla="*/ 0 w 85"/>
                        <a:gd name="T16" fmla="*/ 0 h 74"/>
                        <a:gd name="T17" fmla="*/ 85 w 85"/>
                        <a:gd name="T18" fmla="*/ 74 h 74"/>
                      </a:gdLst>
                      <a:ahLst/>
                      <a:cxnLst>
                        <a:cxn ang="T10">
                          <a:pos x="T0" y="T1"/>
                        </a:cxn>
                        <a:cxn ang="T11">
                          <a:pos x="T2" y="T3"/>
                        </a:cxn>
                        <a:cxn ang="T12">
                          <a:pos x="T4" y="T5"/>
                        </a:cxn>
                        <a:cxn ang="T13">
                          <a:pos x="T6" y="T7"/>
                        </a:cxn>
                        <a:cxn ang="T14">
                          <a:pos x="T8" y="T9"/>
                        </a:cxn>
                      </a:cxnLst>
                      <a:rect l="T15" t="T16" r="T17" b="T18"/>
                      <a:pathLst>
                        <a:path w="85" h="74">
                          <a:moveTo>
                            <a:pt x="0" y="17"/>
                          </a:moveTo>
                          <a:lnTo>
                            <a:pt x="84" y="0"/>
                          </a:lnTo>
                          <a:lnTo>
                            <a:pt x="84" y="58"/>
                          </a:lnTo>
                          <a:lnTo>
                            <a:pt x="0" y="73"/>
                          </a:lnTo>
                          <a:lnTo>
                            <a:pt x="0" y="17"/>
                          </a:lnTo>
                        </a:path>
                      </a:pathLst>
                    </a:custGeom>
                    <a:solidFill>
                      <a:srgbClr val="FFFFFF"/>
                    </a:solidFill>
                    <a:ln w="12700" cap="rnd">
                      <a:solidFill>
                        <a:srgbClr val="000000"/>
                      </a:solidFill>
                      <a:round/>
                      <a:headEnd/>
                      <a:tailEnd/>
                    </a:ln>
                  </p:spPr>
                  <p:txBody>
                    <a:bodyPr/>
                    <a:lstStyle/>
                    <a:p>
                      <a:endParaRPr lang="en-US"/>
                    </a:p>
                  </p:txBody>
                </p:sp>
                <p:grpSp>
                  <p:nvGrpSpPr>
                    <p:cNvPr id="27895" name="Group 1462"/>
                    <p:cNvGrpSpPr>
                      <a:grpSpLocks/>
                    </p:cNvGrpSpPr>
                    <p:nvPr/>
                  </p:nvGrpSpPr>
                  <p:grpSpPr bwMode="auto">
                    <a:xfrm>
                      <a:off x="740" y="1430"/>
                      <a:ext cx="79" cy="57"/>
                      <a:chOff x="740" y="1430"/>
                      <a:chExt cx="79" cy="57"/>
                    </a:xfrm>
                  </p:grpSpPr>
                  <p:grpSp>
                    <p:nvGrpSpPr>
                      <p:cNvPr id="27896" name="Group 1463"/>
                      <p:cNvGrpSpPr>
                        <a:grpSpLocks/>
                      </p:cNvGrpSpPr>
                      <p:nvPr/>
                    </p:nvGrpSpPr>
                    <p:grpSpPr bwMode="auto">
                      <a:xfrm>
                        <a:off x="740" y="1430"/>
                        <a:ext cx="74" cy="57"/>
                        <a:chOff x="740" y="1430"/>
                        <a:chExt cx="74" cy="57"/>
                      </a:xfrm>
                    </p:grpSpPr>
                    <p:sp>
                      <p:nvSpPr>
                        <p:cNvPr id="27528" name="Freeform 1464"/>
                        <p:cNvSpPr>
                          <a:spLocks/>
                        </p:cNvSpPr>
                        <p:nvPr/>
                      </p:nvSpPr>
                      <p:spPr bwMode="auto">
                        <a:xfrm>
                          <a:off x="740" y="1465"/>
                          <a:ext cx="74" cy="22"/>
                        </a:xfrm>
                        <a:custGeom>
                          <a:avLst/>
                          <a:gdLst>
                            <a:gd name="T0" fmla="*/ 0 w 74"/>
                            <a:gd name="T1" fmla="*/ 19 h 22"/>
                            <a:gd name="T2" fmla="*/ 4 w 74"/>
                            <a:gd name="T3" fmla="*/ 20 h 22"/>
                            <a:gd name="T4" fmla="*/ 8 w 74"/>
                            <a:gd name="T5" fmla="*/ 20 h 22"/>
                            <a:gd name="T6" fmla="*/ 14 w 74"/>
                            <a:gd name="T7" fmla="*/ 21 h 22"/>
                            <a:gd name="T8" fmla="*/ 19 w 74"/>
                            <a:gd name="T9" fmla="*/ 20 h 22"/>
                            <a:gd name="T10" fmla="*/ 25 w 74"/>
                            <a:gd name="T11" fmla="*/ 20 h 22"/>
                            <a:gd name="T12" fmla="*/ 32 w 74"/>
                            <a:gd name="T13" fmla="*/ 19 h 22"/>
                            <a:gd name="T14" fmla="*/ 38 w 74"/>
                            <a:gd name="T15" fmla="*/ 18 h 22"/>
                            <a:gd name="T16" fmla="*/ 44 w 74"/>
                            <a:gd name="T17" fmla="*/ 17 h 22"/>
                            <a:gd name="T18" fmla="*/ 51 w 74"/>
                            <a:gd name="T19" fmla="*/ 15 h 22"/>
                            <a:gd name="T20" fmla="*/ 57 w 74"/>
                            <a:gd name="T21" fmla="*/ 14 h 22"/>
                            <a:gd name="T22" fmla="*/ 62 w 74"/>
                            <a:gd name="T23" fmla="*/ 12 h 22"/>
                            <a:gd name="T24" fmla="*/ 68 w 74"/>
                            <a:gd name="T25" fmla="*/ 9 h 22"/>
                            <a:gd name="T26" fmla="*/ 71 w 74"/>
                            <a:gd name="T27" fmla="*/ 7 h 22"/>
                            <a:gd name="T28" fmla="*/ 73 w 74"/>
                            <a:gd name="T29" fmla="*/ 4 h 22"/>
                            <a:gd name="T30" fmla="*/ 72 w 74"/>
                            <a:gd name="T31" fmla="*/ 3 h 22"/>
                            <a:gd name="T32" fmla="*/ 71 w 74"/>
                            <a:gd name="T33" fmla="*/ 1 h 22"/>
                            <a:gd name="T34" fmla="*/ 69 w 74"/>
                            <a:gd name="T35" fmla="*/ 1 h 22"/>
                            <a:gd name="T36" fmla="*/ 66 w 74"/>
                            <a:gd name="T37" fmla="*/ 0 h 22"/>
                            <a:gd name="T38" fmla="*/ 0 w 74"/>
                            <a:gd name="T39" fmla="*/ 11 h 22"/>
                            <a:gd name="T40" fmla="*/ 0 w 74"/>
                            <a:gd name="T41" fmla="*/ 19 h 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22"/>
                            <a:gd name="T65" fmla="*/ 74 w 74"/>
                            <a:gd name="T66" fmla="*/ 22 h 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22">
                              <a:moveTo>
                                <a:pt x="0" y="19"/>
                              </a:moveTo>
                              <a:lnTo>
                                <a:pt x="4" y="20"/>
                              </a:lnTo>
                              <a:lnTo>
                                <a:pt x="8" y="20"/>
                              </a:lnTo>
                              <a:lnTo>
                                <a:pt x="14" y="21"/>
                              </a:lnTo>
                              <a:lnTo>
                                <a:pt x="19" y="20"/>
                              </a:lnTo>
                              <a:lnTo>
                                <a:pt x="25" y="20"/>
                              </a:lnTo>
                              <a:lnTo>
                                <a:pt x="32" y="19"/>
                              </a:lnTo>
                              <a:lnTo>
                                <a:pt x="38" y="18"/>
                              </a:lnTo>
                              <a:lnTo>
                                <a:pt x="44" y="17"/>
                              </a:lnTo>
                              <a:lnTo>
                                <a:pt x="51" y="15"/>
                              </a:lnTo>
                              <a:lnTo>
                                <a:pt x="57" y="14"/>
                              </a:lnTo>
                              <a:lnTo>
                                <a:pt x="62" y="12"/>
                              </a:lnTo>
                              <a:lnTo>
                                <a:pt x="68" y="9"/>
                              </a:lnTo>
                              <a:lnTo>
                                <a:pt x="71" y="7"/>
                              </a:lnTo>
                              <a:lnTo>
                                <a:pt x="73" y="4"/>
                              </a:lnTo>
                              <a:lnTo>
                                <a:pt x="72" y="3"/>
                              </a:lnTo>
                              <a:lnTo>
                                <a:pt x="71" y="1"/>
                              </a:lnTo>
                              <a:lnTo>
                                <a:pt x="69" y="1"/>
                              </a:lnTo>
                              <a:lnTo>
                                <a:pt x="66" y="0"/>
                              </a:lnTo>
                              <a:lnTo>
                                <a:pt x="0" y="11"/>
                              </a:lnTo>
                              <a:lnTo>
                                <a:pt x="0" y="19"/>
                              </a:lnTo>
                            </a:path>
                          </a:pathLst>
                        </a:custGeom>
                        <a:solidFill>
                          <a:srgbClr val="FFFFFF"/>
                        </a:solidFill>
                        <a:ln w="12700" cap="rnd">
                          <a:solidFill>
                            <a:srgbClr val="000000"/>
                          </a:solidFill>
                          <a:round/>
                          <a:headEnd/>
                          <a:tailEnd/>
                        </a:ln>
                      </p:spPr>
                      <p:txBody>
                        <a:bodyPr/>
                        <a:lstStyle/>
                        <a:p>
                          <a:endParaRPr lang="en-US"/>
                        </a:p>
                      </p:txBody>
                    </p:sp>
                    <p:sp>
                      <p:nvSpPr>
                        <p:cNvPr id="27529" name="Freeform 1465"/>
                        <p:cNvSpPr>
                          <a:spLocks/>
                        </p:cNvSpPr>
                        <p:nvPr/>
                      </p:nvSpPr>
                      <p:spPr bwMode="auto">
                        <a:xfrm>
                          <a:off x="740" y="1433"/>
                          <a:ext cx="74" cy="49"/>
                        </a:xfrm>
                        <a:custGeom>
                          <a:avLst/>
                          <a:gdLst>
                            <a:gd name="T0" fmla="*/ 73 w 74"/>
                            <a:gd name="T1" fmla="*/ 0 h 49"/>
                            <a:gd name="T2" fmla="*/ 73 w 74"/>
                            <a:gd name="T3" fmla="*/ 33 h 49"/>
                            <a:gd name="T4" fmla="*/ 0 w 74"/>
                            <a:gd name="T5" fmla="*/ 48 h 49"/>
                            <a:gd name="T6" fmla="*/ 0 w 74"/>
                            <a:gd name="T7" fmla="*/ 14 h 49"/>
                            <a:gd name="T8" fmla="*/ 73 w 74"/>
                            <a:gd name="T9" fmla="*/ 0 h 49"/>
                            <a:gd name="T10" fmla="*/ 0 60000 65536"/>
                            <a:gd name="T11" fmla="*/ 0 60000 65536"/>
                            <a:gd name="T12" fmla="*/ 0 60000 65536"/>
                            <a:gd name="T13" fmla="*/ 0 60000 65536"/>
                            <a:gd name="T14" fmla="*/ 0 60000 65536"/>
                            <a:gd name="T15" fmla="*/ 0 w 74"/>
                            <a:gd name="T16" fmla="*/ 0 h 49"/>
                            <a:gd name="T17" fmla="*/ 74 w 74"/>
                            <a:gd name="T18" fmla="*/ 49 h 49"/>
                          </a:gdLst>
                          <a:ahLst/>
                          <a:cxnLst>
                            <a:cxn ang="T10">
                              <a:pos x="T0" y="T1"/>
                            </a:cxn>
                            <a:cxn ang="T11">
                              <a:pos x="T2" y="T3"/>
                            </a:cxn>
                            <a:cxn ang="T12">
                              <a:pos x="T4" y="T5"/>
                            </a:cxn>
                            <a:cxn ang="T13">
                              <a:pos x="T6" y="T7"/>
                            </a:cxn>
                            <a:cxn ang="T14">
                              <a:pos x="T8" y="T9"/>
                            </a:cxn>
                          </a:cxnLst>
                          <a:rect l="T15" t="T16" r="T17" b="T18"/>
                          <a:pathLst>
                            <a:path w="74" h="49">
                              <a:moveTo>
                                <a:pt x="73" y="0"/>
                              </a:moveTo>
                              <a:lnTo>
                                <a:pt x="73" y="33"/>
                              </a:lnTo>
                              <a:lnTo>
                                <a:pt x="0" y="48"/>
                              </a:lnTo>
                              <a:lnTo>
                                <a:pt x="0" y="14"/>
                              </a:lnTo>
                              <a:lnTo>
                                <a:pt x="73" y="0"/>
                              </a:lnTo>
                            </a:path>
                          </a:pathLst>
                        </a:custGeom>
                        <a:solidFill>
                          <a:srgbClr val="FFFFFF"/>
                        </a:solidFill>
                        <a:ln w="12700" cap="rnd">
                          <a:solidFill>
                            <a:srgbClr val="000000"/>
                          </a:solidFill>
                          <a:round/>
                          <a:headEnd/>
                          <a:tailEnd/>
                        </a:ln>
                      </p:spPr>
                      <p:txBody>
                        <a:bodyPr/>
                        <a:lstStyle/>
                        <a:p>
                          <a:endParaRPr lang="en-US"/>
                        </a:p>
                      </p:txBody>
                    </p:sp>
                    <p:sp>
                      <p:nvSpPr>
                        <p:cNvPr id="27530" name="Freeform 1466"/>
                        <p:cNvSpPr>
                          <a:spLocks/>
                        </p:cNvSpPr>
                        <p:nvPr/>
                      </p:nvSpPr>
                      <p:spPr bwMode="auto">
                        <a:xfrm>
                          <a:off x="740" y="1430"/>
                          <a:ext cx="74" cy="20"/>
                        </a:xfrm>
                        <a:custGeom>
                          <a:avLst/>
                          <a:gdLst>
                            <a:gd name="T0" fmla="*/ 0 w 74"/>
                            <a:gd name="T1" fmla="*/ 17 h 20"/>
                            <a:gd name="T2" fmla="*/ 3 w 74"/>
                            <a:gd name="T3" fmla="*/ 18 h 20"/>
                            <a:gd name="T4" fmla="*/ 8 w 74"/>
                            <a:gd name="T5" fmla="*/ 19 h 20"/>
                            <a:gd name="T6" fmla="*/ 14 w 74"/>
                            <a:gd name="T7" fmla="*/ 19 h 20"/>
                            <a:gd name="T8" fmla="*/ 19 w 74"/>
                            <a:gd name="T9" fmla="*/ 19 h 20"/>
                            <a:gd name="T10" fmla="*/ 25 w 74"/>
                            <a:gd name="T11" fmla="*/ 18 h 20"/>
                            <a:gd name="T12" fmla="*/ 32 w 74"/>
                            <a:gd name="T13" fmla="*/ 18 h 20"/>
                            <a:gd name="T14" fmla="*/ 38 w 74"/>
                            <a:gd name="T15" fmla="*/ 16 h 20"/>
                            <a:gd name="T16" fmla="*/ 44 w 74"/>
                            <a:gd name="T17" fmla="*/ 15 h 20"/>
                            <a:gd name="T18" fmla="*/ 51 w 74"/>
                            <a:gd name="T19" fmla="*/ 13 h 20"/>
                            <a:gd name="T20" fmla="*/ 57 w 74"/>
                            <a:gd name="T21" fmla="*/ 12 h 20"/>
                            <a:gd name="T22" fmla="*/ 62 w 74"/>
                            <a:gd name="T23" fmla="*/ 10 h 20"/>
                            <a:gd name="T24" fmla="*/ 68 w 74"/>
                            <a:gd name="T25" fmla="*/ 7 h 20"/>
                            <a:gd name="T26" fmla="*/ 71 w 74"/>
                            <a:gd name="T27" fmla="*/ 5 h 20"/>
                            <a:gd name="T28" fmla="*/ 73 w 74"/>
                            <a:gd name="T29" fmla="*/ 3 h 20"/>
                            <a:gd name="T30" fmla="*/ 72 w 74"/>
                            <a:gd name="T31" fmla="*/ 1 h 20"/>
                            <a:gd name="T32" fmla="*/ 71 w 74"/>
                            <a:gd name="T33" fmla="*/ 0 h 20"/>
                            <a:gd name="T34" fmla="*/ 68 w 74"/>
                            <a:gd name="T35" fmla="*/ 0 h 20"/>
                            <a:gd name="T36" fmla="*/ 0 w 74"/>
                            <a:gd name="T37" fmla="*/ 11 h 20"/>
                            <a:gd name="T38" fmla="*/ 0 w 74"/>
                            <a:gd name="T39" fmla="*/ 17 h 2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20"/>
                            <a:gd name="T62" fmla="*/ 74 w 74"/>
                            <a:gd name="T63" fmla="*/ 20 h 2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20">
                              <a:moveTo>
                                <a:pt x="0" y="17"/>
                              </a:moveTo>
                              <a:lnTo>
                                <a:pt x="3" y="18"/>
                              </a:lnTo>
                              <a:lnTo>
                                <a:pt x="8" y="19"/>
                              </a:lnTo>
                              <a:lnTo>
                                <a:pt x="14" y="19"/>
                              </a:lnTo>
                              <a:lnTo>
                                <a:pt x="19" y="19"/>
                              </a:lnTo>
                              <a:lnTo>
                                <a:pt x="25" y="18"/>
                              </a:lnTo>
                              <a:lnTo>
                                <a:pt x="32" y="18"/>
                              </a:lnTo>
                              <a:lnTo>
                                <a:pt x="38" y="16"/>
                              </a:lnTo>
                              <a:lnTo>
                                <a:pt x="44" y="15"/>
                              </a:lnTo>
                              <a:lnTo>
                                <a:pt x="51" y="13"/>
                              </a:lnTo>
                              <a:lnTo>
                                <a:pt x="57" y="12"/>
                              </a:lnTo>
                              <a:lnTo>
                                <a:pt x="62" y="10"/>
                              </a:lnTo>
                              <a:lnTo>
                                <a:pt x="68" y="7"/>
                              </a:lnTo>
                              <a:lnTo>
                                <a:pt x="71" y="5"/>
                              </a:lnTo>
                              <a:lnTo>
                                <a:pt x="73" y="3"/>
                              </a:lnTo>
                              <a:lnTo>
                                <a:pt x="72" y="1"/>
                              </a:lnTo>
                              <a:lnTo>
                                <a:pt x="71" y="0"/>
                              </a:lnTo>
                              <a:lnTo>
                                <a:pt x="68" y="0"/>
                              </a:lnTo>
                              <a:lnTo>
                                <a:pt x="0" y="11"/>
                              </a:lnTo>
                              <a:lnTo>
                                <a:pt x="0" y="17"/>
                              </a:lnTo>
                            </a:path>
                          </a:pathLst>
                        </a:custGeom>
                        <a:solidFill>
                          <a:srgbClr val="FFFFFF"/>
                        </a:solidFill>
                        <a:ln w="12700" cap="rnd">
                          <a:solidFill>
                            <a:srgbClr val="000000"/>
                          </a:solidFill>
                          <a:round/>
                          <a:headEnd/>
                          <a:tailEnd/>
                        </a:ln>
                      </p:spPr>
                      <p:txBody>
                        <a:bodyPr/>
                        <a:lstStyle/>
                        <a:p>
                          <a:endParaRPr lang="en-US"/>
                        </a:p>
                      </p:txBody>
                    </p:sp>
                  </p:grpSp>
                  <p:grpSp>
                    <p:nvGrpSpPr>
                      <p:cNvPr id="27897" name="Group 1467"/>
                      <p:cNvGrpSpPr>
                        <a:grpSpLocks/>
                      </p:cNvGrpSpPr>
                      <p:nvPr/>
                    </p:nvGrpSpPr>
                    <p:grpSpPr bwMode="auto">
                      <a:xfrm>
                        <a:off x="761" y="1445"/>
                        <a:ext cx="58" cy="24"/>
                        <a:chOff x="761" y="1445"/>
                        <a:chExt cx="58" cy="24"/>
                      </a:xfrm>
                    </p:grpSpPr>
                    <p:sp>
                      <p:nvSpPr>
                        <p:cNvPr id="27525" name="Freeform 1468"/>
                        <p:cNvSpPr>
                          <a:spLocks/>
                        </p:cNvSpPr>
                        <p:nvPr/>
                      </p:nvSpPr>
                      <p:spPr bwMode="auto">
                        <a:xfrm>
                          <a:off x="784" y="1445"/>
                          <a:ext cx="35" cy="17"/>
                        </a:xfrm>
                        <a:custGeom>
                          <a:avLst/>
                          <a:gdLst>
                            <a:gd name="T0" fmla="*/ 0 w 35"/>
                            <a:gd name="T1" fmla="*/ 0 h 17"/>
                            <a:gd name="T2" fmla="*/ 34 w 35"/>
                            <a:gd name="T3" fmla="*/ 16 h 17"/>
                            <a:gd name="T4" fmla="*/ 0 60000 65536"/>
                            <a:gd name="T5" fmla="*/ 0 60000 65536"/>
                            <a:gd name="T6" fmla="*/ 0 w 35"/>
                            <a:gd name="T7" fmla="*/ 0 h 17"/>
                            <a:gd name="T8" fmla="*/ 35 w 35"/>
                            <a:gd name="T9" fmla="*/ 17 h 17"/>
                          </a:gdLst>
                          <a:ahLst/>
                          <a:cxnLst>
                            <a:cxn ang="T4">
                              <a:pos x="T0" y="T1"/>
                            </a:cxn>
                            <a:cxn ang="T5">
                              <a:pos x="T2" y="T3"/>
                            </a:cxn>
                          </a:cxnLst>
                          <a:rect l="T6" t="T7" r="T8" b="T9"/>
                          <a:pathLst>
                            <a:path w="35" h="17">
                              <a:moveTo>
                                <a:pt x="0" y="0"/>
                              </a:moveTo>
                              <a:lnTo>
                                <a:pt x="34"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526" name="Freeform 1469"/>
                        <p:cNvSpPr>
                          <a:spLocks/>
                        </p:cNvSpPr>
                        <p:nvPr/>
                      </p:nvSpPr>
                      <p:spPr bwMode="auto">
                        <a:xfrm>
                          <a:off x="779" y="1452"/>
                          <a:ext cx="40" cy="17"/>
                        </a:xfrm>
                        <a:custGeom>
                          <a:avLst/>
                          <a:gdLst>
                            <a:gd name="T0" fmla="*/ 0 w 40"/>
                            <a:gd name="T1" fmla="*/ 0 h 17"/>
                            <a:gd name="T2" fmla="*/ 39 w 40"/>
                            <a:gd name="T3" fmla="*/ 16 h 17"/>
                            <a:gd name="T4" fmla="*/ 0 60000 65536"/>
                            <a:gd name="T5" fmla="*/ 0 60000 65536"/>
                            <a:gd name="T6" fmla="*/ 0 w 40"/>
                            <a:gd name="T7" fmla="*/ 0 h 17"/>
                            <a:gd name="T8" fmla="*/ 40 w 40"/>
                            <a:gd name="T9" fmla="*/ 17 h 17"/>
                          </a:gdLst>
                          <a:ahLst/>
                          <a:cxnLst>
                            <a:cxn ang="T4">
                              <a:pos x="T0" y="T1"/>
                            </a:cxn>
                            <a:cxn ang="T5">
                              <a:pos x="T2" y="T3"/>
                            </a:cxn>
                          </a:cxnLst>
                          <a:rect l="T6" t="T7" r="T8" b="T9"/>
                          <a:pathLst>
                            <a:path w="40" h="17">
                              <a:moveTo>
                                <a:pt x="0" y="0"/>
                              </a:moveTo>
                              <a:lnTo>
                                <a:pt x="39"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527" name="Freeform 1470"/>
                        <p:cNvSpPr>
                          <a:spLocks/>
                        </p:cNvSpPr>
                        <p:nvPr/>
                      </p:nvSpPr>
                      <p:spPr bwMode="auto">
                        <a:xfrm>
                          <a:off x="761" y="1452"/>
                          <a:ext cx="43" cy="17"/>
                        </a:xfrm>
                        <a:custGeom>
                          <a:avLst/>
                          <a:gdLst>
                            <a:gd name="T0" fmla="*/ 0 w 43"/>
                            <a:gd name="T1" fmla="*/ 0 h 17"/>
                            <a:gd name="T2" fmla="*/ 42 w 43"/>
                            <a:gd name="T3" fmla="*/ 16 h 17"/>
                            <a:gd name="T4" fmla="*/ 0 60000 65536"/>
                            <a:gd name="T5" fmla="*/ 0 60000 65536"/>
                            <a:gd name="T6" fmla="*/ 0 w 43"/>
                            <a:gd name="T7" fmla="*/ 0 h 17"/>
                            <a:gd name="T8" fmla="*/ 43 w 43"/>
                            <a:gd name="T9" fmla="*/ 17 h 17"/>
                          </a:gdLst>
                          <a:ahLst/>
                          <a:cxnLst>
                            <a:cxn ang="T4">
                              <a:pos x="T0" y="T1"/>
                            </a:cxn>
                            <a:cxn ang="T5">
                              <a:pos x="T2" y="T3"/>
                            </a:cxn>
                          </a:cxnLst>
                          <a:rect l="T6" t="T7" r="T8" b="T9"/>
                          <a:pathLst>
                            <a:path w="43" h="17">
                              <a:moveTo>
                                <a:pt x="0" y="0"/>
                              </a:moveTo>
                              <a:lnTo>
                                <a:pt x="42" y="16"/>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sp>
                  <p:nvSpPr>
                    <p:cNvPr id="27522" name="Freeform 1471"/>
                    <p:cNvSpPr>
                      <a:spLocks/>
                    </p:cNvSpPr>
                    <p:nvPr/>
                  </p:nvSpPr>
                  <p:spPr bwMode="auto">
                    <a:xfrm>
                      <a:off x="739" y="1427"/>
                      <a:ext cx="93" cy="81"/>
                    </a:xfrm>
                    <a:custGeom>
                      <a:avLst/>
                      <a:gdLst>
                        <a:gd name="T0" fmla="*/ 0 w 93"/>
                        <a:gd name="T1" fmla="*/ 18 h 81"/>
                        <a:gd name="T2" fmla="*/ 92 w 93"/>
                        <a:gd name="T3" fmla="*/ 0 h 81"/>
                        <a:gd name="T4" fmla="*/ 92 w 93"/>
                        <a:gd name="T5" fmla="*/ 62 h 81"/>
                        <a:gd name="T6" fmla="*/ 0 w 93"/>
                        <a:gd name="T7" fmla="*/ 80 h 81"/>
                        <a:gd name="T8" fmla="*/ 0 w 93"/>
                        <a:gd name="T9" fmla="*/ 18 h 81"/>
                        <a:gd name="T10" fmla="*/ 0 60000 65536"/>
                        <a:gd name="T11" fmla="*/ 0 60000 65536"/>
                        <a:gd name="T12" fmla="*/ 0 60000 65536"/>
                        <a:gd name="T13" fmla="*/ 0 60000 65536"/>
                        <a:gd name="T14" fmla="*/ 0 60000 65536"/>
                        <a:gd name="T15" fmla="*/ 0 w 93"/>
                        <a:gd name="T16" fmla="*/ 0 h 81"/>
                        <a:gd name="T17" fmla="*/ 93 w 93"/>
                        <a:gd name="T18" fmla="*/ 81 h 81"/>
                      </a:gdLst>
                      <a:ahLst/>
                      <a:cxnLst>
                        <a:cxn ang="T10">
                          <a:pos x="T0" y="T1"/>
                        </a:cxn>
                        <a:cxn ang="T11">
                          <a:pos x="T2" y="T3"/>
                        </a:cxn>
                        <a:cxn ang="T12">
                          <a:pos x="T4" y="T5"/>
                        </a:cxn>
                        <a:cxn ang="T13">
                          <a:pos x="T6" y="T7"/>
                        </a:cxn>
                        <a:cxn ang="T14">
                          <a:pos x="T8" y="T9"/>
                        </a:cxn>
                      </a:cxnLst>
                      <a:rect l="T15" t="T16" r="T17" b="T18"/>
                      <a:pathLst>
                        <a:path w="93" h="81">
                          <a:moveTo>
                            <a:pt x="0" y="18"/>
                          </a:moveTo>
                          <a:lnTo>
                            <a:pt x="92" y="0"/>
                          </a:lnTo>
                          <a:lnTo>
                            <a:pt x="92" y="62"/>
                          </a:lnTo>
                          <a:lnTo>
                            <a:pt x="0" y="80"/>
                          </a:lnTo>
                          <a:lnTo>
                            <a:pt x="0" y="18"/>
                          </a:lnTo>
                        </a:path>
                      </a:pathLst>
                    </a:custGeom>
                    <a:solidFill>
                      <a:srgbClr val="FFFFFF"/>
                    </a:solidFill>
                    <a:ln w="12700" cap="rnd">
                      <a:solidFill>
                        <a:srgbClr val="000000"/>
                      </a:solidFill>
                      <a:round/>
                      <a:headEnd/>
                      <a:tailEnd/>
                    </a:ln>
                  </p:spPr>
                  <p:txBody>
                    <a:bodyPr/>
                    <a:lstStyle/>
                    <a:p>
                      <a:endParaRPr lang="en-US"/>
                    </a:p>
                  </p:txBody>
                </p:sp>
              </p:grpSp>
            </p:grpSp>
          </p:grpSp>
          <p:grpSp>
            <p:nvGrpSpPr>
              <p:cNvPr id="27898" name="Group 1472"/>
              <p:cNvGrpSpPr>
                <a:grpSpLocks/>
              </p:cNvGrpSpPr>
              <p:nvPr/>
            </p:nvGrpSpPr>
            <p:grpSpPr bwMode="auto">
              <a:xfrm>
                <a:off x="1105" y="1274"/>
                <a:ext cx="176" cy="340"/>
                <a:chOff x="1105" y="1274"/>
                <a:chExt cx="176" cy="340"/>
              </a:xfrm>
            </p:grpSpPr>
            <p:sp>
              <p:nvSpPr>
                <p:cNvPr id="27506" name="Oval 1473"/>
                <p:cNvSpPr>
                  <a:spLocks noChangeArrowheads="1"/>
                </p:cNvSpPr>
                <p:nvPr/>
              </p:nvSpPr>
              <p:spPr bwMode="auto">
                <a:xfrm>
                  <a:off x="1136" y="1274"/>
                  <a:ext cx="40" cy="44"/>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07" name="Oval 1474"/>
                <p:cNvSpPr>
                  <a:spLocks noChangeArrowheads="1"/>
                </p:cNvSpPr>
                <p:nvPr/>
              </p:nvSpPr>
              <p:spPr bwMode="auto">
                <a:xfrm>
                  <a:off x="1273" y="1372"/>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508" name="Freeform 1475"/>
                <p:cNvSpPr>
                  <a:spLocks/>
                </p:cNvSpPr>
                <p:nvPr/>
              </p:nvSpPr>
              <p:spPr bwMode="auto">
                <a:xfrm>
                  <a:off x="1128" y="1591"/>
                  <a:ext cx="39" cy="23"/>
                </a:xfrm>
                <a:custGeom>
                  <a:avLst/>
                  <a:gdLst>
                    <a:gd name="T0" fmla="*/ 0 w 39"/>
                    <a:gd name="T1" fmla="*/ 16 h 23"/>
                    <a:gd name="T2" fmla="*/ 0 w 39"/>
                    <a:gd name="T3" fmla="*/ 19 h 23"/>
                    <a:gd name="T4" fmla="*/ 1 w 39"/>
                    <a:gd name="T5" fmla="*/ 21 h 23"/>
                    <a:gd name="T6" fmla="*/ 7 w 39"/>
                    <a:gd name="T7" fmla="*/ 22 h 23"/>
                    <a:gd name="T8" fmla="*/ 13 w 39"/>
                    <a:gd name="T9" fmla="*/ 21 h 23"/>
                    <a:gd name="T10" fmla="*/ 19 w 39"/>
                    <a:gd name="T11" fmla="*/ 19 h 23"/>
                    <a:gd name="T12" fmla="*/ 25 w 39"/>
                    <a:gd name="T13" fmla="*/ 17 h 23"/>
                    <a:gd name="T14" fmla="*/ 30 w 39"/>
                    <a:gd name="T15" fmla="*/ 15 h 23"/>
                    <a:gd name="T16" fmla="*/ 34 w 39"/>
                    <a:gd name="T17" fmla="*/ 13 h 23"/>
                    <a:gd name="T18" fmla="*/ 36 w 39"/>
                    <a:gd name="T19" fmla="*/ 10 h 23"/>
                    <a:gd name="T20" fmla="*/ 38 w 39"/>
                    <a:gd name="T21" fmla="*/ 7 h 23"/>
                    <a:gd name="T22" fmla="*/ 37 w 39"/>
                    <a:gd name="T23" fmla="*/ 4 h 23"/>
                    <a:gd name="T24" fmla="*/ 35 w 39"/>
                    <a:gd name="T25" fmla="*/ 2 h 23"/>
                    <a:gd name="T26" fmla="*/ 32 w 39"/>
                    <a:gd name="T27" fmla="*/ 0 h 23"/>
                    <a:gd name="T28" fmla="*/ 28 w 39"/>
                    <a:gd name="T29" fmla="*/ 0 h 23"/>
                    <a:gd name="T30" fmla="*/ 23 w 39"/>
                    <a:gd name="T31" fmla="*/ 0 h 23"/>
                    <a:gd name="T32" fmla="*/ 15 w 39"/>
                    <a:gd name="T33" fmla="*/ 3 h 23"/>
                    <a:gd name="T34" fmla="*/ 8 w 39"/>
                    <a:gd name="T35" fmla="*/ 7 h 23"/>
                    <a:gd name="T36" fmla="*/ 2 w 39"/>
                    <a:gd name="T37" fmla="*/ 11 h 23"/>
                    <a:gd name="T38" fmla="*/ 0 w 39"/>
                    <a:gd name="T39" fmla="*/ 16 h 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23"/>
                    <a:gd name="T62" fmla="*/ 39 w 39"/>
                    <a:gd name="T63" fmla="*/ 23 h 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23">
                      <a:moveTo>
                        <a:pt x="0" y="16"/>
                      </a:moveTo>
                      <a:lnTo>
                        <a:pt x="0" y="19"/>
                      </a:lnTo>
                      <a:lnTo>
                        <a:pt x="1" y="21"/>
                      </a:lnTo>
                      <a:lnTo>
                        <a:pt x="7" y="22"/>
                      </a:lnTo>
                      <a:lnTo>
                        <a:pt x="13" y="21"/>
                      </a:lnTo>
                      <a:lnTo>
                        <a:pt x="19" y="19"/>
                      </a:lnTo>
                      <a:lnTo>
                        <a:pt x="25" y="17"/>
                      </a:lnTo>
                      <a:lnTo>
                        <a:pt x="30" y="15"/>
                      </a:lnTo>
                      <a:lnTo>
                        <a:pt x="34" y="13"/>
                      </a:lnTo>
                      <a:lnTo>
                        <a:pt x="36" y="10"/>
                      </a:lnTo>
                      <a:lnTo>
                        <a:pt x="38" y="7"/>
                      </a:lnTo>
                      <a:lnTo>
                        <a:pt x="37" y="4"/>
                      </a:lnTo>
                      <a:lnTo>
                        <a:pt x="35" y="2"/>
                      </a:lnTo>
                      <a:lnTo>
                        <a:pt x="32" y="0"/>
                      </a:lnTo>
                      <a:lnTo>
                        <a:pt x="28" y="0"/>
                      </a:lnTo>
                      <a:lnTo>
                        <a:pt x="23" y="0"/>
                      </a:lnTo>
                      <a:lnTo>
                        <a:pt x="15" y="3"/>
                      </a:lnTo>
                      <a:lnTo>
                        <a:pt x="8" y="7"/>
                      </a:lnTo>
                      <a:lnTo>
                        <a:pt x="2" y="11"/>
                      </a:lnTo>
                      <a:lnTo>
                        <a:pt x="0" y="16"/>
                      </a:lnTo>
                    </a:path>
                  </a:pathLst>
                </a:custGeom>
                <a:solidFill>
                  <a:srgbClr val="FFFFFF"/>
                </a:solidFill>
                <a:ln w="12700" cap="rnd">
                  <a:solidFill>
                    <a:srgbClr val="000000"/>
                  </a:solidFill>
                  <a:round/>
                  <a:headEnd/>
                  <a:tailEnd/>
                </a:ln>
              </p:spPr>
              <p:txBody>
                <a:bodyPr/>
                <a:lstStyle/>
                <a:p>
                  <a:endParaRPr lang="en-US"/>
                </a:p>
              </p:txBody>
            </p:sp>
            <p:sp>
              <p:nvSpPr>
                <p:cNvPr id="27509" name="Freeform 1476"/>
                <p:cNvSpPr>
                  <a:spLocks/>
                </p:cNvSpPr>
                <p:nvPr/>
              </p:nvSpPr>
              <p:spPr bwMode="auto">
                <a:xfrm>
                  <a:off x="1179" y="1589"/>
                  <a:ext cx="39" cy="23"/>
                </a:xfrm>
                <a:custGeom>
                  <a:avLst/>
                  <a:gdLst>
                    <a:gd name="T0" fmla="*/ 0 w 39"/>
                    <a:gd name="T1" fmla="*/ 16 h 23"/>
                    <a:gd name="T2" fmla="*/ 1 w 39"/>
                    <a:gd name="T3" fmla="*/ 19 h 23"/>
                    <a:gd name="T4" fmla="*/ 2 w 39"/>
                    <a:gd name="T5" fmla="*/ 21 h 23"/>
                    <a:gd name="T6" fmla="*/ 8 w 39"/>
                    <a:gd name="T7" fmla="*/ 22 h 23"/>
                    <a:gd name="T8" fmla="*/ 14 w 39"/>
                    <a:gd name="T9" fmla="*/ 21 h 23"/>
                    <a:gd name="T10" fmla="*/ 20 w 39"/>
                    <a:gd name="T11" fmla="*/ 20 h 23"/>
                    <a:gd name="T12" fmla="*/ 26 w 39"/>
                    <a:gd name="T13" fmla="*/ 18 h 23"/>
                    <a:gd name="T14" fmla="*/ 31 w 39"/>
                    <a:gd name="T15" fmla="*/ 16 h 23"/>
                    <a:gd name="T16" fmla="*/ 35 w 39"/>
                    <a:gd name="T17" fmla="*/ 13 h 23"/>
                    <a:gd name="T18" fmla="*/ 37 w 39"/>
                    <a:gd name="T19" fmla="*/ 10 h 23"/>
                    <a:gd name="T20" fmla="*/ 38 w 39"/>
                    <a:gd name="T21" fmla="*/ 8 h 23"/>
                    <a:gd name="T22" fmla="*/ 38 w 39"/>
                    <a:gd name="T23" fmla="*/ 4 h 23"/>
                    <a:gd name="T24" fmla="*/ 36 w 39"/>
                    <a:gd name="T25" fmla="*/ 2 h 23"/>
                    <a:gd name="T26" fmla="*/ 33 w 39"/>
                    <a:gd name="T27" fmla="*/ 1 h 23"/>
                    <a:gd name="T28" fmla="*/ 29 w 39"/>
                    <a:gd name="T29" fmla="*/ 0 h 23"/>
                    <a:gd name="T30" fmla="*/ 24 w 39"/>
                    <a:gd name="T31" fmla="*/ 1 h 23"/>
                    <a:gd name="T32" fmla="*/ 16 w 39"/>
                    <a:gd name="T33" fmla="*/ 4 h 23"/>
                    <a:gd name="T34" fmla="*/ 9 w 39"/>
                    <a:gd name="T35" fmla="*/ 7 h 23"/>
                    <a:gd name="T36" fmla="*/ 3 w 39"/>
                    <a:gd name="T37" fmla="*/ 11 h 23"/>
                    <a:gd name="T38" fmla="*/ 0 w 39"/>
                    <a:gd name="T39" fmla="*/ 16 h 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9"/>
                    <a:gd name="T61" fmla="*/ 0 h 23"/>
                    <a:gd name="T62" fmla="*/ 39 w 39"/>
                    <a:gd name="T63" fmla="*/ 23 h 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9" h="23">
                      <a:moveTo>
                        <a:pt x="0" y="16"/>
                      </a:moveTo>
                      <a:lnTo>
                        <a:pt x="1" y="19"/>
                      </a:lnTo>
                      <a:lnTo>
                        <a:pt x="2" y="21"/>
                      </a:lnTo>
                      <a:lnTo>
                        <a:pt x="8" y="22"/>
                      </a:lnTo>
                      <a:lnTo>
                        <a:pt x="14" y="21"/>
                      </a:lnTo>
                      <a:lnTo>
                        <a:pt x="20" y="20"/>
                      </a:lnTo>
                      <a:lnTo>
                        <a:pt x="26" y="18"/>
                      </a:lnTo>
                      <a:lnTo>
                        <a:pt x="31" y="16"/>
                      </a:lnTo>
                      <a:lnTo>
                        <a:pt x="35" y="13"/>
                      </a:lnTo>
                      <a:lnTo>
                        <a:pt x="37" y="10"/>
                      </a:lnTo>
                      <a:lnTo>
                        <a:pt x="38" y="8"/>
                      </a:lnTo>
                      <a:lnTo>
                        <a:pt x="38" y="4"/>
                      </a:lnTo>
                      <a:lnTo>
                        <a:pt x="36" y="2"/>
                      </a:lnTo>
                      <a:lnTo>
                        <a:pt x="33" y="1"/>
                      </a:lnTo>
                      <a:lnTo>
                        <a:pt x="29" y="0"/>
                      </a:lnTo>
                      <a:lnTo>
                        <a:pt x="24" y="1"/>
                      </a:lnTo>
                      <a:lnTo>
                        <a:pt x="16" y="4"/>
                      </a:lnTo>
                      <a:lnTo>
                        <a:pt x="9" y="7"/>
                      </a:lnTo>
                      <a:lnTo>
                        <a:pt x="3" y="11"/>
                      </a:lnTo>
                      <a:lnTo>
                        <a:pt x="0" y="16"/>
                      </a:lnTo>
                    </a:path>
                  </a:pathLst>
                </a:custGeom>
                <a:solidFill>
                  <a:srgbClr val="FFFFFF"/>
                </a:solidFill>
                <a:ln w="12700" cap="rnd">
                  <a:solidFill>
                    <a:srgbClr val="000000"/>
                  </a:solidFill>
                  <a:round/>
                  <a:headEnd/>
                  <a:tailEnd/>
                </a:ln>
              </p:spPr>
              <p:txBody>
                <a:bodyPr/>
                <a:lstStyle/>
                <a:p>
                  <a:endParaRPr lang="en-US"/>
                </a:p>
              </p:txBody>
            </p:sp>
            <p:sp>
              <p:nvSpPr>
                <p:cNvPr id="27510" name="Freeform 1477"/>
                <p:cNvSpPr>
                  <a:spLocks/>
                </p:cNvSpPr>
                <p:nvPr/>
              </p:nvSpPr>
              <p:spPr bwMode="auto">
                <a:xfrm>
                  <a:off x="1105" y="1325"/>
                  <a:ext cx="170" cy="281"/>
                </a:xfrm>
                <a:custGeom>
                  <a:avLst/>
                  <a:gdLst>
                    <a:gd name="T0" fmla="*/ 18 w 170"/>
                    <a:gd name="T1" fmla="*/ 1 h 281"/>
                    <a:gd name="T2" fmla="*/ 23 w 170"/>
                    <a:gd name="T3" fmla="*/ 0 h 281"/>
                    <a:gd name="T4" fmla="*/ 79 w 170"/>
                    <a:gd name="T5" fmla="*/ 5 h 281"/>
                    <a:gd name="T6" fmla="*/ 83 w 170"/>
                    <a:gd name="T7" fmla="*/ 5 h 281"/>
                    <a:gd name="T8" fmla="*/ 87 w 170"/>
                    <a:gd name="T9" fmla="*/ 8 h 281"/>
                    <a:gd name="T10" fmla="*/ 124 w 170"/>
                    <a:gd name="T11" fmla="*/ 46 h 281"/>
                    <a:gd name="T12" fmla="*/ 169 w 170"/>
                    <a:gd name="T13" fmla="*/ 43 h 281"/>
                    <a:gd name="T14" fmla="*/ 167 w 170"/>
                    <a:gd name="T15" fmla="*/ 56 h 281"/>
                    <a:gd name="T16" fmla="*/ 114 w 170"/>
                    <a:gd name="T17" fmla="*/ 68 h 281"/>
                    <a:gd name="T18" fmla="*/ 86 w 170"/>
                    <a:gd name="T19" fmla="*/ 48 h 281"/>
                    <a:gd name="T20" fmla="*/ 82 w 170"/>
                    <a:gd name="T21" fmla="*/ 106 h 281"/>
                    <a:gd name="T22" fmla="*/ 95 w 170"/>
                    <a:gd name="T23" fmla="*/ 270 h 281"/>
                    <a:gd name="T24" fmla="*/ 74 w 170"/>
                    <a:gd name="T25" fmla="*/ 280 h 281"/>
                    <a:gd name="T26" fmla="*/ 47 w 170"/>
                    <a:gd name="T27" fmla="*/ 147 h 281"/>
                    <a:gd name="T28" fmla="*/ 46 w 170"/>
                    <a:gd name="T29" fmla="*/ 272 h 281"/>
                    <a:gd name="T30" fmla="*/ 23 w 170"/>
                    <a:gd name="T31" fmla="*/ 280 h 281"/>
                    <a:gd name="T32" fmla="*/ 14 w 170"/>
                    <a:gd name="T33" fmla="*/ 146 h 281"/>
                    <a:gd name="T34" fmla="*/ 14 w 170"/>
                    <a:gd name="T35" fmla="*/ 120 h 281"/>
                    <a:gd name="T36" fmla="*/ 20 w 170"/>
                    <a:gd name="T37" fmla="*/ 91 h 281"/>
                    <a:gd name="T38" fmla="*/ 0 w 170"/>
                    <a:gd name="T39" fmla="*/ 43 h 281"/>
                    <a:gd name="T40" fmla="*/ 15 w 170"/>
                    <a:gd name="T41" fmla="*/ 4 h 281"/>
                    <a:gd name="T42" fmla="*/ 18 w 170"/>
                    <a:gd name="T43" fmla="*/ 1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0"/>
                    <a:gd name="T67" fmla="*/ 0 h 281"/>
                    <a:gd name="T68" fmla="*/ 170 w 170"/>
                    <a:gd name="T69" fmla="*/ 281 h 28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0" h="281">
                      <a:moveTo>
                        <a:pt x="18" y="1"/>
                      </a:moveTo>
                      <a:lnTo>
                        <a:pt x="23" y="0"/>
                      </a:lnTo>
                      <a:lnTo>
                        <a:pt x="79" y="5"/>
                      </a:lnTo>
                      <a:lnTo>
                        <a:pt x="83" y="5"/>
                      </a:lnTo>
                      <a:lnTo>
                        <a:pt x="87" y="8"/>
                      </a:lnTo>
                      <a:lnTo>
                        <a:pt x="124" y="46"/>
                      </a:lnTo>
                      <a:lnTo>
                        <a:pt x="169" y="43"/>
                      </a:lnTo>
                      <a:lnTo>
                        <a:pt x="167" y="56"/>
                      </a:lnTo>
                      <a:lnTo>
                        <a:pt x="114" y="68"/>
                      </a:lnTo>
                      <a:lnTo>
                        <a:pt x="86" y="48"/>
                      </a:lnTo>
                      <a:lnTo>
                        <a:pt x="82" y="106"/>
                      </a:lnTo>
                      <a:lnTo>
                        <a:pt x="95" y="270"/>
                      </a:lnTo>
                      <a:lnTo>
                        <a:pt x="74" y="280"/>
                      </a:lnTo>
                      <a:lnTo>
                        <a:pt x="47" y="147"/>
                      </a:lnTo>
                      <a:lnTo>
                        <a:pt x="46" y="272"/>
                      </a:lnTo>
                      <a:lnTo>
                        <a:pt x="23" y="280"/>
                      </a:lnTo>
                      <a:lnTo>
                        <a:pt x="14" y="146"/>
                      </a:lnTo>
                      <a:lnTo>
                        <a:pt x="14" y="120"/>
                      </a:lnTo>
                      <a:lnTo>
                        <a:pt x="20" y="91"/>
                      </a:lnTo>
                      <a:lnTo>
                        <a:pt x="0" y="43"/>
                      </a:lnTo>
                      <a:lnTo>
                        <a:pt x="15" y="4"/>
                      </a:lnTo>
                      <a:lnTo>
                        <a:pt x="18" y="1"/>
                      </a:lnTo>
                    </a:path>
                  </a:pathLst>
                </a:custGeom>
                <a:solidFill>
                  <a:srgbClr val="FFFFFF"/>
                </a:solidFill>
                <a:ln w="12700" cap="rnd">
                  <a:solidFill>
                    <a:srgbClr val="000000"/>
                  </a:solidFill>
                  <a:round/>
                  <a:headEnd/>
                  <a:tailEnd/>
                </a:ln>
              </p:spPr>
              <p:txBody>
                <a:bodyPr/>
                <a:lstStyle/>
                <a:p>
                  <a:endParaRPr lang="en-US"/>
                </a:p>
              </p:txBody>
            </p:sp>
          </p:grpSp>
        </p:grpSp>
        <p:sp>
          <p:nvSpPr>
            <p:cNvPr id="27465" name="Rectangle 1479"/>
            <p:cNvSpPr>
              <a:spLocks noChangeArrowheads="1"/>
            </p:cNvSpPr>
            <p:nvPr/>
          </p:nvSpPr>
          <p:spPr bwMode="auto">
            <a:xfrm>
              <a:off x="288" y="290"/>
              <a:ext cx="681" cy="173"/>
            </a:xfrm>
            <a:prstGeom prst="rect">
              <a:avLst/>
            </a:prstGeom>
            <a:noFill/>
            <a:ln w="9525">
              <a:noFill/>
              <a:miter lim="800000"/>
              <a:headEnd/>
              <a:tailEnd/>
            </a:ln>
          </p:spPr>
          <p:txBody>
            <a:bodyPr wrap="none" lIns="92075" tIns="46038" rIns="92075" bIns="46038">
              <a:spAutoFit/>
            </a:bodyPr>
            <a:lstStyle/>
            <a:p>
              <a:pPr algn="ctr" eaLnBrk="0" hangingPunct="0"/>
              <a:r>
                <a:rPr lang="en-US" sz="1200" b="1"/>
                <a:t>Government</a:t>
              </a:r>
            </a:p>
          </p:txBody>
        </p:sp>
        <p:grpSp>
          <p:nvGrpSpPr>
            <p:cNvPr id="27899" name="Group 2199"/>
            <p:cNvGrpSpPr>
              <a:grpSpLocks/>
            </p:cNvGrpSpPr>
            <p:nvPr/>
          </p:nvGrpSpPr>
          <p:grpSpPr bwMode="auto">
            <a:xfrm>
              <a:off x="388" y="902"/>
              <a:ext cx="499" cy="440"/>
              <a:chOff x="752" y="1564"/>
              <a:chExt cx="461" cy="440"/>
            </a:xfrm>
          </p:grpSpPr>
          <p:sp>
            <p:nvSpPr>
              <p:cNvPr id="27467" name="Rectangle 2200"/>
              <p:cNvSpPr>
                <a:spLocks noChangeArrowheads="1"/>
              </p:cNvSpPr>
              <p:nvPr/>
            </p:nvSpPr>
            <p:spPr bwMode="auto">
              <a:xfrm>
                <a:off x="814" y="1810"/>
                <a:ext cx="232" cy="129"/>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468" name="Line 2201"/>
              <p:cNvSpPr>
                <a:spLocks noChangeShapeType="1"/>
              </p:cNvSpPr>
              <p:nvPr/>
            </p:nvSpPr>
            <p:spPr bwMode="auto">
              <a:xfrm>
                <a:off x="810" y="1875"/>
                <a:ext cx="240"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69" name="Line 2202"/>
              <p:cNvSpPr>
                <a:spLocks noChangeShapeType="1"/>
              </p:cNvSpPr>
              <p:nvPr/>
            </p:nvSpPr>
            <p:spPr bwMode="auto">
              <a:xfrm>
                <a:off x="810" y="1881"/>
                <a:ext cx="240"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70" name="Line 2203"/>
              <p:cNvSpPr>
                <a:spLocks noChangeShapeType="1"/>
              </p:cNvSpPr>
              <p:nvPr/>
            </p:nvSpPr>
            <p:spPr bwMode="auto">
              <a:xfrm>
                <a:off x="960" y="1875"/>
                <a:ext cx="64"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71" name="Line 2204"/>
              <p:cNvSpPr>
                <a:spLocks noChangeShapeType="1"/>
              </p:cNvSpPr>
              <p:nvPr/>
            </p:nvSpPr>
            <p:spPr bwMode="auto">
              <a:xfrm>
                <a:off x="830" y="1836"/>
                <a:ext cx="207"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72" name="Line 2205"/>
              <p:cNvSpPr>
                <a:spLocks noChangeShapeType="1"/>
              </p:cNvSpPr>
              <p:nvPr/>
            </p:nvSpPr>
            <p:spPr bwMode="auto">
              <a:xfrm>
                <a:off x="830" y="1842"/>
                <a:ext cx="207"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73" name="Line 2206"/>
              <p:cNvSpPr>
                <a:spLocks noChangeShapeType="1"/>
              </p:cNvSpPr>
              <p:nvPr/>
            </p:nvSpPr>
            <p:spPr bwMode="auto">
              <a:xfrm>
                <a:off x="830" y="1849"/>
                <a:ext cx="207"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74" name="Line 2207"/>
              <p:cNvSpPr>
                <a:spLocks noChangeShapeType="1"/>
              </p:cNvSpPr>
              <p:nvPr/>
            </p:nvSpPr>
            <p:spPr bwMode="auto">
              <a:xfrm>
                <a:off x="830" y="1855"/>
                <a:ext cx="207"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75" name="Line 2208"/>
              <p:cNvSpPr>
                <a:spLocks noChangeShapeType="1"/>
              </p:cNvSpPr>
              <p:nvPr/>
            </p:nvSpPr>
            <p:spPr bwMode="auto">
              <a:xfrm>
                <a:off x="830" y="1868"/>
                <a:ext cx="207"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76" name="Line 2209"/>
              <p:cNvSpPr>
                <a:spLocks noChangeShapeType="1"/>
              </p:cNvSpPr>
              <p:nvPr/>
            </p:nvSpPr>
            <p:spPr bwMode="auto">
              <a:xfrm>
                <a:off x="810" y="1823"/>
                <a:ext cx="240"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77" name="Line 2210"/>
              <p:cNvSpPr>
                <a:spLocks noChangeShapeType="1"/>
              </p:cNvSpPr>
              <p:nvPr/>
            </p:nvSpPr>
            <p:spPr bwMode="auto">
              <a:xfrm>
                <a:off x="810" y="1829"/>
                <a:ext cx="240"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78" name="Freeform 2211"/>
              <p:cNvSpPr>
                <a:spLocks/>
              </p:cNvSpPr>
              <p:nvPr/>
            </p:nvSpPr>
            <p:spPr bwMode="auto">
              <a:xfrm>
                <a:off x="1082" y="1917"/>
                <a:ext cx="92" cy="53"/>
              </a:xfrm>
              <a:custGeom>
                <a:avLst/>
                <a:gdLst>
                  <a:gd name="T0" fmla="*/ 0 w 92"/>
                  <a:gd name="T1" fmla="*/ 0 h 53"/>
                  <a:gd name="T2" fmla="*/ 0 w 92"/>
                  <a:gd name="T3" fmla="*/ 0 h 53"/>
                  <a:gd name="T4" fmla="*/ 7 w 92"/>
                  <a:gd name="T5" fmla="*/ 0 h 53"/>
                  <a:gd name="T6" fmla="*/ 52 w 92"/>
                  <a:gd name="T7" fmla="*/ 7 h 53"/>
                  <a:gd name="T8" fmla="*/ 78 w 92"/>
                  <a:gd name="T9" fmla="*/ 26 h 53"/>
                  <a:gd name="T10" fmla="*/ 91 w 92"/>
                  <a:gd name="T11" fmla="*/ 46 h 53"/>
                  <a:gd name="T12" fmla="*/ 91 w 92"/>
                  <a:gd name="T13" fmla="*/ 52 h 53"/>
                  <a:gd name="T14" fmla="*/ 0 60000 65536"/>
                  <a:gd name="T15" fmla="*/ 0 60000 65536"/>
                  <a:gd name="T16" fmla="*/ 0 60000 65536"/>
                  <a:gd name="T17" fmla="*/ 0 60000 65536"/>
                  <a:gd name="T18" fmla="*/ 0 60000 65536"/>
                  <a:gd name="T19" fmla="*/ 0 60000 65536"/>
                  <a:gd name="T20" fmla="*/ 0 60000 65536"/>
                  <a:gd name="T21" fmla="*/ 0 w 92"/>
                  <a:gd name="T22" fmla="*/ 0 h 53"/>
                  <a:gd name="T23" fmla="*/ 92 w 92"/>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2" h="53">
                    <a:moveTo>
                      <a:pt x="0" y="0"/>
                    </a:moveTo>
                    <a:lnTo>
                      <a:pt x="0" y="0"/>
                    </a:lnTo>
                    <a:lnTo>
                      <a:pt x="7" y="0"/>
                    </a:lnTo>
                    <a:lnTo>
                      <a:pt x="52" y="7"/>
                    </a:lnTo>
                    <a:lnTo>
                      <a:pt x="78" y="26"/>
                    </a:lnTo>
                    <a:lnTo>
                      <a:pt x="91" y="46"/>
                    </a:lnTo>
                    <a:lnTo>
                      <a:pt x="91" y="52"/>
                    </a:lnTo>
                  </a:path>
                </a:pathLst>
              </a:custGeom>
              <a:solidFill>
                <a:schemeClr val="bg1"/>
              </a:solidFill>
              <a:ln w="12700" cap="rnd">
                <a:solidFill>
                  <a:srgbClr val="000000"/>
                </a:solidFill>
                <a:round/>
                <a:headEnd type="none" w="sm" len="sm"/>
                <a:tailEnd type="none" w="sm" len="sm"/>
              </a:ln>
            </p:spPr>
            <p:txBody>
              <a:bodyPr/>
              <a:lstStyle/>
              <a:p>
                <a:endParaRPr lang="en-US"/>
              </a:p>
            </p:txBody>
          </p:sp>
          <p:sp>
            <p:nvSpPr>
              <p:cNvPr id="27479" name="Freeform 2212"/>
              <p:cNvSpPr>
                <a:spLocks/>
              </p:cNvSpPr>
              <p:nvPr/>
            </p:nvSpPr>
            <p:spPr bwMode="auto">
              <a:xfrm>
                <a:off x="1082" y="1917"/>
                <a:ext cx="86" cy="46"/>
              </a:xfrm>
              <a:custGeom>
                <a:avLst/>
                <a:gdLst>
                  <a:gd name="T0" fmla="*/ 0 w 86"/>
                  <a:gd name="T1" fmla="*/ 0 h 46"/>
                  <a:gd name="T2" fmla="*/ 7 w 86"/>
                  <a:gd name="T3" fmla="*/ 0 h 46"/>
                  <a:gd name="T4" fmla="*/ 26 w 86"/>
                  <a:gd name="T5" fmla="*/ 0 h 46"/>
                  <a:gd name="T6" fmla="*/ 46 w 86"/>
                  <a:gd name="T7" fmla="*/ 6 h 46"/>
                  <a:gd name="T8" fmla="*/ 72 w 86"/>
                  <a:gd name="T9" fmla="*/ 19 h 46"/>
                  <a:gd name="T10" fmla="*/ 85 w 86"/>
                  <a:gd name="T11" fmla="*/ 32 h 46"/>
                  <a:gd name="T12" fmla="*/ 85 w 86"/>
                  <a:gd name="T13" fmla="*/ 45 h 46"/>
                  <a:gd name="T14" fmla="*/ 0 60000 65536"/>
                  <a:gd name="T15" fmla="*/ 0 60000 65536"/>
                  <a:gd name="T16" fmla="*/ 0 60000 65536"/>
                  <a:gd name="T17" fmla="*/ 0 60000 65536"/>
                  <a:gd name="T18" fmla="*/ 0 60000 65536"/>
                  <a:gd name="T19" fmla="*/ 0 60000 65536"/>
                  <a:gd name="T20" fmla="*/ 0 60000 65536"/>
                  <a:gd name="T21" fmla="*/ 0 w 86"/>
                  <a:gd name="T22" fmla="*/ 0 h 46"/>
                  <a:gd name="T23" fmla="*/ 86 w 86"/>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46">
                    <a:moveTo>
                      <a:pt x="0" y="0"/>
                    </a:moveTo>
                    <a:lnTo>
                      <a:pt x="7" y="0"/>
                    </a:lnTo>
                    <a:lnTo>
                      <a:pt x="26" y="0"/>
                    </a:lnTo>
                    <a:lnTo>
                      <a:pt x="46" y="6"/>
                    </a:lnTo>
                    <a:lnTo>
                      <a:pt x="72" y="19"/>
                    </a:lnTo>
                    <a:lnTo>
                      <a:pt x="85" y="32"/>
                    </a:lnTo>
                    <a:lnTo>
                      <a:pt x="85" y="45"/>
                    </a:lnTo>
                  </a:path>
                </a:pathLst>
              </a:custGeom>
              <a:solidFill>
                <a:schemeClr val="bg1"/>
              </a:solidFill>
              <a:ln w="12700" cap="rnd">
                <a:solidFill>
                  <a:srgbClr val="000000"/>
                </a:solidFill>
                <a:round/>
                <a:headEnd type="none" w="sm" len="sm"/>
                <a:tailEnd type="none" w="sm" len="sm"/>
              </a:ln>
            </p:spPr>
            <p:txBody>
              <a:bodyPr/>
              <a:lstStyle/>
              <a:p>
                <a:endParaRPr lang="en-US"/>
              </a:p>
            </p:txBody>
          </p:sp>
          <p:grpSp>
            <p:nvGrpSpPr>
              <p:cNvPr id="27900" name="Group 2213"/>
              <p:cNvGrpSpPr>
                <a:grpSpLocks/>
              </p:cNvGrpSpPr>
              <p:nvPr/>
            </p:nvGrpSpPr>
            <p:grpSpPr bwMode="auto">
              <a:xfrm>
                <a:off x="1147" y="1962"/>
                <a:ext cx="66" cy="42"/>
                <a:chOff x="1147" y="1962"/>
                <a:chExt cx="66" cy="42"/>
              </a:xfrm>
            </p:grpSpPr>
            <p:sp>
              <p:nvSpPr>
                <p:cNvPr id="27494" name="Freeform 2214"/>
                <p:cNvSpPr>
                  <a:spLocks/>
                </p:cNvSpPr>
                <p:nvPr/>
              </p:nvSpPr>
              <p:spPr bwMode="auto">
                <a:xfrm>
                  <a:off x="1147" y="1962"/>
                  <a:ext cx="60" cy="34"/>
                </a:xfrm>
                <a:custGeom>
                  <a:avLst/>
                  <a:gdLst>
                    <a:gd name="T0" fmla="*/ 35 w 60"/>
                    <a:gd name="T1" fmla="*/ 0 h 34"/>
                    <a:gd name="T2" fmla="*/ 0 w 60"/>
                    <a:gd name="T3" fmla="*/ 0 h 34"/>
                    <a:gd name="T4" fmla="*/ 0 w 60"/>
                    <a:gd name="T5" fmla="*/ 11 h 34"/>
                    <a:gd name="T6" fmla="*/ 24 w 60"/>
                    <a:gd name="T7" fmla="*/ 33 h 34"/>
                    <a:gd name="T8" fmla="*/ 59 w 60"/>
                    <a:gd name="T9" fmla="*/ 33 h 34"/>
                    <a:gd name="T10" fmla="*/ 59 w 60"/>
                    <a:gd name="T11" fmla="*/ 28 h 34"/>
                    <a:gd name="T12" fmla="*/ 53 w 60"/>
                    <a:gd name="T13" fmla="*/ 17 h 34"/>
                    <a:gd name="T14" fmla="*/ 35 w 60"/>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60"/>
                    <a:gd name="T25" fmla="*/ 0 h 34"/>
                    <a:gd name="T26" fmla="*/ 60 w 60"/>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0" h="34">
                      <a:moveTo>
                        <a:pt x="35" y="0"/>
                      </a:moveTo>
                      <a:lnTo>
                        <a:pt x="0" y="0"/>
                      </a:lnTo>
                      <a:lnTo>
                        <a:pt x="0" y="11"/>
                      </a:lnTo>
                      <a:lnTo>
                        <a:pt x="24" y="33"/>
                      </a:lnTo>
                      <a:lnTo>
                        <a:pt x="59" y="33"/>
                      </a:lnTo>
                      <a:lnTo>
                        <a:pt x="59" y="28"/>
                      </a:lnTo>
                      <a:lnTo>
                        <a:pt x="53" y="17"/>
                      </a:lnTo>
                      <a:lnTo>
                        <a:pt x="35" y="0"/>
                      </a:lnTo>
                    </a:path>
                  </a:pathLst>
                </a:custGeom>
                <a:solidFill>
                  <a:schemeClr val="bg1"/>
                </a:solidFill>
                <a:ln w="12700" cap="rnd">
                  <a:solidFill>
                    <a:srgbClr val="000000"/>
                  </a:solidFill>
                  <a:round/>
                  <a:headEnd/>
                  <a:tailEnd/>
                </a:ln>
              </p:spPr>
              <p:txBody>
                <a:bodyPr/>
                <a:lstStyle/>
                <a:p>
                  <a:endParaRPr lang="en-US"/>
                </a:p>
              </p:txBody>
            </p:sp>
            <p:sp>
              <p:nvSpPr>
                <p:cNvPr id="27495" name="Freeform 2215"/>
                <p:cNvSpPr>
                  <a:spLocks/>
                </p:cNvSpPr>
                <p:nvPr/>
              </p:nvSpPr>
              <p:spPr bwMode="auto">
                <a:xfrm>
                  <a:off x="1147" y="1962"/>
                  <a:ext cx="66" cy="40"/>
                </a:xfrm>
                <a:custGeom>
                  <a:avLst/>
                  <a:gdLst>
                    <a:gd name="T0" fmla="*/ 39 w 66"/>
                    <a:gd name="T1" fmla="*/ 0 h 40"/>
                    <a:gd name="T2" fmla="*/ 39 w 66"/>
                    <a:gd name="T3" fmla="*/ 0 h 40"/>
                    <a:gd name="T4" fmla="*/ 0 w 66"/>
                    <a:gd name="T5" fmla="*/ 0 h 40"/>
                    <a:gd name="T6" fmla="*/ 0 w 66"/>
                    <a:gd name="T7" fmla="*/ 7 h 40"/>
                    <a:gd name="T8" fmla="*/ 33 w 66"/>
                    <a:gd name="T9" fmla="*/ 39 h 40"/>
                    <a:gd name="T10" fmla="*/ 65 w 66"/>
                    <a:gd name="T11" fmla="*/ 39 h 40"/>
                    <a:gd name="T12" fmla="*/ 65 w 66"/>
                    <a:gd name="T13" fmla="*/ 33 h 40"/>
                    <a:gd name="T14" fmla="*/ 59 w 66"/>
                    <a:gd name="T15" fmla="*/ 13 h 40"/>
                    <a:gd name="T16" fmla="*/ 39 w 66"/>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40"/>
                    <a:gd name="T29" fmla="*/ 66 w 66"/>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40">
                      <a:moveTo>
                        <a:pt x="39" y="0"/>
                      </a:moveTo>
                      <a:lnTo>
                        <a:pt x="39" y="0"/>
                      </a:lnTo>
                      <a:lnTo>
                        <a:pt x="0" y="0"/>
                      </a:lnTo>
                      <a:lnTo>
                        <a:pt x="0" y="7"/>
                      </a:lnTo>
                      <a:lnTo>
                        <a:pt x="33" y="39"/>
                      </a:lnTo>
                      <a:lnTo>
                        <a:pt x="65" y="39"/>
                      </a:lnTo>
                      <a:lnTo>
                        <a:pt x="65" y="33"/>
                      </a:lnTo>
                      <a:lnTo>
                        <a:pt x="59" y="13"/>
                      </a:lnTo>
                      <a:lnTo>
                        <a:pt x="39" y="0"/>
                      </a:lnTo>
                    </a:path>
                  </a:pathLst>
                </a:custGeom>
                <a:solidFill>
                  <a:schemeClr val="bg1"/>
                </a:solidFill>
                <a:ln w="12700" cap="rnd">
                  <a:solidFill>
                    <a:srgbClr val="000000"/>
                  </a:solidFill>
                  <a:round/>
                  <a:headEnd/>
                  <a:tailEnd/>
                </a:ln>
              </p:spPr>
              <p:txBody>
                <a:bodyPr/>
                <a:lstStyle/>
                <a:p>
                  <a:endParaRPr lang="en-US"/>
                </a:p>
              </p:txBody>
            </p:sp>
            <p:sp>
              <p:nvSpPr>
                <p:cNvPr id="27496" name="Freeform 2216"/>
                <p:cNvSpPr>
                  <a:spLocks/>
                </p:cNvSpPr>
                <p:nvPr/>
              </p:nvSpPr>
              <p:spPr bwMode="auto">
                <a:xfrm>
                  <a:off x="1147" y="1962"/>
                  <a:ext cx="66" cy="40"/>
                </a:xfrm>
                <a:custGeom>
                  <a:avLst/>
                  <a:gdLst>
                    <a:gd name="T0" fmla="*/ 39 w 66"/>
                    <a:gd name="T1" fmla="*/ 0 h 40"/>
                    <a:gd name="T2" fmla="*/ 0 w 66"/>
                    <a:gd name="T3" fmla="*/ 0 h 40"/>
                    <a:gd name="T4" fmla="*/ 0 w 66"/>
                    <a:gd name="T5" fmla="*/ 13 h 40"/>
                    <a:gd name="T6" fmla="*/ 26 w 66"/>
                    <a:gd name="T7" fmla="*/ 39 h 40"/>
                    <a:gd name="T8" fmla="*/ 65 w 66"/>
                    <a:gd name="T9" fmla="*/ 39 h 40"/>
                    <a:gd name="T10" fmla="*/ 65 w 66"/>
                    <a:gd name="T11" fmla="*/ 33 h 40"/>
                    <a:gd name="T12" fmla="*/ 59 w 66"/>
                    <a:gd name="T13" fmla="*/ 20 h 40"/>
                    <a:gd name="T14" fmla="*/ 39 w 66"/>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40"/>
                    <a:gd name="T26" fmla="*/ 66 w 66"/>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40">
                      <a:moveTo>
                        <a:pt x="39" y="0"/>
                      </a:moveTo>
                      <a:lnTo>
                        <a:pt x="0" y="0"/>
                      </a:lnTo>
                      <a:lnTo>
                        <a:pt x="0" y="13"/>
                      </a:lnTo>
                      <a:lnTo>
                        <a:pt x="26" y="39"/>
                      </a:lnTo>
                      <a:lnTo>
                        <a:pt x="65" y="39"/>
                      </a:lnTo>
                      <a:lnTo>
                        <a:pt x="65" y="33"/>
                      </a:lnTo>
                      <a:lnTo>
                        <a:pt x="59" y="20"/>
                      </a:lnTo>
                      <a:lnTo>
                        <a:pt x="39" y="0"/>
                      </a:lnTo>
                    </a:path>
                  </a:pathLst>
                </a:custGeom>
                <a:solidFill>
                  <a:schemeClr val="bg1"/>
                </a:solidFill>
                <a:ln w="12700" cap="rnd">
                  <a:solidFill>
                    <a:srgbClr val="000000"/>
                  </a:solidFill>
                  <a:round/>
                  <a:headEnd/>
                  <a:tailEnd/>
                </a:ln>
              </p:spPr>
              <p:txBody>
                <a:bodyPr/>
                <a:lstStyle/>
                <a:p>
                  <a:endParaRPr lang="en-US"/>
                </a:p>
              </p:txBody>
            </p:sp>
            <p:sp>
              <p:nvSpPr>
                <p:cNvPr id="27497" name="Freeform 2217"/>
                <p:cNvSpPr>
                  <a:spLocks/>
                </p:cNvSpPr>
                <p:nvPr/>
              </p:nvSpPr>
              <p:spPr bwMode="auto">
                <a:xfrm>
                  <a:off x="1147" y="1969"/>
                  <a:ext cx="60" cy="20"/>
                </a:xfrm>
                <a:custGeom>
                  <a:avLst/>
                  <a:gdLst>
                    <a:gd name="T0" fmla="*/ 0 w 60"/>
                    <a:gd name="T1" fmla="*/ 0 h 20"/>
                    <a:gd name="T2" fmla="*/ 24 w 60"/>
                    <a:gd name="T3" fmla="*/ 10 h 20"/>
                    <a:gd name="T4" fmla="*/ 24 w 60"/>
                    <a:gd name="T5" fmla="*/ 19 h 20"/>
                    <a:gd name="T6" fmla="*/ 59 w 60"/>
                    <a:gd name="T7" fmla="*/ 19 h 20"/>
                    <a:gd name="T8" fmla="*/ 0 w 60"/>
                    <a:gd name="T9" fmla="*/ 0 h 20"/>
                    <a:gd name="T10" fmla="*/ 0 60000 65536"/>
                    <a:gd name="T11" fmla="*/ 0 60000 65536"/>
                    <a:gd name="T12" fmla="*/ 0 60000 65536"/>
                    <a:gd name="T13" fmla="*/ 0 60000 65536"/>
                    <a:gd name="T14" fmla="*/ 0 60000 65536"/>
                    <a:gd name="T15" fmla="*/ 0 w 60"/>
                    <a:gd name="T16" fmla="*/ 0 h 20"/>
                    <a:gd name="T17" fmla="*/ 60 w 60"/>
                    <a:gd name="T18" fmla="*/ 20 h 20"/>
                  </a:gdLst>
                  <a:ahLst/>
                  <a:cxnLst>
                    <a:cxn ang="T10">
                      <a:pos x="T0" y="T1"/>
                    </a:cxn>
                    <a:cxn ang="T11">
                      <a:pos x="T2" y="T3"/>
                    </a:cxn>
                    <a:cxn ang="T12">
                      <a:pos x="T4" y="T5"/>
                    </a:cxn>
                    <a:cxn ang="T13">
                      <a:pos x="T6" y="T7"/>
                    </a:cxn>
                    <a:cxn ang="T14">
                      <a:pos x="T8" y="T9"/>
                    </a:cxn>
                  </a:cxnLst>
                  <a:rect l="T15" t="T16" r="T17" b="T18"/>
                  <a:pathLst>
                    <a:path w="60" h="20">
                      <a:moveTo>
                        <a:pt x="0" y="0"/>
                      </a:moveTo>
                      <a:lnTo>
                        <a:pt x="24" y="10"/>
                      </a:lnTo>
                      <a:lnTo>
                        <a:pt x="24" y="19"/>
                      </a:lnTo>
                      <a:lnTo>
                        <a:pt x="59" y="19"/>
                      </a:lnTo>
                      <a:lnTo>
                        <a:pt x="0" y="0"/>
                      </a:lnTo>
                    </a:path>
                  </a:pathLst>
                </a:custGeom>
                <a:solidFill>
                  <a:schemeClr val="bg1"/>
                </a:solidFill>
                <a:ln w="12700" cap="rnd">
                  <a:solidFill>
                    <a:srgbClr val="000000"/>
                  </a:solidFill>
                  <a:round/>
                  <a:headEnd/>
                  <a:tailEnd/>
                </a:ln>
              </p:spPr>
              <p:txBody>
                <a:bodyPr/>
                <a:lstStyle/>
                <a:p>
                  <a:endParaRPr lang="en-US"/>
                </a:p>
              </p:txBody>
            </p:sp>
            <p:sp>
              <p:nvSpPr>
                <p:cNvPr id="27498" name="Freeform 2218"/>
                <p:cNvSpPr>
                  <a:spLocks/>
                </p:cNvSpPr>
                <p:nvPr/>
              </p:nvSpPr>
              <p:spPr bwMode="auto">
                <a:xfrm>
                  <a:off x="1147" y="1969"/>
                  <a:ext cx="66" cy="33"/>
                </a:xfrm>
                <a:custGeom>
                  <a:avLst/>
                  <a:gdLst>
                    <a:gd name="T0" fmla="*/ 0 w 66"/>
                    <a:gd name="T1" fmla="*/ 0 h 33"/>
                    <a:gd name="T2" fmla="*/ 0 w 66"/>
                    <a:gd name="T3" fmla="*/ 0 h 33"/>
                    <a:gd name="T4" fmla="*/ 26 w 66"/>
                    <a:gd name="T5" fmla="*/ 19 h 33"/>
                    <a:gd name="T6" fmla="*/ 33 w 66"/>
                    <a:gd name="T7" fmla="*/ 32 h 33"/>
                    <a:gd name="T8" fmla="*/ 65 w 66"/>
                    <a:gd name="T9" fmla="*/ 32 h 33"/>
                    <a:gd name="T10" fmla="*/ 0 60000 65536"/>
                    <a:gd name="T11" fmla="*/ 0 60000 65536"/>
                    <a:gd name="T12" fmla="*/ 0 60000 65536"/>
                    <a:gd name="T13" fmla="*/ 0 60000 65536"/>
                    <a:gd name="T14" fmla="*/ 0 60000 65536"/>
                    <a:gd name="T15" fmla="*/ 0 w 66"/>
                    <a:gd name="T16" fmla="*/ 0 h 33"/>
                    <a:gd name="T17" fmla="*/ 66 w 66"/>
                    <a:gd name="T18" fmla="*/ 33 h 33"/>
                  </a:gdLst>
                  <a:ahLst/>
                  <a:cxnLst>
                    <a:cxn ang="T10">
                      <a:pos x="T0" y="T1"/>
                    </a:cxn>
                    <a:cxn ang="T11">
                      <a:pos x="T2" y="T3"/>
                    </a:cxn>
                    <a:cxn ang="T12">
                      <a:pos x="T4" y="T5"/>
                    </a:cxn>
                    <a:cxn ang="T13">
                      <a:pos x="T6" y="T7"/>
                    </a:cxn>
                    <a:cxn ang="T14">
                      <a:pos x="T8" y="T9"/>
                    </a:cxn>
                  </a:cxnLst>
                  <a:rect l="T15" t="T16" r="T17" b="T18"/>
                  <a:pathLst>
                    <a:path w="66" h="33">
                      <a:moveTo>
                        <a:pt x="0" y="0"/>
                      </a:moveTo>
                      <a:lnTo>
                        <a:pt x="0" y="0"/>
                      </a:lnTo>
                      <a:lnTo>
                        <a:pt x="26" y="19"/>
                      </a:lnTo>
                      <a:lnTo>
                        <a:pt x="33" y="32"/>
                      </a:lnTo>
                      <a:lnTo>
                        <a:pt x="65" y="32"/>
                      </a:lnTo>
                    </a:path>
                  </a:pathLst>
                </a:custGeom>
                <a:solidFill>
                  <a:schemeClr val="bg1"/>
                </a:solidFill>
                <a:ln w="12700" cap="rnd">
                  <a:solidFill>
                    <a:srgbClr val="000000"/>
                  </a:solidFill>
                  <a:round/>
                  <a:headEnd type="none" w="sm" len="sm"/>
                  <a:tailEnd type="none" w="sm" len="sm"/>
                </a:ln>
              </p:spPr>
              <p:txBody>
                <a:bodyPr/>
                <a:lstStyle/>
                <a:p>
                  <a:endParaRPr lang="en-US"/>
                </a:p>
              </p:txBody>
            </p:sp>
            <p:sp>
              <p:nvSpPr>
                <p:cNvPr id="27499" name="Freeform 2219"/>
                <p:cNvSpPr>
                  <a:spLocks/>
                </p:cNvSpPr>
                <p:nvPr/>
              </p:nvSpPr>
              <p:spPr bwMode="auto">
                <a:xfrm>
                  <a:off x="1147" y="1969"/>
                  <a:ext cx="66" cy="27"/>
                </a:xfrm>
                <a:custGeom>
                  <a:avLst/>
                  <a:gdLst>
                    <a:gd name="T0" fmla="*/ 0 w 66"/>
                    <a:gd name="T1" fmla="*/ 0 h 27"/>
                    <a:gd name="T2" fmla="*/ 26 w 66"/>
                    <a:gd name="T3" fmla="*/ 13 h 27"/>
                    <a:gd name="T4" fmla="*/ 26 w 66"/>
                    <a:gd name="T5" fmla="*/ 26 h 27"/>
                    <a:gd name="T6" fmla="*/ 65 w 66"/>
                    <a:gd name="T7" fmla="*/ 26 h 27"/>
                    <a:gd name="T8" fmla="*/ 0 60000 65536"/>
                    <a:gd name="T9" fmla="*/ 0 60000 65536"/>
                    <a:gd name="T10" fmla="*/ 0 60000 65536"/>
                    <a:gd name="T11" fmla="*/ 0 60000 65536"/>
                    <a:gd name="T12" fmla="*/ 0 w 66"/>
                    <a:gd name="T13" fmla="*/ 0 h 27"/>
                    <a:gd name="T14" fmla="*/ 66 w 66"/>
                    <a:gd name="T15" fmla="*/ 27 h 27"/>
                  </a:gdLst>
                  <a:ahLst/>
                  <a:cxnLst>
                    <a:cxn ang="T8">
                      <a:pos x="T0" y="T1"/>
                    </a:cxn>
                    <a:cxn ang="T9">
                      <a:pos x="T2" y="T3"/>
                    </a:cxn>
                    <a:cxn ang="T10">
                      <a:pos x="T4" y="T5"/>
                    </a:cxn>
                    <a:cxn ang="T11">
                      <a:pos x="T6" y="T7"/>
                    </a:cxn>
                  </a:cxnLst>
                  <a:rect l="T12" t="T13" r="T14" b="T15"/>
                  <a:pathLst>
                    <a:path w="66" h="27">
                      <a:moveTo>
                        <a:pt x="0" y="0"/>
                      </a:moveTo>
                      <a:lnTo>
                        <a:pt x="26" y="13"/>
                      </a:lnTo>
                      <a:lnTo>
                        <a:pt x="26" y="26"/>
                      </a:lnTo>
                      <a:lnTo>
                        <a:pt x="65" y="26"/>
                      </a:lnTo>
                    </a:path>
                  </a:pathLst>
                </a:custGeom>
                <a:solidFill>
                  <a:schemeClr val="bg1"/>
                </a:solidFill>
                <a:ln w="12700" cap="rnd">
                  <a:solidFill>
                    <a:srgbClr val="000000"/>
                  </a:solidFill>
                  <a:round/>
                  <a:headEnd type="none" w="sm" len="sm"/>
                  <a:tailEnd type="none" w="sm" len="sm"/>
                </a:ln>
              </p:spPr>
              <p:txBody>
                <a:bodyPr/>
                <a:lstStyle/>
                <a:p>
                  <a:endParaRPr lang="en-US"/>
                </a:p>
              </p:txBody>
            </p:sp>
            <p:sp>
              <p:nvSpPr>
                <p:cNvPr id="27500" name="Freeform 2220"/>
                <p:cNvSpPr>
                  <a:spLocks/>
                </p:cNvSpPr>
                <p:nvPr/>
              </p:nvSpPr>
              <p:spPr bwMode="auto">
                <a:xfrm>
                  <a:off x="1160" y="1969"/>
                  <a:ext cx="21" cy="1"/>
                </a:xfrm>
                <a:custGeom>
                  <a:avLst/>
                  <a:gdLst>
                    <a:gd name="T0" fmla="*/ 0 w 21"/>
                    <a:gd name="T1" fmla="*/ 0 h 1"/>
                    <a:gd name="T2" fmla="*/ 10 w 21"/>
                    <a:gd name="T3" fmla="*/ 0 h 1"/>
                    <a:gd name="T4" fmla="*/ 20 w 21"/>
                    <a:gd name="T5" fmla="*/ 0 h 1"/>
                    <a:gd name="T6" fmla="*/ 15 w 21"/>
                    <a:gd name="T7" fmla="*/ 0 h 1"/>
                    <a:gd name="T8" fmla="*/ 0 w 21"/>
                    <a:gd name="T9" fmla="*/ 0 h 1"/>
                    <a:gd name="T10" fmla="*/ 0 60000 65536"/>
                    <a:gd name="T11" fmla="*/ 0 60000 65536"/>
                    <a:gd name="T12" fmla="*/ 0 60000 65536"/>
                    <a:gd name="T13" fmla="*/ 0 60000 65536"/>
                    <a:gd name="T14" fmla="*/ 0 60000 65536"/>
                    <a:gd name="T15" fmla="*/ 0 w 21"/>
                    <a:gd name="T16" fmla="*/ 0 h 1"/>
                    <a:gd name="T17" fmla="*/ 21 w 21"/>
                    <a:gd name="T18" fmla="*/ 1 h 1"/>
                  </a:gdLst>
                  <a:ahLst/>
                  <a:cxnLst>
                    <a:cxn ang="T10">
                      <a:pos x="T0" y="T1"/>
                    </a:cxn>
                    <a:cxn ang="T11">
                      <a:pos x="T2" y="T3"/>
                    </a:cxn>
                    <a:cxn ang="T12">
                      <a:pos x="T4" y="T5"/>
                    </a:cxn>
                    <a:cxn ang="T13">
                      <a:pos x="T6" y="T7"/>
                    </a:cxn>
                    <a:cxn ang="T14">
                      <a:pos x="T8" y="T9"/>
                    </a:cxn>
                  </a:cxnLst>
                  <a:rect l="T15" t="T16" r="T17" b="T18"/>
                  <a:pathLst>
                    <a:path w="21" h="1">
                      <a:moveTo>
                        <a:pt x="0" y="0"/>
                      </a:moveTo>
                      <a:lnTo>
                        <a:pt x="10" y="0"/>
                      </a:lnTo>
                      <a:lnTo>
                        <a:pt x="20" y="0"/>
                      </a:lnTo>
                      <a:lnTo>
                        <a:pt x="15" y="0"/>
                      </a:lnTo>
                      <a:lnTo>
                        <a:pt x="0" y="0"/>
                      </a:lnTo>
                    </a:path>
                  </a:pathLst>
                </a:custGeom>
                <a:solidFill>
                  <a:schemeClr val="bg1"/>
                </a:solidFill>
                <a:ln w="12700" cap="rnd">
                  <a:solidFill>
                    <a:srgbClr val="000000"/>
                  </a:solidFill>
                  <a:round/>
                  <a:headEnd/>
                  <a:tailEnd/>
                </a:ln>
              </p:spPr>
              <p:txBody>
                <a:bodyPr/>
                <a:lstStyle/>
                <a:p>
                  <a:endParaRPr lang="en-US"/>
                </a:p>
              </p:txBody>
            </p:sp>
            <p:sp>
              <p:nvSpPr>
                <p:cNvPr id="27501" name="Freeform 2221"/>
                <p:cNvSpPr>
                  <a:spLocks/>
                </p:cNvSpPr>
                <p:nvPr/>
              </p:nvSpPr>
              <p:spPr bwMode="auto">
                <a:xfrm>
                  <a:off x="1160" y="1969"/>
                  <a:ext cx="27" cy="17"/>
                </a:xfrm>
                <a:custGeom>
                  <a:avLst/>
                  <a:gdLst>
                    <a:gd name="T0" fmla="*/ 0 w 27"/>
                    <a:gd name="T1" fmla="*/ 0 h 17"/>
                    <a:gd name="T2" fmla="*/ 0 w 27"/>
                    <a:gd name="T3" fmla="*/ 0 h 17"/>
                    <a:gd name="T4" fmla="*/ 7 w 27"/>
                    <a:gd name="T5" fmla="*/ 16 h 17"/>
                    <a:gd name="T6" fmla="*/ 26 w 27"/>
                    <a:gd name="T7" fmla="*/ 16 h 17"/>
                    <a:gd name="T8" fmla="*/ 20 w 27"/>
                    <a:gd name="T9" fmla="*/ 0 h 17"/>
                    <a:gd name="T10" fmla="*/ 0 w 27"/>
                    <a:gd name="T11" fmla="*/ 0 h 17"/>
                    <a:gd name="T12" fmla="*/ 0 60000 65536"/>
                    <a:gd name="T13" fmla="*/ 0 60000 65536"/>
                    <a:gd name="T14" fmla="*/ 0 60000 65536"/>
                    <a:gd name="T15" fmla="*/ 0 60000 65536"/>
                    <a:gd name="T16" fmla="*/ 0 60000 65536"/>
                    <a:gd name="T17" fmla="*/ 0 60000 65536"/>
                    <a:gd name="T18" fmla="*/ 0 w 27"/>
                    <a:gd name="T19" fmla="*/ 0 h 17"/>
                    <a:gd name="T20" fmla="*/ 27 w 2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7" h="17">
                      <a:moveTo>
                        <a:pt x="0" y="0"/>
                      </a:moveTo>
                      <a:lnTo>
                        <a:pt x="0" y="0"/>
                      </a:lnTo>
                      <a:lnTo>
                        <a:pt x="7" y="16"/>
                      </a:lnTo>
                      <a:lnTo>
                        <a:pt x="26" y="16"/>
                      </a:lnTo>
                      <a:lnTo>
                        <a:pt x="20" y="0"/>
                      </a:lnTo>
                      <a:lnTo>
                        <a:pt x="0" y="0"/>
                      </a:lnTo>
                    </a:path>
                  </a:pathLst>
                </a:custGeom>
                <a:solidFill>
                  <a:schemeClr val="bg1"/>
                </a:solidFill>
                <a:ln w="12700" cap="rnd">
                  <a:solidFill>
                    <a:srgbClr val="000000"/>
                  </a:solidFill>
                  <a:round/>
                  <a:headEnd/>
                  <a:tailEnd/>
                </a:ln>
              </p:spPr>
              <p:txBody>
                <a:bodyPr/>
                <a:lstStyle/>
                <a:p>
                  <a:endParaRPr lang="en-US"/>
                </a:p>
              </p:txBody>
            </p:sp>
            <p:sp>
              <p:nvSpPr>
                <p:cNvPr id="27502" name="Freeform 2222"/>
                <p:cNvSpPr>
                  <a:spLocks/>
                </p:cNvSpPr>
                <p:nvPr/>
              </p:nvSpPr>
              <p:spPr bwMode="auto">
                <a:xfrm>
                  <a:off x="1160" y="1969"/>
                  <a:ext cx="27" cy="17"/>
                </a:xfrm>
                <a:custGeom>
                  <a:avLst/>
                  <a:gdLst>
                    <a:gd name="T0" fmla="*/ 0 w 27"/>
                    <a:gd name="T1" fmla="*/ 0 h 17"/>
                    <a:gd name="T2" fmla="*/ 13 w 27"/>
                    <a:gd name="T3" fmla="*/ 16 h 17"/>
                    <a:gd name="T4" fmla="*/ 26 w 27"/>
                    <a:gd name="T5" fmla="*/ 16 h 17"/>
                    <a:gd name="T6" fmla="*/ 20 w 27"/>
                    <a:gd name="T7" fmla="*/ 0 h 17"/>
                    <a:gd name="T8" fmla="*/ 0 w 27"/>
                    <a:gd name="T9" fmla="*/ 0 h 17"/>
                    <a:gd name="T10" fmla="*/ 0 60000 65536"/>
                    <a:gd name="T11" fmla="*/ 0 60000 65536"/>
                    <a:gd name="T12" fmla="*/ 0 60000 65536"/>
                    <a:gd name="T13" fmla="*/ 0 60000 65536"/>
                    <a:gd name="T14" fmla="*/ 0 60000 65536"/>
                    <a:gd name="T15" fmla="*/ 0 w 27"/>
                    <a:gd name="T16" fmla="*/ 0 h 17"/>
                    <a:gd name="T17" fmla="*/ 27 w 27"/>
                    <a:gd name="T18" fmla="*/ 17 h 17"/>
                  </a:gdLst>
                  <a:ahLst/>
                  <a:cxnLst>
                    <a:cxn ang="T10">
                      <a:pos x="T0" y="T1"/>
                    </a:cxn>
                    <a:cxn ang="T11">
                      <a:pos x="T2" y="T3"/>
                    </a:cxn>
                    <a:cxn ang="T12">
                      <a:pos x="T4" y="T5"/>
                    </a:cxn>
                    <a:cxn ang="T13">
                      <a:pos x="T6" y="T7"/>
                    </a:cxn>
                    <a:cxn ang="T14">
                      <a:pos x="T8" y="T9"/>
                    </a:cxn>
                  </a:cxnLst>
                  <a:rect l="T15" t="T16" r="T17" b="T18"/>
                  <a:pathLst>
                    <a:path w="27" h="17">
                      <a:moveTo>
                        <a:pt x="0" y="0"/>
                      </a:moveTo>
                      <a:lnTo>
                        <a:pt x="13" y="16"/>
                      </a:lnTo>
                      <a:lnTo>
                        <a:pt x="26" y="16"/>
                      </a:lnTo>
                      <a:lnTo>
                        <a:pt x="20" y="0"/>
                      </a:lnTo>
                      <a:lnTo>
                        <a:pt x="0" y="0"/>
                      </a:lnTo>
                    </a:path>
                  </a:pathLst>
                </a:custGeom>
                <a:solidFill>
                  <a:schemeClr val="bg1"/>
                </a:solidFill>
                <a:ln w="12700" cap="rnd">
                  <a:solidFill>
                    <a:srgbClr val="000000"/>
                  </a:solidFill>
                  <a:round/>
                  <a:headEnd/>
                  <a:tailEnd/>
                </a:ln>
              </p:spPr>
              <p:txBody>
                <a:bodyPr/>
                <a:lstStyle/>
                <a:p>
                  <a:endParaRPr lang="en-US"/>
                </a:p>
              </p:txBody>
            </p:sp>
            <p:sp>
              <p:nvSpPr>
                <p:cNvPr id="27503" name="Line 2223"/>
                <p:cNvSpPr>
                  <a:spLocks noChangeShapeType="1"/>
                </p:cNvSpPr>
                <p:nvPr/>
              </p:nvSpPr>
              <p:spPr bwMode="auto">
                <a:xfrm flipV="1">
                  <a:off x="1173" y="1998"/>
                  <a:ext cx="0" cy="6"/>
                </a:xfrm>
                <a:prstGeom prst="line">
                  <a:avLst/>
                </a:prstGeom>
                <a:noFill/>
                <a:ln w="12700">
                  <a:solidFill>
                    <a:srgbClr val="000000"/>
                  </a:solidFill>
                  <a:round/>
                  <a:headEnd type="none" w="sm" len="sm"/>
                  <a:tailEnd type="none" w="sm" len="sm"/>
                </a:ln>
              </p:spPr>
              <p:txBody>
                <a:bodyPr wrap="none" anchor="ctr"/>
                <a:lstStyle/>
                <a:p>
                  <a:endParaRPr lang="en-US"/>
                </a:p>
              </p:txBody>
            </p:sp>
          </p:grpSp>
          <p:sp>
            <p:nvSpPr>
              <p:cNvPr id="27481" name="Rectangle 2224"/>
              <p:cNvSpPr>
                <a:spLocks noChangeArrowheads="1"/>
              </p:cNvSpPr>
              <p:nvPr/>
            </p:nvSpPr>
            <p:spPr bwMode="auto">
              <a:xfrm>
                <a:off x="795" y="1564"/>
                <a:ext cx="277" cy="225"/>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482" name="Rectangle 2225"/>
              <p:cNvSpPr>
                <a:spLocks noChangeArrowheads="1"/>
              </p:cNvSpPr>
              <p:nvPr/>
            </p:nvSpPr>
            <p:spPr bwMode="auto">
              <a:xfrm>
                <a:off x="821" y="1590"/>
                <a:ext cx="225" cy="174"/>
              </a:xfrm>
              <a:prstGeom prst="rect">
                <a:avLst/>
              </a:prstGeom>
              <a:solidFill>
                <a:srgbClr val="006B6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483" name="Rectangle 2226"/>
              <p:cNvSpPr>
                <a:spLocks noChangeArrowheads="1"/>
              </p:cNvSpPr>
              <p:nvPr/>
            </p:nvSpPr>
            <p:spPr bwMode="auto">
              <a:xfrm>
                <a:off x="756" y="1960"/>
                <a:ext cx="342"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484" name="Freeform 2227"/>
              <p:cNvSpPr>
                <a:spLocks/>
              </p:cNvSpPr>
              <p:nvPr/>
            </p:nvSpPr>
            <p:spPr bwMode="auto">
              <a:xfrm>
                <a:off x="752" y="1910"/>
                <a:ext cx="344" cy="40"/>
              </a:xfrm>
              <a:custGeom>
                <a:avLst/>
                <a:gdLst>
                  <a:gd name="T0" fmla="*/ 0 w 344"/>
                  <a:gd name="T1" fmla="*/ 39 h 40"/>
                  <a:gd name="T2" fmla="*/ 19 w 344"/>
                  <a:gd name="T3" fmla="*/ 0 h 40"/>
                  <a:gd name="T4" fmla="*/ 324 w 344"/>
                  <a:gd name="T5" fmla="*/ 0 h 40"/>
                  <a:gd name="T6" fmla="*/ 343 w 344"/>
                  <a:gd name="T7" fmla="*/ 39 h 40"/>
                  <a:gd name="T8" fmla="*/ 0 w 344"/>
                  <a:gd name="T9" fmla="*/ 39 h 40"/>
                  <a:gd name="T10" fmla="*/ 0 60000 65536"/>
                  <a:gd name="T11" fmla="*/ 0 60000 65536"/>
                  <a:gd name="T12" fmla="*/ 0 60000 65536"/>
                  <a:gd name="T13" fmla="*/ 0 60000 65536"/>
                  <a:gd name="T14" fmla="*/ 0 60000 65536"/>
                  <a:gd name="T15" fmla="*/ 0 w 344"/>
                  <a:gd name="T16" fmla="*/ 0 h 40"/>
                  <a:gd name="T17" fmla="*/ 344 w 344"/>
                  <a:gd name="T18" fmla="*/ 40 h 40"/>
                </a:gdLst>
                <a:ahLst/>
                <a:cxnLst>
                  <a:cxn ang="T10">
                    <a:pos x="T0" y="T1"/>
                  </a:cxn>
                  <a:cxn ang="T11">
                    <a:pos x="T2" y="T3"/>
                  </a:cxn>
                  <a:cxn ang="T12">
                    <a:pos x="T4" y="T5"/>
                  </a:cxn>
                  <a:cxn ang="T13">
                    <a:pos x="T6" y="T7"/>
                  </a:cxn>
                  <a:cxn ang="T14">
                    <a:pos x="T8" y="T9"/>
                  </a:cxn>
                </a:cxnLst>
                <a:rect l="T15" t="T16" r="T17" b="T18"/>
                <a:pathLst>
                  <a:path w="344" h="40">
                    <a:moveTo>
                      <a:pt x="0" y="39"/>
                    </a:moveTo>
                    <a:lnTo>
                      <a:pt x="19" y="0"/>
                    </a:lnTo>
                    <a:lnTo>
                      <a:pt x="324" y="0"/>
                    </a:lnTo>
                    <a:lnTo>
                      <a:pt x="343" y="39"/>
                    </a:lnTo>
                    <a:lnTo>
                      <a:pt x="0" y="39"/>
                    </a:lnTo>
                  </a:path>
                </a:pathLst>
              </a:custGeom>
              <a:solidFill>
                <a:schemeClr val="bg1"/>
              </a:solidFill>
              <a:ln w="12700" cap="rnd">
                <a:solidFill>
                  <a:srgbClr val="000000"/>
                </a:solidFill>
                <a:round/>
                <a:headEnd/>
                <a:tailEnd/>
              </a:ln>
            </p:spPr>
            <p:txBody>
              <a:bodyPr/>
              <a:lstStyle/>
              <a:p>
                <a:endParaRPr lang="en-US"/>
              </a:p>
            </p:txBody>
          </p:sp>
          <p:sp>
            <p:nvSpPr>
              <p:cNvPr id="27485" name="Freeform 2228"/>
              <p:cNvSpPr>
                <a:spLocks/>
              </p:cNvSpPr>
              <p:nvPr/>
            </p:nvSpPr>
            <p:spPr bwMode="auto">
              <a:xfrm>
                <a:off x="752" y="1910"/>
                <a:ext cx="351" cy="47"/>
              </a:xfrm>
              <a:custGeom>
                <a:avLst/>
                <a:gdLst>
                  <a:gd name="T0" fmla="*/ 0 w 351"/>
                  <a:gd name="T1" fmla="*/ 46 h 47"/>
                  <a:gd name="T2" fmla="*/ 0 w 351"/>
                  <a:gd name="T3" fmla="*/ 46 h 47"/>
                  <a:gd name="T4" fmla="*/ 19 w 351"/>
                  <a:gd name="T5" fmla="*/ 0 h 47"/>
                  <a:gd name="T6" fmla="*/ 331 w 351"/>
                  <a:gd name="T7" fmla="*/ 0 h 47"/>
                  <a:gd name="T8" fmla="*/ 350 w 351"/>
                  <a:gd name="T9" fmla="*/ 46 h 47"/>
                  <a:gd name="T10" fmla="*/ 0 w 351"/>
                  <a:gd name="T11" fmla="*/ 46 h 47"/>
                  <a:gd name="T12" fmla="*/ 0 60000 65536"/>
                  <a:gd name="T13" fmla="*/ 0 60000 65536"/>
                  <a:gd name="T14" fmla="*/ 0 60000 65536"/>
                  <a:gd name="T15" fmla="*/ 0 60000 65536"/>
                  <a:gd name="T16" fmla="*/ 0 60000 65536"/>
                  <a:gd name="T17" fmla="*/ 0 60000 65536"/>
                  <a:gd name="T18" fmla="*/ 0 w 351"/>
                  <a:gd name="T19" fmla="*/ 0 h 47"/>
                  <a:gd name="T20" fmla="*/ 351 w 351"/>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1" h="47">
                    <a:moveTo>
                      <a:pt x="0" y="46"/>
                    </a:moveTo>
                    <a:lnTo>
                      <a:pt x="0" y="46"/>
                    </a:lnTo>
                    <a:lnTo>
                      <a:pt x="19" y="0"/>
                    </a:lnTo>
                    <a:lnTo>
                      <a:pt x="331" y="0"/>
                    </a:lnTo>
                    <a:lnTo>
                      <a:pt x="350" y="46"/>
                    </a:lnTo>
                    <a:lnTo>
                      <a:pt x="0" y="46"/>
                    </a:lnTo>
                  </a:path>
                </a:pathLst>
              </a:custGeom>
              <a:solidFill>
                <a:schemeClr val="bg1"/>
              </a:solidFill>
              <a:ln w="12700" cap="rnd">
                <a:solidFill>
                  <a:srgbClr val="000000"/>
                </a:solidFill>
                <a:round/>
                <a:headEnd/>
                <a:tailEnd/>
              </a:ln>
            </p:spPr>
            <p:txBody>
              <a:bodyPr/>
              <a:lstStyle/>
              <a:p>
                <a:endParaRPr lang="en-US"/>
              </a:p>
            </p:txBody>
          </p:sp>
          <p:sp>
            <p:nvSpPr>
              <p:cNvPr id="27486" name="Freeform 2229"/>
              <p:cNvSpPr>
                <a:spLocks/>
              </p:cNvSpPr>
              <p:nvPr/>
            </p:nvSpPr>
            <p:spPr bwMode="auto">
              <a:xfrm>
                <a:off x="752" y="1910"/>
                <a:ext cx="351" cy="47"/>
              </a:xfrm>
              <a:custGeom>
                <a:avLst/>
                <a:gdLst>
                  <a:gd name="T0" fmla="*/ 0 w 351"/>
                  <a:gd name="T1" fmla="*/ 46 h 47"/>
                  <a:gd name="T2" fmla="*/ 19 w 351"/>
                  <a:gd name="T3" fmla="*/ 0 h 47"/>
                  <a:gd name="T4" fmla="*/ 331 w 351"/>
                  <a:gd name="T5" fmla="*/ 0 h 47"/>
                  <a:gd name="T6" fmla="*/ 350 w 351"/>
                  <a:gd name="T7" fmla="*/ 46 h 47"/>
                  <a:gd name="T8" fmla="*/ 0 w 351"/>
                  <a:gd name="T9" fmla="*/ 46 h 47"/>
                  <a:gd name="T10" fmla="*/ 0 60000 65536"/>
                  <a:gd name="T11" fmla="*/ 0 60000 65536"/>
                  <a:gd name="T12" fmla="*/ 0 60000 65536"/>
                  <a:gd name="T13" fmla="*/ 0 60000 65536"/>
                  <a:gd name="T14" fmla="*/ 0 60000 65536"/>
                  <a:gd name="T15" fmla="*/ 0 w 351"/>
                  <a:gd name="T16" fmla="*/ 0 h 47"/>
                  <a:gd name="T17" fmla="*/ 351 w 351"/>
                  <a:gd name="T18" fmla="*/ 47 h 47"/>
                </a:gdLst>
                <a:ahLst/>
                <a:cxnLst>
                  <a:cxn ang="T10">
                    <a:pos x="T0" y="T1"/>
                  </a:cxn>
                  <a:cxn ang="T11">
                    <a:pos x="T2" y="T3"/>
                  </a:cxn>
                  <a:cxn ang="T12">
                    <a:pos x="T4" y="T5"/>
                  </a:cxn>
                  <a:cxn ang="T13">
                    <a:pos x="T6" y="T7"/>
                  </a:cxn>
                  <a:cxn ang="T14">
                    <a:pos x="T8" y="T9"/>
                  </a:cxn>
                </a:cxnLst>
                <a:rect l="T15" t="T16" r="T17" b="T18"/>
                <a:pathLst>
                  <a:path w="351" h="47">
                    <a:moveTo>
                      <a:pt x="0" y="46"/>
                    </a:moveTo>
                    <a:lnTo>
                      <a:pt x="19" y="0"/>
                    </a:lnTo>
                    <a:lnTo>
                      <a:pt x="331" y="0"/>
                    </a:lnTo>
                    <a:lnTo>
                      <a:pt x="350" y="46"/>
                    </a:lnTo>
                    <a:lnTo>
                      <a:pt x="0" y="46"/>
                    </a:lnTo>
                  </a:path>
                </a:pathLst>
              </a:custGeom>
              <a:solidFill>
                <a:schemeClr val="bg1"/>
              </a:solidFill>
              <a:ln w="12700" cap="rnd">
                <a:solidFill>
                  <a:srgbClr val="000000"/>
                </a:solidFill>
                <a:round/>
                <a:headEnd/>
                <a:tailEnd/>
              </a:ln>
            </p:spPr>
            <p:txBody>
              <a:bodyPr/>
              <a:lstStyle/>
              <a:p>
                <a:endParaRPr lang="en-US"/>
              </a:p>
            </p:txBody>
          </p:sp>
          <p:sp>
            <p:nvSpPr>
              <p:cNvPr id="27487" name="Freeform 2230"/>
              <p:cNvSpPr>
                <a:spLocks/>
              </p:cNvSpPr>
              <p:nvPr/>
            </p:nvSpPr>
            <p:spPr bwMode="auto">
              <a:xfrm>
                <a:off x="1030" y="1923"/>
                <a:ext cx="53" cy="21"/>
              </a:xfrm>
              <a:custGeom>
                <a:avLst/>
                <a:gdLst>
                  <a:gd name="T0" fmla="*/ 6 w 53"/>
                  <a:gd name="T1" fmla="*/ 20 h 21"/>
                  <a:gd name="T2" fmla="*/ 0 w 53"/>
                  <a:gd name="T3" fmla="*/ 0 h 21"/>
                  <a:gd name="T4" fmla="*/ 40 w 53"/>
                  <a:gd name="T5" fmla="*/ 0 h 21"/>
                  <a:gd name="T6" fmla="*/ 52 w 53"/>
                  <a:gd name="T7" fmla="*/ 20 h 21"/>
                  <a:gd name="T8" fmla="*/ 6 w 53"/>
                  <a:gd name="T9" fmla="*/ 20 h 21"/>
                  <a:gd name="T10" fmla="*/ 0 60000 65536"/>
                  <a:gd name="T11" fmla="*/ 0 60000 65536"/>
                  <a:gd name="T12" fmla="*/ 0 60000 65536"/>
                  <a:gd name="T13" fmla="*/ 0 60000 65536"/>
                  <a:gd name="T14" fmla="*/ 0 60000 65536"/>
                  <a:gd name="T15" fmla="*/ 0 w 53"/>
                  <a:gd name="T16" fmla="*/ 0 h 21"/>
                  <a:gd name="T17" fmla="*/ 53 w 53"/>
                  <a:gd name="T18" fmla="*/ 21 h 21"/>
                </a:gdLst>
                <a:ahLst/>
                <a:cxnLst>
                  <a:cxn ang="T10">
                    <a:pos x="T0" y="T1"/>
                  </a:cxn>
                  <a:cxn ang="T11">
                    <a:pos x="T2" y="T3"/>
                  </a:cxn>
                  <a:cxn ang="T12">
                    <a:pos x="T4" y="T5"/>
                  </a:cxn>
                  <a:cxn ang="T13">
                    <a:pos x="T6" y="T7"/>
                  </a:cxn>
                  <a:cxn ang="T14">
                    <a:pos x="T8" y="T9"/>
                  </a:cxn>
                </a:cxnLst>
                <a:rect l="T15" t="T16" r="T17" b="T18"/>
                <a:pathLst>
                  <a:path w="53" h="21">
                    <a:moveTo>
                      <a:pt x="6" y="20"/>
                    </a:moveTo>
                    <a:lnTo>
                      <a:pt x="0" y="0"/>
                    </a:lnTo>
                    <a:lnTo>
                      <a:pt x="40" y="0"/>
                    </a:lnTo>
                    <a:lnTo>
                      <a:pt x="52" y="20"/>
                    </a:lnTo>
                    <a:lnTo>
                      <a:pt x="6" y="20"/>
                    </a:lnTo>
                  </a:path>
                </a:pathLst>
              </a:custGeom>
              <a:solidFill>
                <a:schemeClr val="bg1"/>
              </a:solidFill>
              <a:ln w="12700" cap="rnd">
                <a:solidFill>
                  <a:srgbClr val="000000"/>
                </a:solidFill>
                <a:round/>
                <a:headEnd/>
                <a:tailEnd/>
              </a:ln>
            </p:spPr>
            <p:txBody>
              <a:bodyPr/>
              <a:lstStyle/>
              <a:p>
                <a:endParaRPr lang="en-US"/>
              </a:p>
            </p:txBody>
          </p:sp>
          <p:sp>
            <p:nvSpPr>
              <p:cNvPr id="27488" name="Freeform 2231"/>
              <p:cNvSpPr>
                <a:spLocks/>
              </p:cNvSpPr>
              <p:nvPr/>
            </p:nvSpPr>
            <p:spPr bwMode="auto">
              <a:xfrm>
                <a:off x="1030" y="1923"/>
                <a:ext cx="60" cy="34"/>
              </a:xfrm>
              <a:custGeom>
                <a:avLst/>
                <a:gdLst>
                  <a:gd name="T0" fmla="*/ 7 w 60"/>
                  <a:gd name="T1" fmla="*/ 33 h 34"/>
                  <a:gd name="T2" fmla="*/ 7 w 60"/>
                  <a:gd name="T3" fmla="*/ 33 h 34"/>
                  <a:gd name="T4" fmla="*/ 0 w 60"/>
                  <a:gd name="T5" fmla="*/ 0 h 34"/>
                  <a:gd name="T6" fmla="*/ 46 w 60"/>
                  <a:gd name="T7" fmla="*/ 0 h 34"/>
                  <a:gd name="T8" fmla="*/ 59 w 60"/>
                  <a:gd name="T9" fmla="*/ 33 h 34"/>
                  <a:gd name="T10" fmla="*/ 7 w 60"/>
                  <a:gd name="T11" fmla="*/ 33 h 34"/>
                  <a:gd name="T12" fmla="*/ 0 60000 65536"/>
                  <a:gd name="T13" fmla="*/ 0 60000 65536"/>
                  <a:gd name="T14" fmla="*/ 0 60000 65536"/>
                  <a:gd name="T15" fmla="*/ 0 60000 65536"/>
                  <a:gd name="T16" fmla="*/ 0 60000 65536"/>
                  <a:gd name="T17" fmla="*/ 0 60000 65536"/>
                  <a:gd name="T18" fmla="*/ 0 w 60"/>
                  <a:gd name="T19" fmla="*/ 0 h 34"/>
                  <a:gd name="T20" fmla="*/ 60 w 60"/>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60" h="34">
                    <a:moveTo>
                      <a:pt x="7" y="33"/>
                    </a:moveTo>
                    <a:lnTo>
                      <a:pt x="7" y="33"/>
                    </a:lnTo>
                    <a:lnTo>
                      <a:pt x="0" y="0"/>
                    </a:lnTo>
                    <a:lnTo>
                      <a:pt x="46" y="0"/>
                    </a:lnTo>
                    <a:lnTo>
                      <a:pt x="59" y="33"/>
                    </a:lnTo>
                    <a:lnTo>
                      <a:pt x="7" y="33"/>
                    </a:lnTo>
                  </a:path>
                </a:pathLst>
              </a:custGeom>
              <a:solidFill>
                <a:schemeClr val="bg1"/>
              </a:solidFill>
              <a:ln w="12700" cap="rnd">
                <a:solidFill>
                  <a:srgbClr val="000000"/>
                </a:solidFill>
                <a:round/>
                <a:headEnd/>
                <a:tailEnd/>
              </a:ln>
            </p:spPr>
            <p:txBody>
              <a:bodyPr/>
              <a:lstStyle/>
              <a:p>
                <a:endParaRPr lang="en-US"/>
              </a:p>
            </p:txBody>
          </p:sp>
          <p:sp>
            <p:nvSpPr>
              <p:cNvPr id="27489" name="Freeform 2232"/>
              <p:cNvSpPr>
                <a:spLocks/>
              </p:cNvSpPr>
              <p:nvPr/>
            </p:nvSpPr>
            <p:spPr bwMode="auto">
              <a:xfrm>
                <a:off x="1030" y="1923"/>
                <a:ext cx="60" cy="27"/>
              </a:xfrm>
              <a:custGeom>
                <a:avLst/>
                <a:gdLst>
                  <a:gd name="T0" fmla="*/ 7 w 60"/>
                  <a:gd name="T1" fmla="*/ 26 h 27"/>
                  <a:gd name="T2" fmla="*/ 0 w 60"/>
                  <a:gd name="T3" fmla="*/ 0 h 27"/>
                  <a:gd name="T4" fmla="*/ 46 w 60"/>
                  <a:gd name="T5" fmla="*/ 0 h 27"/>
                  <a:gd name="T6" fmla="*/ 59 w 60"/>
                  <a:gd name="T7" fmla="*/ 26 h 27"/>
                  <a:gd name="T8" fmla="*/ 7 w 60"/>
                  <a:gd name="T9" fmla="*/ 26 h 27"/>
                  <a:gd name="T10" fmla="*/ 0 60000 65536"/>
                  <a:gd name="T11" fmla="*/ 0 60000 65536"/>
                  <a:gd name="T12" fmla="*/ 0 60000 65536"/>
                  <a:gd name="T13" fmla="*/ 0 60000 65536"/>
                  <a:gd name="T14" fmla="*/ 0 60000 65536"/>
                  <a:gd name="T15" fmla="*/ 0 w 60"/>
                  <a:gd name="T16" fmla="*/ 0 h 27"/>
                  <a:gd name="T17" fmla="*/ 60 w 60"/>
                  <a:gd name="T18" fmla="*/ 27 h 27"/>
                </a:gdLst>
                <a:ahLst/>
                <a:cxnLst>
                  <a:cxn ang="T10">
                    <a:pos x="T0" y="T1"/>
                  </a:cxn>
                  <a:cxn ang="T11">
                    <a:pos x="T2" y="T3"/>
                  </a:cxn>
                  <a:cxn ang="T12">
                    <a:pos x="T4" y="T5"/>
                  </a:cxn>
                  <a:cxn ang="T13">
                    <a:pos x="T6" y="T7"/>
                  </a:cxn>
                  <a:cxn ang="T14">
                    <a:pos x="T8" y="T9"/>
                  </a:cxn>
                </a:cxnLst>
                <a:rect l="T15" t="T16" r="T17" b="T18"/>
                <a:pathLst>
                  <a:path w="60" h="27">
                    <a:moveTo>
                      <a:pt x="7" y="26"/>
                    </a:moveTo>
                    <a:lnTo>
                      <a:pt x="0" y="0"/>
                    </a:lnTo>
                    <a:lnTo>
                      <a:pt x="46" y="0"/>
                    </a:lnTo>
                    <a:lnTo>
                      <a:pt x="59" y="26"/>
                    </a:lnTo>
                    <a:lnTo>
                      <a:pt x="7" y="26"/>
                    </a:lnTo>
                  </a:path>
                </a:pathLst>
              </a:custGeom>
              <a:solidFill>
                <a:schemeClr val="bg1"/>
              </a:solidFill>
              <a:ln w="12700" cap="rnd">
                <a:solidFill>
                  <a:srgbClr val="000000"/>
                </a:solidFill>
                <a:round/>
                <a:headEnd/>
                <a:tailEnd/>
              </a:ln>
            </p:spPr>
            <p:txBody>
              <a:bodyPr/>
              <a:lstStyle/>
              <a:p>
                <a:endParaRPr lang="en-US"/>
              </a:p>
            </p:txBody>
          </p:sp>
          <p:sp>
            <p:nvSpPr>
              <p:cNvPr id="27490" name="Freeform 2233"/>
              <p:cNvSpPr>
                <a:spLocks/>
              </p:cNvSpPr>
              <p:nvPr/>
            </p:nvSpPr>
            <p:spPr bwMode="auto">
              <a:xfrm>
                <a:off x="771" y="1923"/>
                <a:ext cx="247" cy="21"/>
              </a:xfrm>
              <a:custGeom>
                <a:avLst/>
                <a:gdLst>
                  <a:gd name="T0" fmla="*/ 246 w 247"/>
                  <a:gd name="T1" fmla="*/ 20 h 21"/>
                  <a:gd name="T2" fmla="*/ 240 w 247"/>
                  <a:gd name="T3" fmla="*/ 0 h 21"/>
                  <a:gd name="T4" fmla="*/ 6 w 247"/>
                  <a:gd name="T5" fmla="*/ 0 h 21"/>
                  <a:gd name="T6" fmla="*/ 0 w 247"/>
                  <a:gd name="T7" fmla="*/ 20 h 21"/>
                  <a:gd name="T8" fmla="*/ 246 w 247"/>
                  <a:gd name="T9" fmla="*/ 20 h 21"/>
                  <a:gd name="T10" fmla="*/ 0 60000 65536"/>
                  <a:gd name="T11" fmla="*/ 0 60000 65536"/>
                  <a:gd name="T12" fmla="*/ 0 60000 65536"/>
                  <a:gd name="T13" fmla="*/ 0 60000 65536"/>
                  <a:gd name="T14" fmla="*/ 0 60000 65536"/>
                  <a:gd name="T15" fmla="*/ 0 w 247"/>
                  <a:gd name="T16" fmla="*/ 0 h 21"/>
                  <a:gd name="T17" fmla="*/ 247 w 247"/>
                  <a:gd name="T18" fmla="*/ 21 h 21"/>
                </a:gdLst>
                <a:ahLst/>
                <a:cxnLst>
                  <a:cxn ang="T10">
                    <a:pos x="T0" y="T1"/>
                  </a:cxn>
                  <a:cxn ang="T11">
                    <a:pos x="T2" y="T3"/>
                  </a:cxn>
                  <a:cxn ang="T12">
                    <a:pos x="T4" y="T5"/>
                  </a:cxn>
                  <a:cxn ang="T13">
                    <a:pos x="T6" y="T7"/>
                  </a:cxn>
                  <a:cxn ang="T14">
                    <a:pos x="T8" y="T9"/>
                  </a:cxn>
                </a:cxnLst>
                <a:rect l="T15" t="T16" r="T17" b="T18"/>
                <a:pathLst>
                  <a:path w="247" h="21">
                    <a:moveTo>
                      <a:pt x="246" y="20"/>
                    </a:moveTo>
                    <a:lnTo>
                      <a:pt x="240" y="0"/>
                    </a:lnTo>
                    <a:lnTo>
                      <a:pt x="6" y="0"/>
                    </a:lnTo>
                    <a:lnTo>
                      <a:pt x="0" y="20"/>
                    </a:lnTo>
                    <a:lnTo>
                      <a:pt x="246" y="20"/>
                    </a:lnTo>
                  </a:path>
                </a:pathLst>
              </a:custGeom>
              <a:solidFill>
                <a:schemeClr val="bg1"/>
              </a:solidFill>
              <a:ln w="12700" cap="rnd">
                <a:solidFill>
                  <a:srgbClr val="000000"/>
                </a:solidFill>
                <a:round/>
                <a:headEnd/>
                <a:tailEnd/>
              </a:ln>
            </p:spPr>
            <p:txBody>
              <a:bodyPr/>
              <a:lstStyle/>
              <a:p>
                <a:endParaRPr lang="en-US"/>
              </a:p>
            </p:txBody>
          </p:sp>
          <p:sp>
            <p:nvSpPr>
              <p:cNvPr id="27491" name="Freeform 2234"/>
              <p:cNvSpPr>
                <a:spLocks/>
              </p:cNvSpPr>
              <p:nvPr/>
            </p:nvSpPr>
            <p:spPr bwMode="auto">
              <a:xfrm>
                <a:off x="771" y="1923"/>
                <a:ext cx="260" cy="34"/>
              </a:xfrm>
              <a:custGeom>
                <a:avLst/>
                <a:gdLst>
                  <a:gd name="T0" fmla="*/ 259 w 260"/>
                  <a:gd name="T1" fmla="*/ 33 h 34"/>
                  <a:gd name="T2" fmla="*/ 259 w 260"/>
                  <a:gd name="T3" fmla="*/ 33 h 34"/>
                  <a:gd name="T4" fmla="*/ 246 w 260"/>
                  <a:gd name="T5" fmla="*/ 0 h 34"/>
                  <a:gd name="T6" fmla="*/ 6 w 260"/>
                  <a:gd name="T7" fmla="*/ 0 h 34"/>
                  <a:gd name="T8" fmla="*/ 0 w 260"/>
                  <a:gd name="T9" fmla="*/ 33 h 34"/>
                  <a:gd name="T10" fmla="*/ 259 w 260"/>
                  <a:gd name="T11" fmla="*/ 33 h 34"/>
                  <a:gd name="T12" fmla="*/ 0 60000 65536"/>
                  <a:gd name="T13" fmla="*/ 0 60000 65536"/>
                  <a:gd name="T14" fmla="*/ 0 60000 65536"/>
                  <a:gd name="T15" fmla="*/ 0 60000 65536"/>
                  <a:gd name="T16" fmla="*/ 0 60000 65536"/>
                  <a:gd name="T17" fmla="*/ 0 60000 65536"/>
                  <a:gd name="T18" fmla="*/ 0 w 260"/>
                  <a:gd name="T19" fmla="*/ 0 h 34"/>
                  <a:gd name="T20" fmla="*/ 260 w 260"/>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260" h="34">
                    <a:moveTo>
                      <a:pt x="259" y="33"/>
                    </a:moveTo>
                    <a:lnTo>
                      <a:pt x="259" y="33"/>
                    </a:lnTo>
                    <a:lnTo>
                      <a:pt x="246" y="0"/>
                    </a:lnTo>
                    <a:lnTo>
                      <a:pt x="6" y="0"/>
                    </a:lnTo>
                    <a:lnTo>
                      <a:pt x="0" y="33"/>
                    </a:lnTo>
                    <a:lnTo>
                      <a:pt x="259" y="33"/>
                    </a:lnTo>
                  </a:path>
                </a:pathLst>
              </a:custGeom>
              <a:solidFill>
                <a:schemeClr val="bg1"/>
              </a:solidFill>
              <a:ln w="12700" cap="rnd">
                <a:solidFill>
                  <a:srgbClr val="000000"/>
                </a:solidFill>
                <a:round/>
                <a:headEnd/>
                <a:tailEnd/>
              </a:ln>
            </p:spPr>
            <p:txBody>
              <a:bodyPr/>
              <a:lstStyle/>
              <a:p>
                <a:endParaRPr lang="en-US"/>
              </a:p>
            </p:txBody>
          </p:sp>
          <p:sp>
            <p:nvSpPr>
              <p:cNvPr id="27492" name="Freeform 2235"/>
              <p:cNvSpPr>
                <a:spLocks/>
              </p:cNvSpPr>
              <p:nvPr/>
            </p:nvSpPr>
            <p:spPr bwMode="auto">
              <a:xfrm>
                <a:off x="771" y="1923"/>
                <a:ext cx="254" cy="27"/>
              </a:xfrm>
              <a:custGeom>
                <a:avLst/>
                <a:gdLst>
                  <a:gd name="T0" fmla="*/ 253 w 254"/>
                  <a:gd name="T1" fmla="*/ 26 h 27"/>
                  <a:gd name="T2" fmla="*/ 247 w 254"/>
                  <a:gd name="T3" fmla="*/ 0 h 27"/>
                  <a:gd name="T4" fmla="*/ 6 w 254"/>
                  <a:gd name="T5" fmla="*/ 0 h 27"/>
                  <a:gd name="T6" fmla="*/ 0 w 254"/>
                  <a:gd name="T7" fmla="*/ 26 h 27"/>
                  <a:gd name="T8" fmla="*/ 253 w 254"/>
                  <a:gd name="T9" fmla="*/ 26 h 27"/>
                  <a:gd name="T10" fmla="*/ 0 60000 65536"/>
                  <a:gd name="T11" fmla="*/ 0 60000 65536"/>
                  <a:gd name="T12" fmla="*/ 0 60000 65536"/>
                  <a:gd name="T13" fmla="*/ 0 60000 65536"/>
                  <a:gd name="T14" fmla="*/ 0 60000 65536"/>
                  <a:gd name="T15" fmla="*/ 0 w 254"/>
                  <a:gd name="T16" fmla="*/ 0 h 27"/>
                  <a:gd name="T17" fmla="*/ 254 w 254"/>
                  <a:gd name="T18" fmla="*/ 27 h 27"/>
                </a:gdLst>
                <a:ahLst/>
                <a:cxnLst>
                  <a:cxn ang="T10">
                    <a:pos x="T0" y="T1"/>
                  </a:cxn>
                  <a:cxn ang="T11">
                    <a:pos x="T2" y="T3"/>
                  </a:cxn>
                  <a:cxn ang="T12">
                    <a:pos x="T4" y="T5"/>
                  </a:cxn>
                  <a:cxn ang="T13">
                    <a:pos x="T6" y="T7"/>
                  </a:cxn>
                  <a:cxn ang="T14">
                    <a:pos x="T8" y="T9"/>
                  </a:cxn>
                </a:cxnLst>
                <a:rect l="T15" t="T16" r="T17" b="T18"/>
                <a:pathLst>
                  <a:path w="254" h="27">
                    <a:moveTo>
                      <a:pt x="253" y="26"/>
                    </a:moveTo>
                    <a:lnTo>
                      <a:pt x="247" y="0"/>
                    </a:lnTo>
                    <a:lnTo>
                      <a:pt x="6" y="0"/>
                    </a:lnTo>
                    <a:lnTo>
                      <a:pt x="0" y="26"/>
                    </a:lnTo>
                    <a:lnTo>
                      <a:pt x="253" y="26"/>
                    </a:lnTo>
                  </a:path>
                </a:pathLst>
              </a:custGeom>
              <a:solidFill>
                <a:schemeClr val="bg1"/>
              </a:solidFill>
              <a:ln w="12700" cap="rnd">
                <a:solidFill>
                  <a:srgbClr val="000000"/>
                </a:solidFill>
                <a:round/>
                <a:headEnd/>
                <a:tailEnd/>
              </a:ln>
            </p:spPr>
            <p:txBody>
              <a:bodyPr/>
              <a:lstStyle/>
              <a:p>
                <a:endParaRPr lang="en-US"/>
              </a:p>
            </p:txBody>
          </p:sp>
          <p:sp>
            <p:nvSpPr>
              <p:cNvPr id="27493" name="Freeform 2236"/>
              <p:cNvSpPr>
                <a:spLocks/>
              </p:cNvSpPr>
              <p:nvPr/>
            </p:nvSpPr>
            <p:spPr bwMode="auto">
              <a:xfrm>
                <a:off x="820" y="1610"/>
                <a:ext cx="221" cy="145"/>
              </a:xfrm>
              <a:custGeom>
                <a:avLst/>
                <a:gdLst>
                  <a:gd name="T0" fmla="*/ 132 w 221"/>
                  <a:gd name="T1" fmla="*/ 38 h 145"/>
                  <a:gd name="T2" fmla="*/ 132 w 221"/>
                  <a:gd name="T3" fmla="*/ 50 h 145"/>
                  <a:gd name="T4" fmla="*/ 132 w 221"/>
                  <a:gd name="T5" fmla="*/ 62 h 145"/>
                  <a:gd name="T6" fmla="*/ 142 w 221"/>
                  <a:gd name="T7" fmla="*/ 68 h 145"/>
                  <a:gd name="T8" fmla="*/ 142 w 221"/>
                  <a:gd name="T9" fmla="*/ 54 h 145"/>
                  <a:gd name="T10" fmla="*/ 140 w 221"/>
                  <a:gd name="T11" fmla="*/ 42 h 145"/>
                  <a:gd name="T12" fmla="*/ 148 w 221"/>
                  <a:gd name="T13" fmla="*/ 34 h 145"/>
                  <a:gd name="T14" fmla="*/ 160 w 221"/>
                  <a:gd name="T15" fmla="*/ 34 h 145"/>
                  <a:gd name="T16" fmla="*/ 170 w 221"/>
                  <a:gd name="T17" fmla="*/ 26 h 145"/>
                  <a:gd name="T18" fmla="*/ 182 w 221"/>
                  <a:gd name="T19" fmla="*/ 22 h 145"/>
                  <a:gd name="T20" fmla="*/ 192 w 221"/>
                  <a:gd name="T21" fmla="*/ 10 h 145"/>
                  <a:gd name="T22" fmla="*/ 204 w 221"/>
                  <a:gd name="T23" fmla="*/ 4 h 145"/>
                  <a:gd name="T24" fmla="*/ 216 w 221"/>
                  <a:gd name="T25" fmla="*/ 0 h 145"/>
                  <a:gd name="T26" fmla="*/ 218 w 221"/>
                  <a:gd name="T27" fmla="*/ 8 h 145"/>
                  <a:gd name="T28" fmla="*/ 216 w 221"/>
                  <a:gd name="T29" fmla="*/ 20 h 145"/>
                  <a:gd name="T30" fmla="*/ 218 w 221"/>
                  <a:gd name="T31" fmla="*/ 32 h 145"/>
                  <a:gd name="T32" fmla="*/ 210 w 221"/>
                  <a:gd name="T33" fmla="*/ 40 h 145"/>
                  <a:gd name="T34" fmla="*/ 200 w 221"/>
                  <a:gd name="T35" fmla="*/ 50 h 145"/>
                  <a:gd name="T36" fmla="*/ 196 w 221"/>
                  <a:gd name="T37" fmla="*/ 62 h 145"/>
                  <a:gd name="T38" fmla="*/ 196 w 221"/>
                  <a:gd name="T39" fmla="*/ 74 h 145"/>
                  <a:gd name="T40" fmla="*/ 190 w 221"/>
                  <a:gd name="T41" fmla="*/ 86 h 145"/>
                  <a:gd name="T42" fmla="*/ 192 w 221"/>
                  <a:gd name="T43" fmla="*/ 98 h 145"/>
                  <a:gd name="T44" fmla="*/ 198 w 221"/>
                  <a:gd name="T45" fmla="*/ 110 h 145"/>
                  <a:gd name="T46" fmla="*/ 204 w 221"/>
                  <a:gd name="T47" fmla="*/ 120 h 145"/>
                  <a:gd name="T48" fmla="*/ 206 w 221"/>
                  <a:gd name="T49" fmla="*/ 132 h 145"/>
                  <a:gd name="T50" fmla="*/ 196 w 221"/>
                  <a:gd name="T51" fmla="*/ 134 h 145"/>
                  <a:gd name="T52" fmla="*/ 186 w 221"/>
                  <a:gd name="T53" fmla="*/ 126 h 145"/>
                  <a:gd name="T54" fmla="*/ 178 w 221"/>
                  <a:gd name="T55" fmla="*/ 116 h 145"/>
                  <a:gd name="T56" fmla="*/ 166 w 221"/>
                  <a:gd name="T57" fmla="*/ 118 h 145"/>
                  <a:gd name="T58" fmla="*/ 154 w 221"/>
                  <a:gd name="T59" fmla="*/ 120 h 145"/>
                  <a:gd name="T60" fmla="*/ 142 w 221"/>
                  <a:gd name="T61" fmla="*/ 116 h 145"/>
                  <a:gd name="T62" fmla="*/ 128 w 221"/>
                  <a:gd name="T63" fmla="*/ 116 h 145"/>
                  <a:gd name="T64" fmla="*/ 116 w 221"/>
                  <a:gd name="T65" fmla="*/ 114 h 145"/>
                  <a:gd name="T66" fmla="*/ 106 w 221"/>
                  <a:gd name="T67" fmla="*/ 120 h 145"/>
                  <a:gd name="T68" fmla="*/ 98 w 221"/>
                  <a:gd name="T69" fmla="*/ 132 h 145"/>
                  <a:gd name="T70" fmla="*/ 92 w 221"/>
                  <a:gd name="T71" fmla="*/ 144 h 145"/>
                  <a:gd name="T72" fmla="*/ 82 w 221"/>
                  <a:gd name="T73" fmla="*/ 136 h 145"/>
                  <a:gd name="T74" fmla="*/ 70 w 221"/>
                  <a:gd name="T75" fmla="*/ 130 h 145"/>
                  <a:gd name="T76" fmla="*/ 58 w 221"/>
                  <a:gd name="T77" fmla="*/ 126 h 145"/>
                  <a:gd name="T78" fmla="*/ 48 w 221"/>
                  <a:gd name="T79" fmla="*/ 118 h 145"/>
                  <a:gd name="T80" fmla="*/ 36 w 221"/>
                  <a:gd name="T81" fmla="*/ 114 h 145"/>
                  <a:gd name="T82" fmla="*/ 24 w 221"/>
                  <a:gd name="T83" fmla="*/ 114 h 145"/>
                  <a:gd name="T84" fmla="*/ 14 w 221"/>
                  <a:gd name="T85" fmla="*/ 108 h 145"/>
                  <a:gd name="T86" fmla="*/ 8 w 221"/>
                  <a:gd name="T87" fmla="*/ 96 h 145"/>
                  <a:gd name="T88" fmla="*/ 2 w 221"/>
                  <a:gd name="T89" fmla="*/ 82 h 145"/>
                  <a:gd name="T90" fmla="*/ 0 w 221"/>
                  <a:gd name="T91" fmla="*/ 70 h 145"/>
                  <a:gd name="T92" fmla="*/ 4 w 221"/>
                  <a:gd name="T93" fmla="*/ 56 h 145"/>
                  <a:gd name="T94" fmla="*/ 8 w 221"/>
                  <a:gd name="T95" fmla="*/ 42 h 145"/>
                  <a:gd name="T96" fmla="*/ 12 w 221"/>
                  <a:gd name="T97" fmla="*/ 28 h 145"/>
                  <a:gd name="T98" fmla="*/ 16 w 221"/>
                  <a:gd name="T99" fmla="*/ 16 h 145"/>
                  <a:gd name="T100" fmla="*/ 28 w 221"/>
                  <a:gd name="T101" fmla="*/ 16 h 145"/>
                  <a:gd name="T102" fmla="*/ 40 w 221"/>
                  <a:gd name="T103" fmla="*/ 18 h 145"/>
                  <a:gd name="T104" fmla="*/ 52 w 221"/>
                  <a:gd name="T105" fmla="*/ 20 h 145"/>
                  <a:gd name="T106" fmla="*/ 64 w 221"/>
                  <a:gd name="T107" fmla="*/ 22 h 145"/>
                  <a:gd name="T108" fmla="*/ 76 w 221"/>
                  <a:gd name="T109" fmla="*/ 22 h 145"/>
                  <a:gd name="T110" fmla="*/ 88 w 221"/>
                  <a:gd name="T111" fmla="*/ 24 h 145"/>
                  <a:gd name="T112" fmla="*/ 100 w 221"/>
                  <a:gd name="T113" fmla="*/ 24 h 145"/>
                  <a:gd name="T114" fmla="*/ 108 w 221"/>
                  <a:gd name="T115" fmla="*/ 30 h 145"/>
                  <a:gd name="T116" fmla="*/ 112 w 221"/>
                  <a:gd name="T117" fmla="*/ 42 h 145"/>
                  <a:gd name="T118" fmla="*/ 114 w 221"/>
                  <a:gd name="T119" fmla="*/ 42 h 145"/>
                  <a:gd name="T120" fmla="*/ 124 w 221"/>
                  <a:gd name="T121" fmla="*/ 32 h 1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1"/>
                  <a:gd name="T184" fmla="*/ 0 h 145"/>
                  <a:gd name="T185" fmla="*/ 221 w 221"/>
                  <a:gd name="T186" fmla="*/ 145 h 1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1" h="145">
                    <a:moveTo>
                      <a:pt x="128" y="32"/>
                    </a:moveTo>
                    <a:lnTo>
                      <a:pt x="132" y="34"/>
                    </a:lnTo>
                    <a:lnTo>
                      <a:pt x="132" y="38"/>
                    </a:lnTo>
                    <a:lnTo>
                      <a:pt x="132" y="42"/>
                    </a:lnTo>
                    <a:lnTo>
                      <a:pt x="132" y="46"/>
                    </a:lnTo>
                    <a:lnTo>
                      <a:pt x="132" y="50"/>
                    </a:lnTo>
                    <a:lnTo>
                      <a:pt x="132" y="54"/>
                    </a:lnTo>
                    <a:lnTo>
                      <a:pt x="132" y="58"/>
                    </a:lnTo>
                    <a:lnTo>
                      <a:pt x="132" y="62"/>
                    </a:lnTo>
                    <a:lnTo>
                      <a:pt x="134" y="66"/>
                    </a:lnTo>
                    <a:lnTo>
                      <a:pt x="138" y="68"/>
                    </a:lnTo>
                    <a:lnTo>
                      <a:pt x="142" y="68"/>
                    </a:lnTo>
                    <a:lnTo>
                      <a:pt x="144" y="64"/>
                    </a:lnTo>
                    <a:lnTo>
                      <a:pt x="144" y="60"/>
                    </a:lnTo>
                    <a:lnTo>
                      <a:pt x="142" y="54"/>
                    </a:lnTo>
                    <a:lnTo>
                      <a:pt x="140" y="50"/>
                    </a:lnTo>
                    <a:lnTo>
                      <a:pt x="140" y="46"/>
                    </a:lnTo>
                    <a:lnTo>
                      <a:pt x="140" y="42"/>
                    </a:lnTo>
                    <a:lnTo>
                      <a:pt x="140" y="38"/>
                    </a:lnTo>
                    <a:lnTo>
                      <a:pt x="144" y="34"/>
                    </a:lnTo>
                    <a:lnTo>
                      <a:pt x="148" y="34"/>
                    </a:lnTo>
                    <a:lnTo>
                      <a:pt x="152" y="32"/>
                    </a:lnTo>
                    <a:lnTo>
                      <a:pt x="156" y="34"/>
                    </a:lnTo>
                    <a:lnTo>
                      <a:pt x="160" y="34"/>
                    </a:lnTo>
                    <a:lnTo>
                      <a:pt x="164" y="32"/>
                    </a:lnTo>
                    <a:lnTo>
                      <a:pt x="166" y="28"/>
                    </a:lnTo>
                    <a:lnTo>
                      <a:pt x="170" y="26"/>
                    </a:lnTo>
                    <a:lnTo>
                      <a:pt x="174" y="24"/>
                    </a:lnTo>
                    <a:lnTo>
                      <a:pt x="178" y="22"/>
                    </a:lnTo>
                    <a:lnTo>
                      <a:pt x="182" y="22"/>
                    </a:lnTo>
                    <a:lnTo>
                      <a:pt x="186" y="18"/>
                    </a:lnTo>
                    <a:lnTo>
                      <a:pt x="190" y="14"/>
                    </a:lnTo>
                    <a:lnTo>
                      <a:pt x="192" y="10"/>
                    </a:lnTo>
                    <a:lnTo>
                      <a:pt x="196" y="8"/>
                    </a:lnTo>
                    <a:lnTo>
                      <a:pt x="200" y="6"/>
                    </a:lnTo>
                    <a:lnTo>
                      <a:pt x="204" y="4"/>
                    </a:lnTo>
                    <a:lnTo>
                      <a:pt x="208" y="2"/>
                    </a:lnTo>
                    <a:lnTo>
                      <a:pt x="212" y="0"/>
                    </a:lnTo>
                    <a:lnTo>
                      <a:pt x="216" y="0"/>
                    </a:lnTo>
                    <a:lnTo>
                      <a:pt x="220" y="0"/>
                    </a:lnTo>
                    <a:lnTo>
                      <a:pt x="220" y="4"/>
                    </a:lnTo>
                    <a:lnTo>
                      <a:pt x="218" y="8"/>
                    </a:lnTo>
                    <a:lnTo>
                      <a:pt x="216" y="12"/>
                    </a:lnTo>
                    <a:lnTo>
                      <a:pt x="216" y="16"/>
                    </a:lnTo>
                    <a:lnTo>
                      <a:pt x="216" y="20"/>
                    </a:lnTo>
                    <a:lnTo>
                      <a:pt x="216" y="24"/>
                    </a:lnTo>
                    <a:lnTo>
                      <a:pt x="218" y="28"/>
                    </a:lnTo>
                    <a:lnTo>
                      <a:pt x="218" y="32"/>
                    </a:lnTo>
                    <a:lnTo>
                      <a:pt x="218" y="36"/>
                    </a:lnTo>
                    <a:lnTo>
                      <a:pt x="214" y="36"/>
                    </a:lnTo>
                    <a:lnTo>
                      <a:pt x="210" y="40"/>
                    </a:lnTo>
                    <a:lnTo>
                      <a:pt x="204" y="42"/>
                    </a:lnTo>
                    <a:lnTo>
                      <a:pt x="202" y="46"/>
                    </a:lnTo>
                    <a:lnTo>
                      <a:pt x="200" y="50"/>
                    </a:lnTo>
                    <a:lnTo>
                      <a:pt x="200" y="54"/>
                    </a:lnTo>
                    <a:lnTo>
                      <a:pt x="198" y="58"/>
                    </a:lnTo>
                    <a:lnTo>
                      <a:pt x="196" y="62"/>
                    </a:lnTo>
                    <a:lnTo>
                      <a:pt x="196" y="66"/>
                    </a:lnTo>
                    <a:lnTo>
                      <a:pt x="196" y="70"/>
                    </a:lnTo>
                    <a:lnTo>
                      <a:pt x="196" y="74"/>
                    </a:lnTo>
                    <a:lnTo>
                      <a:pt x="192" y="78"/>
                    </a:lnTo>
                    <a:lnTo>
                      <a:pt x="192" y="82"/>
                    </a:lnTo>
                    <a:lnTo>
                      <a:pt x="190" y="86"/>
                    </a:lnTo>
                    <a:lnTo>
                      <a:pt x="190" y="90"/>
                    </a:lnTo>
                    <a:lnTo>
                      <a:pt x="192" y="94"/>
                    </a:lnTo>
                    <a:lnTo>
                      <a:pt x="192" y="98"/>
                    </a:lnTo>
                    <a:lnTo>
                      <a:pt x="196" y="102"/>
                    </a:lnTo>
                    <a:lnTo>
                      <a:pt x="198" y="106"/>
                    </a:lnTo>
                    <a:lnTo>
                      <a:pt x="198" y="110"/>
                    </a:lnTo>
                    <a:lnTo>
                      <a:pt x="200" y="114"/>
                    </a:lnTo>
                    <a:lnTo>
                      <a:pt x="204" y="116"/>
                    </a:lnTo>
                    <a:lnTo>
                      <a:pt x="204" y="120"/>
                    </a:lnTo>
                    <a:lnTo>
                      <a:pt x="206" y="124"/>
                    </a:lnTo>
                    <a:lnTo>
                      <a:pt x="206" y="128"/>
                    </a:lnTo>
                    <a:lnTo>
                      <a:pt x="206" y="132"/>
                    </a:lnTo>
                    <a:lnTo>
                      <a:pt x="204" y="136"/>
                    </a:lnTo>
                    <a:lnTo>
                      <a:pt x="200" y="136"/>
                    </a:lnTo>
                    <a:lnTo>
                      <a:pt x="196" y="134"/>
                    </a:lnTo>
                    <a:lnTo>
                      <a:pt x="192" y="132"/>
                    </a:lnTo>
                    <a:lnTo>
                      <a:pt x="190" y="128"/>
                    </a:lnTo>
                    <a:lnTo>
                      <a:pt x="186" y="126"/>
                    </a:lnTo>
                    <a:lnTo>
                      <a:pt x="184" y="122"/>
                    </a:lnTo>
                    <a:lnTo>
                      <a:pt x="180" y="120"/>
                    </a:lnTo>
                    <a:lnTo>
                      <a:pt x="178" y="116"/>
                    </a:lnTo>
                    <a:lnTo>
                      <a:pt x="174" y="116"/>
                    </a:lnTo>
                    <a:lnTo>
                      <a:pt x="170" y="118"/>
                    </a:lnTo>
                    <a:lnTo>
                      <a:pt x="166" y="118"/>
                    </a:lnTo>
                    <a:lnTo>
                      <a:pt x="162" y="120"/>
                    </a:lnTo>
                    <a:lnTo>
                      <a:pt x="158" y="120"/>
                    </a:lnTo>
                    <a:lnTo>
                      <a:pt x="154" y="120"/>
                    </a:lnTo>
                    <a:lnTo>
                      <a:pt x="150" y="118"/>
                    </a:lnTo>
                    <a:lnTo>
                      <a:pt x="146" y="118"/>
                    </a:lnTo>
                    <a:lnTo>
                      <a:pt x="142" y="116"/>
                    </a:lnTo>
                    <a:lnTo>
                      <a:pt x="136" y="116"/>
                    </a:lnTo>
                    <a:lnTo>
                      <a:pt x="132" y="116"/>
                    </a:lnTo>
                    <a:lnTo>
                      <a:pt x="128" y="116"/>
                    </a:lnTo>
                    <a:lnTo>
                      <a:pt x="124" y="116"/>
                    </a:lnTo>
                    <a:lnTo>
                      <a:pt x="120" y="114"/>
                    </a:lnTo>
                    <a:lnTo>
                      <a:pt x="116" y="114"/>
                    </a:lnTo>
                    <a:lnTo>
                      <a:pt x="112" y="114"/>
                    </a:lnTo>
                    <a:lnTo>
                      <a:pt x="108" y="116"/>
                    </a:lnTo>
                    <a:lnTo>
                      <a:pt x="106" y="120"/>
                    </a:lnTo>
                    <a:lnTo>
                      <a:pt x="104" y="124"/>
                    </a:lnTo>
                    <a:lnTo>
                      <a:pt x="100" y="128"/>
                    </a:lnTo>
                    <a:lnTo>
                      <a:pt x="98" y="132"/>
                    </a:lnTo>
                    <a:lnTo>
                      <a:pt x="96" y="136"/>
                    </a:lnTo>
                    <a:lnTo>
                      <a:pt x="94" y="140"/>
                    </a:lnTo>
                    <a:lnTo>
                      <a:pt x="92" y="144"/>
                    </a:lnTo>
                    <a:lnTo>
                      <a:pt x="88" y="142"/>
                    </a:lnTo>
                    <a:lnTo>
                      <a:pt x="84" y="140"/>
                    </a:lnTo>
                    <a:lnTo>
                      <a:pt x="82" y="136"/>
                    </a:lnTo>
                    <a:lnTo>
                      <a:pt x="78" y="132"/>
                    </a:lnTo>
                    <a:lnTo>
                      <a:pt x="74" y="130"/>
                    </a:lnTo>
                    <a:lnTo>
                      <a:pt x="70" y="130"/>
                    </a:lnTo>
                    <a:lnTo>
                      <a:pt x="66" y="128"/>
                    </a:lnTo>
                    <a:lnTo>
                      <a:pt x="62" y="128"/>
                    </a:lnTo>
                    <a:lnTo>
                      <a:pt x="58" y="126"/>
                    </a:lnTo>
                    <a:lnTo>
                      <a:pt x="54" y="126"/>
                    </a:lnTo>
                    <a:lnTo>
                      <a:pt x="50" y="122"/>
                    </a:lnTo>
                    <a:lnTo>
                      <a:pt x="48" y="118"/>
                    </a:lnTo>
                    <a:lnTo>
                      <a:pt x="44" y="114"/>
                    </a:lnTo>
                    <a:lnTo>
                      <a:pt x="40" y="114"/>
                    </a:lnTo>
                    <a:lnTo>
                      <a:pt x="36" y="114"/>
                    </a:lnTo>
                    <a:lnTo>
                      <a:pt x="32" y="114"/>
                    </a:lnTo>
                    <a:lnTo>
                      <a:pt x="28" y="114"/>
                    </a:lnTo>
                    <a:lnTo>
                      <a:pt x="24" y="114"/>
                    </a:lnTo>
                    <a:lnTo>
                      <a:pt x="20" y="114"/>
                    </a:lnTo>
                    <a:lnTo>
                      <a:pt x="16" y="112"/>
                    </a:lnTo>
                    <a:lnTo>
                      <a:pt x="14" y="108"/>
                    </a:lnTo>
                    <a:lnTo>
                      <a:pt x="12" y="104"/>
                    </a:lnTo>
                    <a:lnTo>
                      <a:pt x="10" y="100"/>
                    </a:lnTo>
                    <a:lnTo>
                      <a:pt x="8" y="96"/>
                    </a:lnTo>
                    <a:lnTo>
                      <a:pt x="6" y="92"/>
                    </a:lnTo>
                    <a:lnTo>
                      <a:pt x="4" y="86"/>
                    </a:lnTo>
                    <a:lnTo>
                      <a:pt x="2" y="82"/>
                    </a:lnTo>
                    <a:lnTo>
                      <a:pt x="0" y="78"/>
                    </a:lnTo>
                    <a:lnTo>
                      <a:pt x="0" y="74"/>
                    </a:lnTo>
                    <a:lnTo>
                      <a:pt x="0" y="70"/>
                    </a:lnTo>
                    <a:lnTo>
                      <a:pt x="0" y="66"/>
                    </a:lnTo>
                    <a:lnTo>
                      <a:pt x="2" y="60"/>
                    </a:lnTo>
                    <a:lnTo>
                      <a:pt x="4" y="56"/>
                    </a:lnTo>
                    <a:lnTo>
                      <a:pt x="4" y="52"/>
                    </a:lnTo>
                    <a:lnTo>
                      <a:pt x="8" y="48"/>
                    </a:lnTo>
                    <a:lnTo>
                      <a:pt x="8" y="42"/>
                    </a:lnTo>
                    <a:lnTo>
                      <a:pt x="10" y="36"/>
                    </a:lnTo>
                    <a:lnTo>
                      <a:pt x="12" y="32"/>
                    </a:lnTo>
                    <a:lnTo>
                      <a:pt x="12" y="28"/>
                    </a:lnTo>
                    <a:lnTo>
                      <a:pt x="14" y="24"/>
                    </a:lnTo>
                    <a:lnTo>
                      <a:pt x="14" y="20"/>
                    </a:lnTo>
                    <a:lnTo>
                      <a:pt x="16" y="16"/>
                    </a:lnTo>
                    <a:lnTo>
                      <a:pt x="20" y="14"/>
                    </a:lnTo>
                    <a:lnTo>
                      <a:pt x="24" y="14"/>
                    </a:lnTo>
                    <a:lnTo>
                      <a:pt x="28" y="16"/>
                    </a:lnTo>
                    <a:lnTo>
                      <a:pt x="32" y="18"/>
                    </a:lnTo>
                    <a:lnTo>
                      <a:pt x="36" y="18"/>
                    </a:lnTo>
                    <a:lnTo>
                      <a:pt x="40" y="18"/>
                    </a:lnTo>
                    <a:lnTo>
                      <a:pt x="44" y="20"/>
                    </a:lnTo>
                    <a:lnTo>
                      <a:pt x="48" y="20"/>
                    </a:lnTo>
                    <a:lnTo>
                      <a:pt x="52" y="20"/>
                    </a:lnTo>
                    <a:lnTo>
                      <a:pt x="56" y="20"/>
                    </a:lnTo>
                    <a:lnTo>
                      <a:pt x="60" y="22"/>
                    </a:lnTo>
                    <a:lnTo>
                      <a:pt x="64" y="22"/>
                    </a:lnTo>
                    <a:lnTo>
                      <a:pt x="68" y="22"/>
                    </a:lnTo>
                    <a:lnTo>
                      <a:pt x="72" y="22"/>
                    </a:lnTo>
                    <a:lnTo>
                      <a:pt x="76" y="22"/>
                    </a:lnTo>
                    <a:lnTo>
                      <a:pt x="80" y="22"/>
                    </a:lnTo>
                    <a:lnTo>
                      <a:pt x="84" y="24"/>
                    </a:lnTo>
                    <a:lnTo>
                      <a:pt x="88" y="24"/>
                    </a:lnTo>
                    <a:lnTo>
                      <a:pt x="92" y="24"/>
                    </a:lnTo>
                    <a:lnTo>
                      <a:pt x="96" y="24"/>
                    </a:lnTo>
                    <a:lnTo>
                      <a:pt x="100" y="24"/>
                    </a:lnTo>
                    <a:lnTo>
                      <a:pt x="104" y="24"/>
                    </a:lnTo>
                    <a:lnTo>
                      <a:pt x="108" y="26"/>
                    </a:lnTo>
                    <a:lnTo>
                      <a:pt x="108" y="30"/>
                    </a:lnTo>
                    <a:lnTo>
                      <a:pt x="110" y="34"/>
                    </a:lnTo>
                    <a:lnTo>
                      <a:pt x="112" y="38"/>
                    </a:lnTo>
                    <a:lnTo>
                      <a:pt x="112" y="42"/>
                    </a:lnTo>
                    <a:lnTo>
                      <a:pt x="110" y="46"/>
                    </a:lnTo>
                    <a:lnTo>
                      <a:pt x="114" y="46"/>
                    </a:lnTo>
                    <a:lnTo>
                      <a:pt x="114" y="42"/>
                    </a:lnTo>
                    <a:lnTo>
                      <a:pt x="116" y="38"/>
                    </a:lnTo>
                    <a:lnTo>
                      <a:pt x="120" y="34"/>
                    </a:lnTo>
                    <a:lnTo>
                      <a:pt x="124" y="32"/>
                    </a:lnTo>
                    <a:lnTo>
                      <a:pt x="128" y="32"/>
                    </a:lnTo>
                  </a:path>
                </a:pathLst>
              </a:custGeom>
              <a:solidFill>
                <a:srgbClr val="EAEC5E"/>
              </a:solidFill>
              <a:ln w="12700" cap="rnd">
                <a:solidFill>
                  <a:srgbClr val="000000"/>
                </a:solidFill>
                <a:round/>
                <a:headEnd/>
                <a:tailEnd/>
              </a:ln>
            </p:spPr>
            <p:txBody>
              <a:bodyPr/>
              <a:lstStyle/>
              <a:p>
                <a:endParaRPr lang="en-US"/>
              </a:p>
            </p:txBody>
          </p:sp>
        </p:grpSp>
      </p:grpSp>
      <p:grpSp>
        <p:nvGrpSpPr>
          <p:cNvPr id="27901" name="Group 2675"/>
          <p:cNvGrpSpPr>
            <a:grpSpLocks/>
          </p:cNvGrpSpPr>
          <p:nvPr/>
        </p:nvGrpSpPr>
        <p:grpSpPr bwMode="auto">
          <a:xfrm>
            <a:off x="2438400" y="4741863"/>
            <a:ext cx="1658938" cy="1855787"/>
            <a:chOff x="1228" y="2748"/>
            <a:chExt cx="1045" cy="1169"/>
          </a:xfrm>
        </p:grpSpPr>
        <p:sp>
          <p:nvSpPr>
            <p:cNvPr id="27261" name="Rectangle 1480"/>
            <p:cNvSpPr>
              <a:spLocks noChangeArrowheads="1"/>
            </p:cNvSpPr>
            <p:nvPr/>
          </p:nvSpPr>
          <p:spPr bwMode="auto">
            <a:xfrm>
              <a:off x="1228" y="3744"/>
              <a:ext cx="1037" cy="173"/>
            </a:xfrm>
            <a:prstGeom prst="rect">
              <a:avLst/>
            </a:prstGeom>
            <a:noFill/>
            <a:ln w="9525">
              <a:noFill/>
              <a:miter lim="800000"/>
              <a:headEnd/>
              <a:tailEnd/>
            </a:ln>
          </p:spPr>
          <p:txBody>
            <a:bodyPr wrap="none" lIns="92075" tIns="46038" rIns="92075" bIns="46038">
              <a:spAutoFit/>
            </a:bodyPr>
            <a:lstStyle/>
            <a:p>
              <a:pPr algn="ctr" eaLnBrk="0" hangingPunct="0"/>
              <a:r>
                <a:rPr lang="en-US" sz="1200" b="1"/>
                <a:t>Security/Emergency</a:t>
              </a:r>
            </a:p>
          </p:txBody>
        </p:sp>
        <p:grpSp>
          <p:nvGrpSpPr>
            <p:cNvPr id="27927" name="Group 2237"/>
            <p:cNvGrpSpPr>
              <a:grpSpLocks/>
            </p:cNvGrpSpPr>
            <p:nvPr/>
          </p:nvGrpSpPr>
          <p:grpSpPr bwMode="auto">
            <a:xfrm>
              <a:off x="1393" y="2748"/>
              <a:ext cx="880" cy="1028"/>
              <a:chOff x="1488" y="2748"/>
              <a:chExt cx="812" cy="1028"/>
            </a:xfrm>
          </p:grpSpPr>
          <p:grpSp>
            <p:nvGrpSpPr>
              <p:cNvPr id="27928" name="Group 2238"/>
              <p:cNvGrpSpPr>
                <a:grpSpLocks/>
              </p:cNvGrpSpPr>
              <p:nvPr/>
            </p:nvGrpSpPr>
            <p:grpSpPr bwMode="auto">
              <a:xfrm>
                <a:off x="1488" y="3460"/>
                <a:ext cx="697" cy="316"/>
                <a:chOff x="1488" y="3460"/>
                <a:chExt cx="697" cy="316"/>
              </a:xfrm>
            </p:grpSpPr>
            <p:grpSp>
              <p:nvGrpSpPr>
                <p:cNvPr id="26624" name="Group 2239"/>
                <p:cNvGrpSpPr>
                  <a:grpSpLocks/>
                </p:cNvGrpSpPr>
                <p:nvPr/>
              </p:nvGrpSpPr>
              <p:grpSpPr bwMode="auto">
                <a:xfrm>
                  <a:off x="1488" y="3460"/>
                  <a:ext cx="408" cy="160"/>
                  <a:chOff x="1488" y="3460"/>
                  <a:chExt cx="408" cy="160"/>
                </a:xfrm>
              </p:grpSpPr>
              <p:sp>
                <p:nvSpPr>
                  <p:cNvPr id="27435" name="AutoShape 2240"/>
                  <p:cNvSpPr>
                    <a:spLocks noChangeArrowheads="1"/>
                  </p:cNvSpPr>
                  <p:nvPr/>
                </p:nvSpPr>
                <p:spPr bwMode="auto">
                  <a:xfrm>
                    <a:off x="1702" y="3460"/>
                    <a:ext cx="19" cy="112"/>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nvGrpSpPr>
                  <p:cNvPr id="26625" name="Group 2241"/>
                  <p:cNvGrpSpPr>
                    <a:grpSpLocks/>
                  </p:cNvGrpSpPr>
                  <p:nvPr/>
                </p:nvGrpSpPr>
                <p:grpSpPr bwMode="auto">
                  <a:xfrm>
                    <a:off x="1571" y="3568"/>
                    <a:ext cx="58" cy="52"/>
                    <a:chOff x="1571" y="3568"/>
                    <a:chExt cx="58" cy="52"/>
                  </a:xfrm>
                </p:grpSpPr>
                <p:sp>
                  <p:nvSpPr>
                    <p:cNvPr id="27462" name="Oval 2242"/>
                    <p:cNvSpPr>
                      <a:spLocks noChangeArrowheads="1"/>
                    </p:cNvSpPr>
                    <p:nvPr/>
                  </p:nvSpPr>
                  <p:spPr bwMode="auto">
                    <a:xfrm>
                      <a:off x="1571" y="3568"/>
                      <a:ext cx="58" cy="5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463" name="Oval 2243"/>
                    <p:cNvSpPr>
                      <a:spLocks noChangeArrowheads="1"/>
                    </p:cNvSpPr>
                    <p:nvPr/>
                  </p:nvSpPr>
                  <p:spPr bwMode="auto">
                    <a:xfrm>
                      <a:off x="1584" y="3580"/>
                      <a:ext cx="32" cy="2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sp>
                <p:nvSpPr>
                  <p:cNvPr id="27437" name="Freeform 2244"/>
                  <p:cNvSpPr>
                    <a:spLocks/>
                  </p:cNvSpPr>
                  <p:nvPr/>
                </p:nvSpPr>
                <p:spPr bwMode="auto">
                  <a:xfrm>
                    <a:off x="1488" y="3492"/>
                    <a:ext cx="395" cy="109"/>
                  </a:xfrm>
                  <a:custGeom>
                    <a:avLst/>
                    <a:gdLst>
                      <a:gd name="T0" fmla="*/ 140 w 395"/>
                      <a:gd name="T1" fmla="*/ 0 h 109"/>
                      <a:gd name="T2" fmla="*/ 241 w 395"/>
                      <a:gd name="T3" fmla="*/ 0 h 109"/>
                      <a:gd name="T4" fmla="*/ 292 w 395"/>
                      <a:gd name="T5" fmla="*/ 32 h 109"/>
                      <a:gd name="T6" fmla="*/ 369 w 395"/>
                      <a:gd name="T7" fmla="*/ 43 h 109"/>
                      <a:gd name="T8" fmla="*/ 394 w 395"/>
                      <a:gd name="T9" fmla="*/ 76 h 109"/>
                      <a:gd name="T10" fmla="*/ 394 w 395"/>
                      <a:gd name="T11" fmla="*/ 86 h 109"/>
                      <a:gd name="T12" fmla="*/ 381 w 395"/>
                      <a:gd name="T13" fmla="*/ 97 h 109"/>
                      <a:gd name="T14" fmla="*/ 369 w 395"/>
                      <a:gd name="T15" fmla="*/ 108 h 109"/>
                      <a:gd name="T16" fmla="*/ 356 w 395"/>
                      <a:gd name="T17" fmla="*/ 76 h 109"/>
                      <a:gd name="T18" fmla="*/ 330 w 395"/>
                      <a:gd name="T19" fmla="*/ 65 h 109"/>
                      <a:gd name="T20" fmla="*/ 292 w 395"/>
                      <a:gd name="T21" fmla="*/ 76 h 109"/>
                      <a:gd name="T22" fmla="*/ 292 w 395"/>
                      <a:gd name="T23" fmla="*/ 108 h 109"/>
                      <a:gd name="T24" fmla="*/ 140 w 395"/>
                      <a:gd name="T25" fmla="*/ 108 h 109"/>
                      <a:gd name="T26" fmla="*/ 140 w 395"/>
                      <a:gd name="T27" fmla="*/ 76 h 109"/>
                      <a:gd name="T28" fmla="*/ 114 w 395"/>
                      <a:gd name="T29" fmla="*/ 65 h 109"/>
                      <a:gd name="T30" fmla="*/ 76 w 395"/>
                      <a:gd name="T31" fmla="*/ 76 h 109"/>
                      <a:gd name="T32" fmla="*/ 64 w 395"/>
                      <a:gd name="T33" fmla="*/ 97 h 109"/>
                      <a:gd name="T34" fmla="*/ 0 w 395"/>
                      <a:gd name="T35" fmla="*/ 97 h 109"/>
                      <a:gd name="T36" fmla="*/ 0 w 395"/>
                      <a:gd name="T37" fmla="*/ 76 h 109"/>
                      <a:gd name="T38" fmla="*/ 13 w 395"/>
                      <a:gd name="T39" fmla="*/ 76 h 109"/>
                      <a:gd name="T40" fmla="*/ 25 w 395"/>
                      <a:gd name="T41" fmla="*/ 43 h 109"/>
                      <a:gd name="T42" fmla="*/ 76 w 395"/>
                      <a:gd name="T43" fmla="*/ 32 h 109"/>
                      <a:gd name="T44" fmla="*/ 140 w 395"/>
                      <a:gd name="T45" fmla="*/ 0 h 10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95"/>
                      <a:gd name="T70" fmla="*/ 0 h 109"/>
                      <a:gd name="T71" fmla="*/ 395 w 395"/>
                      <a:gd name="T72" fmla="*/ 109 h 10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95" h="109">
                        <a:moveTo>
                          <a:pt x="140" y="0"/>
                        </a:moveTo>
                        <a:lnTo>
                          <a:pt x="241" y="0"/>
                        </a:lnTo>
                        <a:lnTo>
                          <a:pt x="292" y="32"/>
                        </a:lnTo>
                        <a:lnTo>
                          <a:pt x="369" y="43"/>
                        </a:lnTo>
                        <a:lnTo>
                          <a:pt x="394" y="76"/>
                        </a:lnTo>
                        <a:lnTo>
                          <a:pt x="394" y="86"/>
                        </a:lnTo>
                        <a:lnTo>
                          <a:pt x="381" y="97"/>
                        </a:lnTo>
                        <a:lnTo>
                          <a:pt x="369" y="108"/>
                        </a:lnTo>
                        <a:lnTo>
                          <a:pt x="356" y="76"/>
                        </a:lnTo>
                        <a:lnTo>
                          <a:pt x="330" y="65"/>
                        </a:lnTo>
                        <a:lnTo>
                          <a:pt x="292" y="76"/>
                        </a:lnTo>
                        <a:lnTo>
                          <a:pt x="292" y="108"/>
                        </a:lnTo>
                        <a:lnTo>
                          <a:pt x="140" y="108"/>
                        </a:lnTo>
                        <a:lnTo>
                          <a:pt x="140" y="76"/>
                        </a:lnTo>
                        <a:lnTo>
                          <a:pt x="114" y="65"/>
                        </a:lnTo>
                        <a:lnTo>
                          <a:pt x="76" y="76"/>
                        </a:lnTo>
                        <a:lnTo>
                          <a:pt x="64" y="97"/>
                        </a:lnTo>
                        <a:lnTo>
                          <a:pt x="0" y="97"/>
                        </a:lnTo>
                        <a:lnTo>
                          <a:pt x="0" y="76"/>
                        </a:lnTo>
                        <a:lnTo>
                          <a:pt x="13" y="76"/>
                        </a:lnTo>
                        <a:lnTo>
                          <a:pt x="25" y="43"/>
                        </a:lnTo>
                        <a:lnTo>
                          <a:pt x="76" y="32"/>
                        </a:lnTo>
                        <a:lnTo>
                          <a:pt x="140" y="0"/>
                        </a:lnTo>
                      </a:path>
                    </a:pathLst>
                  </a:custGeom>
                  <a:solidFill>
                    <a:srgbClr val="FFFFFF"/>
                  </a:solidFill>
                  <a:ln w="9525" cap="rnd">
                    <a:solidFill>
                      <a:srgbClr val="000000"/>
                    </a:solidFill>
                    <a:round/>
                    <a:headEnd/>
                    <a:tailEnd/>
                  </a:ln>
                </p:spPr>
                <p:txBody>
                  <a:bodyPr/>
                  <a:lstStyle/>
                  <a:p>
                    <a:endParaRPr lang="en-US"/>
                  </a:p>
                </p:txBody>
              </p:sp>
              <p:sp>
                <p:nvSpPr>
                  <p:cNvPr id="27438" name="Freeform 2245"/>
                  <p:cNvSpPr>
                    <a:spLocks/>
                  </p:cNvSpPr>
                  <p:nvPr/>
                </p:nvSpPr>
                <p:spPr bwMode="auto">
                  <a:xfrm>
                    <a:off x="1488" y="3492"/>
                    <a:ext cx="408" cy="121"/>
                  </a:xfrm>
                  <a:custGeom>
                    <a:avLst/>
                    <a:gdLst>
                      <a:gd name="T0" fmla="*/ 144 w 408"/>
                      <a:gd name="T1" fmla="*/ 0 h 121"/>
                      <a:gd name="T2" fmla="*/ 144 w 408"/>
                      <a:gd name="T3" fmla="*/ 0 h 121"/>
                      <a:gd name="T4" fmla="*/ 249 w 408"/>
                      <a:gd name="T5" fmla="*/ 0 h 121"/>
                      <a:gd name="T6" fmla="*/ 302 w 408"/>
                      <a:gd name="T7" fmla="*/ 48 h 121"/>
                      <a:gd name="T8" fmla="*/ 381 w 408"/>
                      <a:gd name="T9" fmla="*/ 60 h 121"/>
                      <a:gd name="T10" fmla="*/ 407 w 408"/>
                      <a:gd name="T11" fmla="*/ 96 h 121"/>
                      <a:gd name="T12" fmla="*/ 407 w 408"/>
                      <a:gd name="T13" fmla="*/ 108 h 121"/>
                      <a:gd name="T14" fmla="*/ 394 w 408"/>
                      <a:gd name="T15" fmla="*/ 108 h 121"/>
                      <a:gd name="T16" fmla="*/ 381 w 408"/>
                      <a:gd name="T17" fmla="*/ 120 h 121"/>
                      <a:gd name="T18" fmla="*/ 381 w 408"/>
                      <a:gd name="T19" fmla="*/ 108 h 121"/>
                      <a:gd name="T20" fmla="*/ 354 w 408"/>
                      <a:gd name="T21" fmla="*/ 72 h 121"/>
                      <a:gd name="T22" fmla="*/ 315 w 408"/>
                      <a:gd name="T23" fmla="*/ 72 h 121"/>
                      <a:gd name="T24" fmla="*/ 289 w 408"/>
                      <a:gd name="T25" fmla="*/ 120 h 121"/>
                      <a:gd name="T26" fmla="*/ 302 w 408"/>
                      <a:gd name="T27" fmla="*/ 120 h 121"/>
                      <a:gd name="T28" fmla="*/ 144 w 408"/>
                      <a:gd name="T29" fmla="*/ 120 h 121"/>
                      <a:gd name="T30" fmla="*/ 131 w 408"/>
                      <a:gd name="T31" fmla="*/ 72 h 121"/>
                      <a:gd name="T32" fmla="*/ 92 w 408"/>
                      <a:gd name="T33" fmla="*/ 72 h 121"/>
                      <a:gd name="T34" fmla="*/ 66 w 408"/>
                      <a:gd name="T35" fmla="*/ 108 h 121"/>
                      <a:gd name="T36" fmla="*/ 66 w 408"/>
                      <a:gd name="T37" fmla="*/ 120 h 121"/>
                      <a:gd name="T38" fmla="*/ 0 w 408"/>
                      <a:gd name="T39" fmla="*/ 108 h 121"/>
                      <a:gd name="T40" fmla="*/ 0 w 408"/>
                      <a:gd name="T41" fmla="*/ 96 h 121"/>
                      <a:gd name="T42" fmla="*/ 13 w 408"/>
                      <a:gd name="T43" fmla="*/ 96 h 121"/>
                      <a:gd name="T44" fmla="*/ 26 w 408"/>
                      <a:gd name="T45" fmla="*/ 48 h 121"/>
                      <a:gd name="T46" fmla="*/ 79 w 408"/>
                      <a:gd name="T47" fmla="*/ 48 h 121"/>
                      <a:gd name="T48" fmla="*/ 144 w 408"/>
                      <a:gd name="T49" fmla="*/ 0 h 1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8"/>
                      <a:gd name="T76" fmla="*/ 0 h 121"/>
                      <a:gd name="T77" fmla="*/ 408 w 408"/>
                      <a:gd name="T78" fmla="*/ 121 h 1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8" h="121">
                        <a:moveTo>
                          <a:pt x="144" y="0"/>
                        </a:moveTo>
                        <a:lnTo>
                          <a:pt x="144" y="0"/>
                        </a:lnTo>
                        <a:lnTo>
                          <a:pt x="249" y="0"/>
                        </a:lnTo>
                        <a:lnTo>
                          <a:pt x="302" y="48"/>
                        </a:lnTo>
                        <a:lnTo>
                          <a:pt x="381" y="60"/>
                        </a:lnTo>
                        <a:lnTo>
                          <a:pt x="407" y="96"/>
                        </a:lnTo>
                        <a:lnTo>
                          <a:pt x="407" y="108"/>
                        </a:lnTo>
                        <a:lnTo>
                          <a:pt x="394" y="108"/>
                        </a:lnTo>
                        <a:lnTo>
                          <a:pt x="381" y="120"/>
                        </a:lnTo>
                        <a:lnTo>
                          <a:pt x="381" y="108"/>
                        </a:lnTo>
                        <a:lnTo>
                          <a:pt x="354" y="72"/>
                        </a:lnTo>
                        <a:lnTo>
                          <a:pt x="315" y="72"/>
                        </a:lnTo>
                        <a:lnTo>
                          <a:pt x="289" y="120"/>
                        </a:lnTo>
                        <a:lnTo>
                          <a:pt x="302" y="120"/>
                        </a:lnTo>
                        <a:lnTo>
                          <a:pt x="144" y="120"/>
                        </a:lnTo>
                        <a:lnTo>
                          <a:pt x="131" y="72"/>
                        </a:lnTo>
                        <a:lnTo>
                          <a:pt x="92" y="72"/>
                        </a:lnTo>
                        <a:lnTo>
                          <a:pt x="66" y="108"/>
                        </a:lnTo>
                        <a:lnTo>
                          <a:pt x="66" y="120"/>
                        </a:lnTo>
                        <a:lnTo>
                          <a:pt x="0" y="108"/>
                        </a:lnTo>
                        <a:lnTo>
                          <a:pt x="0" y="96"/>
                        </a:lnTo>
                        <a:lnTo>
                          <a:pt x="13" y="96"/>
                        </a:lnTo>
                        <a:lnTo>
                          <a:pt x="26" y="48"/>
                        </a:lnTo>
                        <a:lnTo>
                          <a:pt x="79" y="48"/>
                        </a:lnTo>
                        <a:lnTo>
                          <a:pt x="144" y="0"/>
                        </a:lnTo>
                      </a:path>
                    </a:pathLst>
                  </a:custGeom>
                  <a:solidFill>
                    <a:srgbClr val="FFFFFF"/>
                  </a:solidFill>
                  <a:ln w="12700" cap="rnd">
                    <a:solidFill>
                      <a:srgbClr val="000000"/>
                    </a:solidFill>
                    <a:round/>
                    <a:headEnd/>
                    <a:tailEnd/>
                  </a:ln>
                </p:spPr>
                <p:txBody>
                  <a:bodyPr/>
                  <a:lstStyle/>
                  <a:p>
                    <a:endParaRPr lang="en-US"/>
                  </a:p>
                </p:txBody>
              </p:sp>
              <p:sp>
                <p:nvSpPr>
                  <p:cNvPr id="27439" name="Freeform 2246"/>
                  <p:cNvSpPr>
                    <a:spLocks/>
                  </p:cNvSpPr>
                  <p:nvPr/>
                </p:nvSpPr>
                <p:spPr bwMode="auto">
                  <a:xfrm>
                    <a:off x="1488" y="3492"/>
                    <a:ext cx="408" cy="121"/>
                  </a:xfrm>
                  <a:custGeom>
                    <a:avLst/>
                    <a:gdLst>
                      <a:gd name="T0" fmla="*/ 144 w 408"/>
                      <a:gd name="T1" fmla="*/ 0 h 121"/>
                      <a:gd name="T2" fmla="*/ 249 w 408"/>
                      <a:gd name="T3" fmla="*/ 0 h 121"/>
                      <a:gd name="T4" fmla="*/ 302 w 408"/>
                      <a:gd name="T5" fmla="*/ 36 h 121"/>
                      <a:gd name="T6" fmla="*/ 381 w 408"/>
                      <a:gd name="T7" fmla="*/ 48 h 121"/>
                      <a:gd name="T8" fmla="*/ 407 w 408"/>
                      <a:gd name="T9" fmla="*/ 84 h 121"/>
                      <a:gd name="T10" fmla="*/ 407 w 408"/>
                      <a:gd name="T11" fmla="*/ 96 h 121"/>
                      <a:gd name="T12" fmla="*/ 394 w 408"/>
                      <a:gd name="T13" fmla="*/ 108 h 121"/>
                      <a:gd name="T14" fmla="*/ 381 w 408"/>
                      <a:gd name="T15" fmla="*/ 120 h 121"/>
                      <a:gd name="T16" fmla="*/ 368 w 408"/>
                      <a:gd name="T17" fmla="*/ 84 h 121"/>
                      <a:gd name="T18" fmla="*/ 341 w 408"/>
                      <a:gd name="T19" fmla="*/ 72 h 121"/>
                      <a:gd name="T20" fmla="*/ 302 w 408"/>
                      <a:gd name="T21" fmla="*/ 84 h 121"/>
                      <a:gd name="T22" fmla="*/ 302 w 408"/>
                      <a:gd name="T23" fmla="*/ 120 h 121"/>
                      <a:gd name="T24" fmla="*/ 144 w 408"/>
                      <a:gd name="T25" fmla="*/ 120 h 121"/>
                      <a:gd name="T26" fmla="*/ 144 w 408"/>
                      <a:gd name="T27" fmla="*/ 84 h 121"/>
                      <a:gd name="T28" fmla="*/ 118 w 408"/>
                      <a:gd name="T29" fmla="*/ 72 h 121"/>
                      <a:gd name="T30" fmla="*/ 79 w 408"/>
                      <a:gd name="T31" fmla="*/ 84 h 121"/>
                      <a:gd name="T32" fmla="*/ 66 w 408"/>
                      <a:gd name="T33" fmla="*/ 108 h 121"/>
                      <a:gd name="T34" fmla="*/ 0 w 408"/>
                      <a:gd name="T35" fmla="*/ 108 h 121"/>
                      <a:gd name="T36" fmla="*/ 0 w 408"/>
                      <a:gd name="T37" fmla="*/ 84 h 121"/>
                      <a:gd name="T38" fmla="*/ 13 w 408"/>
                      <a:gd name="T39" fmla="*/ 84 h 121"/>
                      <a:gd name="T40" fmla="*/ 26 w 408"/>
                      <a:gd name="T41" fmla="*/ 48 h 121"/>
                      <a:gd name="T42" fmla="*/ 79 w 408"/>
                      <a:gd name="T43" fmla="*/ 36 h 121"/>
                      <a:gd name="T44" fmla="*/ 144 w 408"/>
                      <a:gd name="T45" fmla="*/ 0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8"/>
                      <a:gd name="T70" fmla="*/ 0 h 121"/>
                      <a:gd name="T71" fmla="*/ 408 w 408"/>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8" h="121">
                        <a:moveTo>
                          <a:pt x="144" y="0"/>
                        </a:moveTo>
                        <a:lnTo>
                          <a:pt x="249" y="0"/>
                        </a:lnTo>
                        <a:lnTo>
                          <a:pt x="302" y="36"/>
                        </a:lnTo>
                        <a:lnTo>
                          <a:pt x="381" y="48"/>
                        </a:lnTo>
                        <a:lnTo>
                          <a:pt x="407" y="84"/>
                        </a:lnTo>
                        <a:lnTo>
                          <a:pt x="407" y="96"/>
                        </a:lnTo>
                        <a:lnTo>
                          <a:pt x="394" y="108"/>
                        </a:lnTo>
                        <a:lnTo>
                          <a:pt x="381" y="120"/>
                        </a:lnTo>
                        <a:lnTo>
                          <a:pt x="368" y="84"/>
                        </a:lnTo>
                        <a:lnTo>
                          <a:pt x="341" y="72"/>
                        </a:lnTo>
                        <a:lnTo>
                          <a:pt x="302" y="84"/>
                        </a:lnTo>
                        <a:lnTo>
                          <a:pt x="302" y="120"/>
                        </a:lnTo>
                        <a:lnTo>
                          <a:pt x="144" y="120"/>
                        </a:lnTo>
                        <a:lnTo>
                          <a:pt x="144" y="84"/>
                        </a:lnTo>
                        <a:lnTo>
                          <a:pt x="118" y="72"/>
                        </a:lnTo>
                        <a:lnTo>
                          <a:pt x="79" y="84"/>
                        </a:lnTo>
                        <a:lnTo>
                          <a:pt x="66" y="108"/>
                        </a:lnTo>
                        <a:lnTo>
                          <a:pt x="0" y="108"/>
                        </a:lnTo>
                        <a:lnTo>
                          <a:pt x="0" y="84"/>
                        </a:lnTo>
                        <a:lnTo>
                          <a:pt x="13" y="84"/>
                        </a:lnTo>
                        <a:lnTo>
                          <a:pt x="26" y="48"/>
                        </a:lnTo>
                        <a:lnTo>
                          <a:pt x="79" y="36"/>
                        </a:lnTo>
                        <a:lnTo>
                          <a:pt x="144" y="0"/>
                        </a:lnTo>
                      </a:path>
                    </a:pathLst>
                  </a:custGeom>
                  <a:solidFill>
                    <a:srgbClr val="FFFFFF"/>
                  </a:solidFill>
                  <a:ln w="12700" cap="rnd">
                    <a:solidFill>
                      <a:srgbClr val="000000"/>
                    </a:solidFill>
                    <a:round/>
                    <a:headEnd/>
                    <a:tailEnd/>
                  </a:ln>
                </p:spPr>
                <p:txBody>
                  <a:bodyPr/>
                  <a:lstStyle/>
                  <a:p>
                    <a:endParaRPr lang="en-US"/>
                  </a:p>
                </p:txBody>
              </p:sp>
              <p:sp>
                <p:nvSpPr>
                  <p:cNvPr id="27440" name="Freeform 2247"/>
                  <p:cNvSpPr>
                    <a:spLocks/>
                  </p:cNvSpPr>
                  <p:nvPr/>
                </p:nvSpPr>
                <p:spPr bwMode="auto">
                  <a:xfrm>
                    <a:off x="1685" y="3492"/>
                    <a:ext cx="80" cy="37"/>
                  </a:xfrm>
                  <a:custGeom>
                    <a:avLst/>
                    <a:gdLst>
                      <a:gd name="T0" fmla="*/ 0 w 80"/>
                      <a:gd name="T1" fmla="*/ 0 h 37"/>
                      <a:gd name="T2" fmla="*/ 0 w 80"/>
                      <a:gd name="T3" fmla="*/ 36 h 37"/>
                      <a:gd name="T4" fmla="*/ 79 w 80"/>
                      <a:gd name="T5" fmla="*/ 36 h 37"/>
                      <a:gd name="T6" fmla="*/ 79 w 80"/>
                      <a:gd name="T7" fmla="*/ 27 h 37"/>
                      <a:gd name="T8" fmla="*/ 45 w 80"/>
                      <a:gd name="T9" fmla="*/ 0 h 37"/>
                      <a:gd name="T10" fmla="*/ 0 w 80"/>
                      <a:gd name="T11" fmla="*/ 0 h 37"/>
                      <a:gd name="T12" fmla="*/ 0 60000 65536"/>
                      <a:gd name="T13" fmla="*/ 0 60000 65536"/>
                      <a:gd name="T14" fmla="*/ 0 60000 65536"/>
                      <a:gd name="T15" fmla="*/ 0 60000 65536"/>
                      <a:gd name="T16" fmla="*/ 0 60000 65536"/>
                      <a:gd name="T17" fmla="*/ 0 60000 65536"/>
                      <a:gd name="T18" fmla="*/ 0 w 80"/>
                      <a:gd name="T19" fmla="*/ 0 h 37"/>
                      <a:gd name="T20" fmla="*/ 80 w 80"/>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80" h="37">
                        <a:moveTo>
                          <a:pt x="0" y="0"/>
                        </a:moveTo>
                        <a:lnTo>
                          <a:pt x="0" y="36"/>
                        </a:lnTo>
                        <a:lnTo>
                          <a:pt x="79" y="36"/>
                        </a:lnTo>
                        <a:lnTo>
                          <a:pt x="79" y="27"/>
                        </a:lnTo>
                        <a:lnTo>
                          <a:pt x="45" y="0"/>
                        </a:lnTo>
                        <a:lnTo>
                          <a:pt x="0" y="0"/>
                        </a:lnTo>
                      </a:path>
                    </a:pathLst>
                  </a:custGeom>
                  <a:solidFill>
                    <a:srgbClr val="FFFFFF"/>
                  </a:solidFill>
                  <a:ln w="9525" cap="rnd">
                    <a:solidFill>
                      <a:srgbClr val="000000"/>
                    </a:solidFill>
                    <a:round/>
                    <a:headEnd/>
                    <a:tailEnd/>
                  </a:ln>
                </p:spPr>
                <p:txBody>
                  <a:bodyPr/>
                  <a:lstStyle/>
                  <a:p>
                    <a:endParaRPr lang="en-US"/>
                  </a:p>
                </p:txBody>
              </p:sp>
              <p:sp>
                <p:nvSpPr>
                  <p:cNvPr id="27441" name="Freeform 2248"/>
                  <p:cNvSpPr>
                    <a:spLocks/>
                  </p:cNvSpPr>
                  <p:nvPr/>
                </p:nvSpPr>
                <p:spPr bwMode="auto">
                  <a:xfrm>
                    <a:off x="1685" y="3492"/>
                    <a:ext cx="93" cy="49"/>
                  </a:xfrm>
                  <a:custGeom>
                    <a:avLst/>
                    <a:gdLst>
                      <a:gd name="T0" fmla="*/ 0 w 93"/>
                      <a:gd name="T1" fmla="*/ 0 h 49"/>
                      <a:gd name="T2" fmla="*/ 0 w 93"/>
                      <a:gd name="T3" fmla="*/ 0 h 49"/>
                      <a:gd name="T4" fmla="*/ 0 w 93"/>
                      <a:gd name="T5" fmla="*/ 48 h 49"/>
                      <a:gd name="T6" fmla="*/ 92 w 93"/>
                      <a:gd name="T7" fmla="*/ 48 h 49"/>
                      <a:gd name="T8" fmla="*/ 92 w 93"/>
                      <a:gd name="T9" fmla="*/ 36 h 49"/>
                      <a:gd name="T10" fmla="*/ 53 w 93"/>
                      <a:gd name="T11" fmla="*/ 0 h 49"/>
                      <a:gd name="T12" fmla="*/ 0 w 93"/>
                      <a:gd name="T13" fmla="*/ 0 h 49"/>
                      <a:gd name="T14" fmla="*/ 0 60000 65536"/>
                      <a:gd name="T15" fmla="*/ 0 60000 65536"/>
                      <a:gd name="T16" fmla="*/ 0 60000 65536"/>
                      <a:gd name="T17" fmla="*/ 0 60000 65536"/>
                      <a:gd name="T18" fmla="*/ 0 60000 65536"/>
                      <a:gd name="T19" fmla="*/ 0 60000 65536"/>
                      <a:gd name="T20" fmla="*/ 0 60000 65536"/>
                      <a:gd name="T21" fmla="*/ 0 w 93"/>
                      <a:gd name="T22" fmla="*/ 0 h 49"/>
                      <a:gd name="T23" fmla="*/ 93 w 93"/>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49">
                        <a:moveTo>
                          <a:pt x="0" y="0"/>
                        </a:moveTo>
                        <a:lnTo>
                          <a:pt x="0" y="0"/>
                        </a:lnTo>
                        <a:lnTo>
                          <a:pt x="0" y="48"/>
                        </a:lnTo>
                        <a:lnTo>
                          <a:pt x="92" y="48"/>
                        </a:lnTo>
                        <a:lnTo>
                          <a:pt x="92" y="36"/>
                        </a:lnTo>
                        <a:lnTo>
                          <a:pt x="53" y="0"/>
                        </a:lnTo>
                        <a:lnTo>
                          <a:pt x="0" y="0"/>
                        </a:lnTo>
                      </a:path>
                    </a:pathLst>
                  </a:custGeom>
                  <a:solidFill>
                    <a:srgbClr val="FFFFFF"/>
                  </a:solidFill>
                  <a:ln w="12700" cap="rnd">
                    <a:solidFill>
                      <a:srgbClr val="000000"/>
                    </a:solidFill>
                    <a:round/>
                    <a:headEnd/>
                    <a:tailEnd/>
                  </a:ln>
                </p:spPr>
                <p:txBody>
                  <a:bodyPr/>
                  <a:lstStyle/>
                  <a:p>
                    <a:endParaRPr lang="en-US"/>
                  </a:p>
                </p:txBody>
              </p:sp>
              <p:sp>
                <p:nvSpPr>
                  <p:cNvPr id="27442" name="Freeform 2249"/>
                  <p:cNvSpPr>
                    <a:spLocks/>
                  </p:cNvSpPr>
                  <p:nvPr/>
                </p:nvSpPr>
                <p:spPr bwMode="auto">
                  <a:xfrm>
                    <a:off x="1685" y="3492"/>
                    <a:ext cx="93" cy="49"/>
                  </a:xfrm>
                  <a:custGeom>
                    <a:avLst/>
                    <a:gdLst>
                      <a:gd name="T0" fmla="*/ 0 w 93"/>
                      <a:gd name="T1" fmla="*/ 0 h 49"/>
                      <a:gd name="T2" fmla="*/ 0 w 93"/>
                      <a:gd name="T3" fmla="*/ 48 h 49"/>
                      <a:gd name="T4" fmla="*/ 92 w 93"/>
                      <a:gd name="T5" fmla="*/ 48 h 49"/>
                      <a:gd name="T6" fmla="*/ 92 w 93"/>
                      <a:gd name="T7" fmla="*/ 36 h 49"/>
                      <a:gd name="T8" fmla="*/ 53 w 93"/>
                      <a:gd name="T9" fmla="*/ 0 h 49"/>
                      <a:gd name="T10" fmla="*/ 0 w 93"/>
                      <a:gd name="T11" fmla="*/ 0 h 49"/>
                      <a:gd name="T12" fmla="*/ 0 60000 65536"/>
                      <a:gd name="T13" fmla="*/ 0 60000 65536"/>
                      <a:gd name="T14" fmla="*/ 0 60000 65536"/>
                      <a:gd name="T15" fmla="*/ 0 60000 65536"/>
                      <a:gd name="T16" fmla="*/ 0 60000 65536"/>
                      <a:gd name="T17" fmla="*/ 0 60000 65536"/>
                      <a:gd name="T18" fmla="*/ 0 w 93"/>
                      <a:gd name="T19" fmla="*/ 0 h 49"/>
                      <a:gd name="T20" fmla="*/ 93 w 93"/>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93" h="49">
                        <a:moveTo>
                          <a:pt x="0" y="0"/>
                        </a:moveTo>
                        <a:lnTo>
                          <a:pt x="0" y="48"/>
                        </a:lnTo>
                        <a:lnTo>
                          <a:pt x="92" y="48"/>
                        </a:lnTo>
                        <a:lnTo>
                          <a:pt x="92" y="36"/>
                        </a:lnTo>
                        <a:lnTo>
                          <a:pt x="53" y="0"/>
                        </a:lnTo>
                        <a:lnTo>
                          <a:pt x="0" y="0"/>
                        </a:lnTo>
                      </a:path>
                    </a:pathLst>
                  </a:custGeom>
                  <a:solidFill>
                    <a:srgbClr val="FFFFFF"/>
                  </a:solidFill>
                  <a:ln w="12700" cap="rnd">
                    <a:solidFill>
                      <a:srgbClr val="000000"/>
                    </a:solidFill>
                    <a:round/>
                    <a:headEnd/>
                    <a:tailEnd/>
                  </a:ln>
                </p:spPr>
                <p:txBody>
                  <a:bodyPr/>
                  <a:lstStyle/>
                  <a:p>
                    <a:endParaRPr lang="en-US"/>
                  </a:p>
                </p:txBody>
              </p:sp>
              <p:sp>
                <p:nvSpPr>
                  <p:cNvPr id="27443" name="Freeform 2250"/>
                  <p:cNvSpPr>
                    <a:spLocks/>
                  </p:cNvSpPr>
                  <p:nvPr/>
                </p:nvSpPr>
                <p:spPr bwMode="auto">
                  <a:xfrm>
                    <a:off x="1593" y="3492"/>
                    <a:ext cx="66" cy="37"/>
                  </a:xfrm>
                  <a:custGeom>
                    <a:avLst/>
                    <a:gdLst>
                      <a:gd name="T0" fmla="*/ 65 w 66"/>
                      <a:gd name="T1" fmla="*/ 0 h 37"/>
                      <a:gd name="T2" fmla="*/ 65 w 66"/>
                      <a:gd name="T3" fmla="*/ 36 h 37"/>
                      <a:gd name="T4" fmla="*/ 0 w 66"/>
                      <a:gd name="T5" fmla="*/ 36 h 37"/>
                      <a:gd name="T6" fmla="*/ 0 w 66"/>
                      <a:gd name="T7" fmla="*/ 27 h 37"/>
                      <a:gd name="T8" fmla="*/ 33 w 66"/>
                      <a:gd name="T9" fmla="*/ 0 h 37"/>
                      <a:gd name="T10" fmla="*/ 65 w 66"/>
                      <a:gd name="T11" fmla="*/ 0 h 37"/>
                      <a:gd name="T12" fmla="*/ 0 60000 65536"/>
                      <a:gd name="T13" fmla="*/ 0 60000 65536"/>
                      <a:gd name="T14" fmla="*/ 0 60000 65536"/>
                      <a:gd name="T15" fmla="*/ 0 60000 65536"/>
                      <a:gd name="T16" fmla="*/ 0 60000 65536"/>
                      <a:gd name="T17" fmla="*/ 0 60000 65536"/>
                      <a:gd name="T18" fmla="*/ 0 w 66"/>
                      <a:gd name="T19" fmla="*/ 0 h 37"/>
                      <a:gd name="T20" fmla="*/ 66 w 66"/>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66" h="37">
                        <a:moveTo>
                          <a:pt x="65" y="0"/>
                        </a:moveTo>
                        <a:lnTo>
                          <a:pt x="65" y="36"/>
                        </a:lnTo>
                        <a:lnTo>
                          <a:pt x="0" y="36"/>
                        </a:lnTo>
                        <a:lnTo>
                          <a:pt x="0" y="27"/>
                        </a:lnTo>
                        <a:lnTo>
                          <a:pt x="33" y="0"/>
                        </a:lnTo>
                        <a:lnTo>
                          <a:pt x="65" y="0"/>
                        </a:lnTo>
                      </a:path>
                    </a:pathLst>
                  </a:custGeom>
                  <a:solidFill>
                    <a:srgbClr val="FFFFFF"/>
                  </a:solidFill>
                  <a:ln w="9525" cap="rnd">
                    <a:solidFill>
                      <a:srgbClr val="000000"/>
                    </a:solidFill>
                    <a:round/>
                    <a:headEnd/>
                    <a:tailEnd/>
                  </a:ln>
                </p:spPr>
                <p:txBody>
                  <a:bodyPr/>
                  <a:lstStyle/>
                  <a:p>
                    <a:endParaRPr lang="en-US"/>
                  </a:p>
                </p:txBody>
              </p:sp>
              <p:sp>
                <p:nvSpPr>
                  <p:cNvPr id="27444" name="Freeform 2251"/>
                  <p:cNvSpPr>
                    <a:spLocks/>
                  </p:cNvSpPr>
                  <p:nvPr/>
                </p:nvSpPr>
                <p:spPr bwMode="auto">
                  <a:xfrm>
                    <a:off x="1593" y="3492"/>
                    <a:ext cx="80" cy="49"/>
                  </a:xfrm>
                  <a:custGeom>
                    <a:avLst/>
                    <a:gdLst>
                      <a:gd name="T0" fmla="*/ 79 w 80"/>
                      <a:gd name="T1" fmla="*/ 0 h 49"/>
                      <a:gd name="T2" fmla="*/ 79 w 80"/>
                      <a:gd name="T3" fmla="*/ 0 h 49"/>
                      <a:gd name="T4" fmla="*/ 79 w 80"/>
                      <a:gd name="T5" fmla="*/ 48 h 49"/>
                      <a:gd name="T6" fmla="*/ 0 w 80"/>
                      <a:gd name="T7" fmla="*/ 48 h 49"/>
                      <a:gd name="T8" fmla="*/ 0 w 80"/>
                      <a:gd name="T9" fmla="*/ 36 h 49"/>
                      <a:gd name="T10" fmla="*/ 40 w 80"/>
                      <a:gd name="T11" fmla="*/ 0 h 49"/>
                      <a:gd name="T12" fmla="*/ 79 w 80"/>
                      <a:gd name="T13" fmla="*/ 0 h 49"/>
                      <a:gd name="T14" fmla="*/ 0 60000 65536"/>
                      <a:gd name="T15" fmla="*/ 0 60000 65536"/>
                      <a:gd name="T16" fmla="*/ 0 60000 65536"/>
                      <a:gd name="T17" fmla="*/ 0 60000 65536"/>
                      <a:gd name="T18" fmla="*/ 0 60000 65536"/>
                      <a:gd name="T19" fmla="*/ 0 60000 65536"/>
                      <a:gd name="T20" fmla="*/ 0 60000 65536"/>
                      <a:gd name="T21" fmla="*/ 0 w 80"/>
                      <a:gd name="T22" fmla="*/ 0 h 49"/>
                      <a:gd name="T23" fmla="*/ 80 w 80"/>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9">
                        <a:moveTo>
                          <a:pt x="79" y="0"/>
                        </a:moveTo>
                        <a:lnTo>
                          <a:pt x="79" y="0"/>
                        </a:lnTo>
                        <a:lnTo>
                          <a:pt x="79" y="48"/>
                        </a:lnTo>
                        <a:lnTo>
                          <a:pt x="0" y="48"/>
                        </a:lnTo>
                        <a:lnTo>
                          <a:pt x="0" y="36"/>
                        </a:lnTo>
                        <a:lnTo>
                          <a:pt x="40" y="0"/>
                        </a:lnTo>
                        <a:lnTo>
                          <a:pt x="79" y="0"/>
                        </a:lnTo>
                      </a:path>
                    </a:pathLst>
                  </a:custGeom>
                  <a:solidFill>
                    <a:srgbClr val="FFFFFF"/>
                  </a:solidFill>
                  <a:ln w="12700" cap="rnd">
                    <a:solidFill>
                      <a:srgbClr val="000000"/>
                    </a:solidFill>
                    <a:round/>
                    <a:headEnd/>
                    <a:tailEnd/>
                  </a:ln>
                </p:spPr>
                <p:txBody>
                  <a:bodyPr/>
                  <a:lstStyle/>
                  <a:p>
                    <a:endParaRPr lang="en-US"/>
                  </a:p>
                </p:txBody>
              </p:sp>
              <p:sp>
                <p:nvSpPr>
                  <p:cNvPr id="27445" name="Freeform 2252"/>
                  <p:cNvSpPr>
                    <a:spLocks/>
                  </p:cNvSpPr>
                  <p:nvPr/>
                </p:nvSpPr>
                <p:spPr bwMode="auto">
                  <a:xfrm>
                    <a:off x="1593" y="3492"/>
                    <a:ext cx="80" cy="49"/>
                  </a:xfrm>
                  <a:custGeom>
                    <a:avLst/>
                    <a:gdLst>
                      <a:gd name="T0" fmla="*/ 79 w 80"/>
                      <a:gd name="T1" fmla="*/ 0 h 49"/>
                      <a:gd name="T2" fmla="*/ 79 w 80"/>
                      <a:gd name="T3" fmla="*/ 48 h 49"/>
                      <a:gd name="T4" fmla="*/ 0 w 80"/>
                      <a:gd name="T5" fmla="*/ 48 h 49"/>
                      <a:gd name="T6" fmla="*/ 0 w 80"/>
                      <a:gd name="T7" fmla="*/ 36 h 49"/>
                      <a:gd name="T8" fmla="*/ 40 w 80"/>
                      <a:gd name="T9" fmla="*/ 0 h 49"/>
                      <a:gd name="T10" fmla="*/ 79 w 80"/>
                      <a:gd name="T11" fmla="*/ 0 h 49"/>
                      <a:gd name="T12" fmla="*/ 0 60000 65536"/>
                      <a:gd name="T13" fmla="*/ 0 60000 65536"/>
                      <a:gd name="T14" fmla="*/ 0 60000 65536"/>
                      <a:gd name="T15" fmla="*/ 0 60000 65536"/>
                      <a:gd name="T16" fmla="*/ 0 60000 65536"/>
                      <a:gd name="T17" fmla="*/ 0 60000 65536"/>
                      <a:gd name="T18" fmla="*/ 0 w 80"/>
                      <a:gd name="T19" fmla="*/ 0 h 49"/>
                      <a:gd name="T20" fmla="*/ 80 w 8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80" h="49">
                        <a:moveTo>
                          <a:pt x="79" y="0"/>
                        </a:moveTo>
                        <a:lnTo>
                          <a:pt x="79" y="48"/>
                        </a:lnTo>
                        <a:lnTo>
                          <a:pt x="0" y="48"/>
                        </a:lnTo>
                        <a:lnTo>
                          <a:pt x="0" y="36"/>
                        </a:lnTo>
                        <a:lnTo>
                          <a:pt x="40" y="0"/>
                        </a:lnTo>
                        <a:lnTo>
                          <a:pt x="79" y="0"/>
                        </a:lnTo>
                      </a:path>
                    </a:pathLst>
                  </a:custGeom>
                  <a:solidFill>
                    <a:srgbClr val="FFFFFF"/>
                  </a:solidFill>
                  <a:ln w="12700" cap="rnd">
                    <a:solidFill>
                      <a:srgbClr val="000000"/>
                    </a:solidFill>
                    <a:round/>
                    <a:headEnd/>
                    <a:tailEnd/>
                  </a:ln>
                </p:spPr>
                <p:txBody>
                  <a:bodyPr/>
                  <a:lstStyle/>
                  <a:p>
                    <a:endParaRPr lang="en-US"/>
                  </a:p>
                </p:txBody>
              </p:sp>
              <p:sp>
                <p:nvSpPr>
                  <p:cNvPr id="27446" name="Line 2253"/>
                  <p:cNvSpPr>
                    <a:spLocks noChangeShapeType="1"/>
                  </p:cNvSpPr>
                  <p:nvPr/>
                </p:nvSpPr>
                <p:spPr bwMode="auto">
                  <a:xfrm>
                    <a:off x="1869" y="3582"/>
                    <a:ext cx="26"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47" name="Line 2254"/>
                  <p:cNvSpPr>
                    <a:spLocks noChangeShapeType="1"/>
                  </p:cNvSpPr>
                  <p:nvPr/>
                </p:nvSpPr>
                <p:spPr bwMode="auto">
                  <a:xfrm>
                    <a:off x="1501" y="3582"/>
                    <a:ext cx="52"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48" name="Rectangle 2255"/>
                  <p:cNvSpPr>
                    <a:spLocks noChangeArrowheads="1"/>
                  </p:cNvSpPr>
                  <p:nvPr/>
                </p:nvSpPr>
                <p:spPr bwMode="auto">
                  <a:xfrm>
                    <a:off x="1505" y="3568"/>
                    <a:ext cx="8" cy="8"/>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449" name="Freeform 2256"/>
                  <p:cNvSpPr>
                    <a:spLocks/>
                  </p:cNvSpPr>
                  <p:nvPr/>
                </p:nvSpPr>
                <p:spPr bwMode="auto">
                  <a:xfrm>
                    <a:off x="1869" y="3540"/>
                    <a:ext cx="17" cy="17"/>
                  </a:xfrm>
                  <a:custGeom>
                    <a:avLst/>
                    <a:gdLst>
                      <a:gd name="T0" fmla="*/ 0 w 17"/>
                      <a:gd name="T1" fmla="*/ 8 h 17"/>
                      <a:gd name="T2" fmla="*/ 8 w 17"/>
                      <a:gd name="T3" fmla="*/ 0 h 17"/>
                      <a:gd name="T4" fmla="*/ 16 w 17"/>
                      <a:gd name="T5" fmla="*/ 16 h 17"/>
                      <a:gd name="T6" fmla="*/ 8 w 17"/>
                      <a:gd name="T7" fmla="*/ 16 h 17"/>
                      <a:gd name="T8" fmla="*/ 0 w 17"/>
                      <a:gd name="T9" fmla="*/ 8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8"/>
                        </a:moveTo>
                        <a:lnTo>
                          <a:pt x="8" y="0"/>
                        </a:lnTo>
                        <a:lnTo>
                          <a:pt x="16" y="16"/>
                        </a:lnTo>
                        <a:lnTo>
                          <a:pt x="8" y="16"/>
                        </a:lnTo>
                        <a:lnTo>
                          <a:pt x="0" y="8"/>
                        </a:lnTo>
                      </a:path>
                    </a:pathLst>
                  </a:custGeom>
                  <a:solidFill>
                    <a:srgbClr val="FFFFFF"/>
                  </a:solidFill>
                  <a:ln w="9525" cap="rnd">
                    <a:solidFill>
                      <a:srgbClr val="000000"/>
                    </a:solidFill>
                    <a:round/>
                    <a:headEnd/>
                    <a:tailEnd/>
                  </a:ln>
                </p:spPr>
                <p:txBody>
                  <a:bodyPr/>
                  <a:lstStyle/>
                  <a:p>
                    <a:endParaRPr lang="en-US"/>
                  </a:p>
                </p:txBody>
              </p:sp>
              <p:sp>
                <p:nvSpPr>
                  <p:cNvPr id="27450" name="Freeform 2257"/>
                  <p:cNvSpPr>
                    <a:spLocks/>
                  </p:cNvSpPr>
                  <p:nvPr/>
                </p:nvSpPr>
                <p:spPr bwMode="auto">
                  <a:xfrm>
                    <a:off x="1869" y="3540"/>
                    <a:ext cx="27" cy="25"/>
                  </a:xfrm>
                  <a:custGeom>
                    <a:avLst/>
                    <a:gdLst>
                      <a:gd name="T0" fmla="*/ 0 w 27"/>
                      <a:gd name="T1" fmla="*/ 0 h 25"/>
                      <a:gd name="T2" fmla="*/ 0 w 27"/>
                      <a:gd name="T3" fmla="*/ 0 h 25"/>
                      <a:gd name="T4" fmla="*/ 13 w 27"/>
                      <a:gd name="T5" fmla="*/ 0 h 25"/>
                      <a:gd name="T6" fmla="*/ 26 w 27"/>
                      <a:gd name="T7" fmla="*/ 24 h 25"/>
                      <a:gd name="T8" fmla="*/ 13 w 27"/>
                      <a:gd name="T9" fmla="*/ 24 h 25"/>
                      <a:gd name="T10" fmla="*/ 0 w 27"/>
                      <a:gd name="T11" fmla="*/ 0 h 25"/>
                      <a:gd name="T12" fmla="*/ 0 60000 65536"/>
                      <a:gd name="T13" fmla="*/ 0 60000 65536"/>
                      <a:gd name="T14" fmla="*/ 0 60000 65536"/>
                      <a:gd name="T15" fmla="*/ 0 60000 65536"/>
                      <a:gd name="T16" fmla="*/ 0 60000 65536"/>
                      <a:gd name="T17" fmla="*/ 0 60000 65536"/>
                      <a:gd name="T18" fmla="*/ 0 w 27"/>
                      <a:gd name="T19" fmla="*/ 0 h 25"/>
                      <a:gd name="T20" fmla="*/ 27 w 2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7" h="25">
                        <a:moveTo>
                          <a:pt x="0" y="0"/>
                        </a:moveTo>
                        <a:lnTo>
                          <a:pt x="0" y="0"/>
                        </a:lnTo>
                        <a:lnTo>
                          <a:pt x="13" y="0"/>
                        </a:lnTo>
                        <a:lnTo>
                          <a:pt x="26" y="24"/>
                        </a:lnTo>
                        <a:lnTo>
                          <a:pt x="13" y="24"/>
                        </a:lnTo>
                        <a:lnTo>
                          <a:pt x="0" y="0"/>
                        </a:lnTo>
                      </a:path>
                    </a:pathLst>
                  </a:custGeom>
                  <a:solidFill>
                    <a:srgbClr val="FFFFFF"/>
                  </a:solidFill>
                  <a:ln w="12700" cap="rnd">
                    <a:solidFill>
                      <a:srgbClr val="000000"/>
                    </a:solidFill>
                    <a:round/>
                    <a:headEnd/>
                    <a:tailEnd/>
                  </a:ln>
                </p:spPr>
                <p:txBody>
                  <a:bodyPr/>
                  <a:lstStyle/>
                  <a:p>
                    <a:endParaRPr lang="en-US"/>
                  </a:p>
                </p:txBody>
              </p:sp>
              <p:sp>
                <p:nvSpPr>
                  <p:cNvPr id="27451" name="Freeform 2258"/>
                  <p:cNvSpPr>
                    <a:spLocks/>
                  </p:cNvSpPr>
                  <p:nvPr/>
                </p:nvSpPr>
                <p:spPr bwMode="auto">
                  <a:xfrm>
                    <a:off x="1869" y="3540"/>
                    <a:ext cx="27" cy="25"/>
                  </a:xfrm>
                  <a:custGeom>
                    <a:avLst/>
                    <a:gdLst>
                      <a:gd name="T0" fmla="*/ 0 w 27"/>
                      <a:gd name="T1" fmla="*/ 12 h 25"/>
                      <a:gd name="T2" fmla="*/ 13 w 27"/>
                      <a:gd name="T3" fmla="*/ 0 h 25"/>
                      <a:gd name="T4" fmla="*/ 26 w 27"/>
                      <a:gd name="T5" fmla="*/ 24 h 25"/>
                      <a:gd name="T6" fmla="*/ 13 w 27"/>
                      <a:gd name="T7" fmla="*/ 24 h 25"/>
                      <a:gd name="T8" fmla="*/ 0 w 27"/>
                      <a:gd name="T9" fmla="*/ 12 h 25"/>
                      <a:gd name="T10" fmla="*/ 0 60000 65536"/>
                      <a:gd name="T11" fmla="*/ 0 60000 65536"/>
                      <a:gd name="T12" fmla="*/ 0 60000 65536"/>
                      <a:gd name="T13" fmla="*/ 0 60000 65536"/>
                      <a:gd name="T14" fmla="*/ 0 60000 65536"/>
                      <a:gd name="T15" fmla="*/ 0 w 27"/>
                      <a:gd name="T16" fmla="*/ 0 h 25"/>
                      <a:gd name="T17" fmla="*/ 27 w 27"/>
                      <a:gd name="T18" fmla="*/ 25 h 25"/>
                    </a:gdLst>
                    <a:ahLst/>
                    <a:cxnLst>
                      <a:cxn ang="T10">
                        <a:pos x="T0" y="T1"/>
                      </a:cxn>
                      <a:cxn ang="T11">
                        <a:pos x="T2" y="T3"/>
                      </a:cxn>
                      <a:cxn ang="T12">
                        <a:pos x="T4" y="T5"/>
                      </a:cxn>
                      <a:cxn ang="T13">
                        <a:pos x="T6" y="T7"/>
                      </a:cxn>
                      <a:cxn ang="T14">
                        <a:pos x="T8" y="T9"/>
                      </a:cxn>
                    </a:cxnLst>
                    <a:rect l="T15" t="T16" r="T17" b="T18"/>
                    <a:pathLst>
                      <a:path w="27" h="25">
                        <a:moveTo>
                          <a:pt x="0" y="12"/>
                        </a:moveTo>
                        <a:lnTo>
                          <a:pt x="13" y="0"/>
                        </a:lnTo>
                        <a:lnTo>
                          <a:pt x="26" y="24"/>
                        </a:lnTo>
                        <a:lnTo>
                          <a:pt x="13" y="24"/>
                        </a:lnTo>
                        <a:lnTo>
                          <a:pt x="0" y="12"/>
                        </a:lnTo>
                      </a:path>
                    </a:pathLst>
                  </a:custGeom>
                  <a:solidFill>
                    <a:srgbClr val="FFFFFF"/>
                  </a:solidFill>
                  <a:ln w="12700" cap="rnd">
                    <a:solidFill>
                      <a:srgbClr val="000000"/>
                    </a:solidFill>
                    <a:round/>
                    <a:headEnd/>
                    <a:tailEnd/>
                  </a:ln>
                </p:spPr>
                <p:txBody>
                  <a:bodyPr/>
                  <a:lstStyle/>
                  <a:p>
                    <a:endParaRPr lang="en-US"/>
                  </a:p>
                </p:txBody>
              </p:sp>
              <p:grpSp>
                <p:nvGrpSpPr>
                  <p:cNvPr id="26626" name="Group 2259"/>
                  <p:cNvGrpSpPr>
                    <a:grpSpLocks/>
                  </p:cNvGrpSpPr>
                  <p:nvPr/>
                </p:nvGrpSpPr>
                <p:grpSpPr bwMode="auto">
                  <a:xfrm>
                    <a:off x="1794" y="3568"/>
                    <a:ext cx="57" cy="52"/>
                    <a:chOff x="1794" y="3568"/>
                    <a:chExt cx="57" cy="52"/>
                  </a:xfrm>
                </p:grpSpPr>
                <p:sp>
                  <p:nvSpPr>
                    <p:cNvPr id="27460" name="Oval 2260"/>
                    <p:cNvSpPr>
                      <a:spLocks noChangeArrowheads="1"/>
                    </p:cNvSpPr>
                    <p:nvPr/>
                  </p:nvSpPr>
                  <p:spPr bwMode="auto">
                    <a:xfrm>
                      <a:off x="1794" y="3568"/>
                      <a:ext cx="57" cy="5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461" name="Oval 2261"/>
                    <p:cNvSpPr>
                      <a:spLocks noChangeArrowheads="1"/>
                    </p:cNvSpPr>
                    <p:nvPr/>
                  </p:nvSpPr>
                  <p:spPr bwMode="auto">
                    <a:xfrm>
                      <a:off x="1807" y="3580"/>
                      <a:ext cx="31" cy="2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6627" name="Group 2262"/>
                  <p:cNvGrpSpPr>
                    <a:grpSpLocks/>
                  </p:cNvGrpSpPr>
                  <p:nvPr/>
                </p:nvGrpSpPr>
                <p:grpSpPr bwMode="auto">
                  <a:xfrm>
                    <a:off x="1698" y="3552"/>
                    <a:ext cx="40" cy="37"/>
                    <a:chOff x="1698" y="3552"/>
                    <a:chExt cx="40" cy="37"/>
                  </a:xfrm>
                </p:grpSpPr>
                <p:sp>
                  <p:nvSpPr>
                    <p:cNvPr id="27454" name="Freeform 2263"/>
                    <p:cNvSpPr>
                      <a:spLocks/>
                    </p:cNvSpPr>
                    <p:nvPr/>
                  </p:nvSpPr>
                  <p:spPr bwMode="auto">
                    <a:xfrm>
                      <a:off x="1698" y="3552"/>
                      <a:ext cx="28" cy="25"/>
                    </a:xfrm>
                    <a:custGeom>
                      <a:avLst/>
                      <a:gdLst>
                        <a:gd name="T0" fmla="*/ 0 w 28"/>
                        <a:gd name="T1" fmla="*/ 8 h 25"/>
                        <a:gd name="T2" fmla="*/ 0 w 28"/>
                        <a:gd name="T3" fmla="*/ 0 h 25"/>
                        <a:gd name="T4" fmla="*/ 9 w 28"/>
                        <a:gd name="T5" fmla="*/ 0 h 25"/>
                        <a:gd name="T6" fmla="*/ 27 w 28"/>
                        <a:gd name="T7" fmla="*/ 0 h 25"/>
                        <a:gd name="T8" fmla="*/ 27 w 28"/>
                        <a:gd name="T9" fmla="*/ 8 h 25"/>
                        <a:gd name="T10" fmla="*/ 9 w 28"/>
                        <a:gd name="T11" fmla="*/ 24 h 25"/>
                        <a:gd name="T12" fmla="*/ 0 w 28"/>
                        <a:gd name="T13" fmla="*/ 8 h 25"/>
                        <a:gd name="T14" fmla="*/ 0 60000 65536"/>
                        <a:gd name="T15" fmla="*/ 0 60000 65536"/>
                        <a:gd name="T16" fmla="*/ 0 60000 65536"/>
                        <a:gd name="T17" fmla="*/ 0 60000 65536"/>
                        <a:gd name="T18" fmla="*/ 0 60000 65536"/>
                        <a:gd name="T19" fmla="*/ 0 60000 65536"/>
                        <a:gd name="T20" fmla="*/ 0 60000 65536"/>
                        <a:gd name="T21" fmla="*/ 0 w 28"/>
                        <a:gd name="T22" fmla="*/ 0 h 25"/>
                        <a:gd name="T23" fmla="*/ 28 w 28"/>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5">
                          <a:moveTo>
                            <a:pt x="0" y="8"/>
                          </a:moveTo>
                          <a:lnTo>
                            <a:pt x="0" y="0"/>
                          </a:lnTo>
                          <a:lnTo>
                            <a:pt x="9" y="0"/>
                          </a:lnTo>
                          <a:lnTo>
                            <a:pt x="27" y="0"/>
                          </a:lnTo>
                          <a:lnTo>
                            <a:pt x="27" y="8"/>
                          </a:lnTo>
                          <a:lnTo>
                            <a:pt x="9" y="24"/>
                          </a:lnTo>
                          <a:lnTo>
                            <a:pt x="0" y="8"/>
                          </a:lnTo>
                        </a:path>
                      </a:pathLst>
                    </a:custGeom>
                    <a:solidFill>
                      <a:srgbClr val="FFFFFF"/>
                    </a:solidFill>
                    <a:ln w="9525" cap="rnd">
                      <a:solidFill>
                        <a:srgbClr val="000000"/>
                      </a:solidFill>
                      <a:round/>
                      <a:headEnd/>
                      <a:tailEnd/>
                    </a:ln>
                  </p:spPr>
                  <p:txBody>
                    <a:bodyPr/>
                    <a:lstStyle/>
                    <a:p>
                      <a:endParaRPr lang="en-US"/>
                    </a:p>
                  </p:txBody>
                </p:sp>
                <p:sp>
                  <p:nvSpPr>
                    <p:cNvPr id="27455" name="Freeform 2264"/>
                    <p:cNvSpPr>
                      <a:spLocks/>
                    </p:cNvSpPr>
                    <p:nvPr/>
                  </p:nvSpPr>
                  <p:spPr bwMode="auto">
                    <a:xfrm>
                      <a:off x="1698" y="3552"/>
                      <a:ext cx="40" cy="37"/>
                    </a:xfrm>
                    <a:custGeom>
                      <a:avLst/>
                      <a:gdLst>
                        <a:gd name="T0" fmla="*/ 0 w 40"/>
                        <a:gd name="T1" fmla="*/ 0 h 37"/>
                        <a:gd name="T2" fmla="*/ 26 w 40"/>
                        <a:gd name="T3" fmla="*/ 12 h 37"/>
                        <a:gd name="T4" fmla="*/ 39 w 40"/>
                        <a:gd name="T5" fmla="*/ 12 h 37"/>
                        <a:gd name="T6" fmla="*/ 39 w 40"/>
                        <a:gd name="T7" fmla="*/ 0 h 37"/>
                        <a:gd name="T8" fmla="*/ 39 w 40"/>
                        <a:gd name="T9" fmla="*/ 36 h 37"/>
                        <a:gd name="T10" fmla="*/ 13 w 40"/>
                        <a:gd name="T11" fmla="*/ 36 h 37"/>
                        <a:gd name="T12" fmla="*/ 0 w 40"/>
                        <a:gd name="T13" fmla="*/ 0 h 37"/>
                        <a:gd name="T14" fmla="*/ 0 60000 65536"/>
                        <a:gd name="T15" fmla="*/ 0 60000 65536"/>
                        <a:gd name="T16" fmla="*/ 0 60000 65536"/>
                        <a:gd name="T17" fmla="*/ 0 60000 65536"/>
                        <a:gd name="T18" fmla="*/ 0 60000 65536"/>
                        <a:gd name="T19" fmla="*/ 0 60000 65536"/>
                        <a:gd name="T20" fmla="*/ 0 60000 65536"/>
                        <a:gd name="T21" fmla="*/ 0 w 40"/>
                        <a:gd name="T22" fmla="*/ 0 h 37"/>
                        <a:gd name="T23" fmla="*/ 40 w 40"/>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37">
                          <a:moveTo>
                            <a:pt x="0" y="0"/>
                          </a:moveTo>
                          <a:lnTo>
                            <a:pt x="26" y="12"/>
                          </a:lnTo>
                          <a:lnTo>
                            <a:pt x="39" y="12"/>
                          </a:lnTo>
                          <a:lnTo>
                            <a:pt x="39" y="0"/>
                          </a:lnTo>
                          <a:lnTo>
                            <a:pt x="39" y="36"/>
                          </a:lnTo>
                          <a:lnTo>
                            <a:pt x="13" y="36"/>
                          </a:lnTo>
                          <a:lnTo>
                            <a:pt x="0" y="0"/>
                          </a:lnTo>
                        </a:path>
                      </a:pathLst>
                    </a:custGeom>
                    <a:solidFill>
                      <a:srgbClr val="FFFFFF"/>
                    </a:solidFill>
                    <a:ln w="12700" cap="rnd">
                      <a:solidFill>
                        <a:srgbClr val="000000"/>
                      </a:solidFill>
                      <a:round/>
                      <a:headEnd/>
                      <a:tailEnd/>
                    </a:ln>
                  </p:spPr>
                  <p:txBody>
                    <a:bodyPr/>
                    <a:lstStyle/>
                    <a:p>
                      <a:endParaRPr lang="en-US"/>
                    </a:p>
                  </p:txBody>
                </p:sp>
                <p:sp>
                  <p:nvSpPr>
                    <p:cNvPr id="27456" name="Freeform 2265"/>
                    <p:cNvSpPr>
                      <a:spLocks/>
                    </p:cNvSpPr>
                    <p:nvPr/>
                  </p:nvSpPr>
                  <p:spPr bwMode="auto">
                    <a:xfrm>
                      <a:off x="1698" y="3552"/>
                      <a:ext cx="40" cy="37"/>
                    </a:xfrm>
                    <a:custGeom>
                      <a:avLst/>
                      <a:gdLst>
                        <a:gd name="T0" fmla="*/ 0 w 40"/>
                        <a:gd name="T1" fmla="*/ 12 h 37"/>
                        <a:gd name="T2" fmla="*/ 0 w 40"/>
                        <a:gd name="T3" fmla="*/ 0 h 37"/>
                        <a:gd name="T4" fmla="*/ 13 w 40"/>
                        <a:gd name="T5" fmla="*/ 0 h 37"/>
                        <a:gd name="T6" fmla="*/ 39 w 40"/>
                        <a:gd name="T7" fmla="*/ 0 h 37"/>
                        <a:gd name="T8" fmla="*/ 39 w 40"/>
                        <a:gd name="T9" fmla="*/ 12 h 37"/>
                        <a:gd name="T10" fmla="*/ 13 w 40"/>
                        <a:gd name="T11" fmla="*/ 36 h 37"/>
                        <a:gd name="T12" fmla="*/ 0 w 40"/>
                        <a:gd name="T13" fmla="*/ 12 h 37"/>
                        <a:gd name="T14" fmla="*/ 0 60000 65536"/>
                        <a:gd name="T15" fmla="*/ 0 60000 65536"/>
                        <a:gd name="T16" fmla="*/ 0 60000 65536"/>
                        <a:gd name="T17" fmla="*/ 0 60000 65536"/>
                        <a:gd name="T18" fmla="*/ 0 60000 65536"/>
                        <a:gd name="T19" fmla="*/ 0 60000 65536"/>
                        <a:gd name="T20" fmla="*/ 0 60000 65536"/>
                        <a:gd name="T21" fmla="*/ 0 w 40"/>
                        <a:gd name="T22" fmla="*/ 0 h 37"/>
                        <a:gd name="T23" fmla="*/ 40 w 40"/>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37">
                          <a:moveTo>
                            <a:pt x="0" y="12"/>
                          </a:moveTo>
                          <a:lnTo>
                            <a:pt x="0" y="0"/>
                          </a:lnTo>
                          <a:lnTo>
                            <a:pt x="13" y="0"/>
                          </a:lnTo>
                          <a:lnTo>
                            <a:pt x="39" y="0"/>
                          </a:lnTo>
                          <a:lnTo>
                            <a:pt x="39" y="12"/>
                          </a:lnTo>
                          <a:lnTo>
                            <a:pt x="13" y="36"/>
                          </a:lnTo>
                          <a:lnTo>
                            <a:pt x="0" y="12"/>
                          </a:lnTo>
                        </a:path>
                      </a:pathLst>
                    </a:custGeom>
                    <a:solidFill>
                      <a:srgbClr val="FFFFFF"/>
                    </a:solidFill>
                    <a:ln w="12700" cap="rnd">
                      <a:solidFill>
                        <a:srgbClr val="000000"/>
                      </a:solidFill>
                      <a:round/>
                      <a:headEnd/>
                      <a:tailEnd/>
                    </a:ln>
                  </p:spPr>
                  <p:txBody>
                    <a:bodyPr/>
                    <a:lstStyle/>
                    <a:p>
                      <a:endParaRPr lang="en-US"/>
                    </a:p>
                  </p:txBody>
                </p:sp>
                <p:sp>
                  <p:nvSpPr>
                    <p:cNvPr id="27457" name="Freeform 2266"/>
                    <p:cNvSpPr>
                      <a:spLocks/>
                    </p:cNvSpPr>
                    <p:nvPr/>
                  </p:nvSpPr>
                  <p:spPr bwMode="auto">
                    <a:xfrm>
                      <a:off x="1698" y="3552"/>
                      <a:ext cx="28" cy="1"/>
                    </a:xfrm>
                    <a:custGeom>
                      <a:avLst/>
                      <a:gdLst>
                        <a:gd name="T0" fmla="*/ 0 w 28"/>
                        <a:gd name="T1" fmla="*/ 0 h 1"/>
                        <a:gd name="T2" fmla="*/ 0 w 28"/>
                        <a:gd name="T3" fmla="*/ 0 h 1"/>
                        <a:gd name="T4" fmla="*/ 9 w 28"/>
                        <a:gd name="T5" fmla="*/ 0 h 1"/>
                        <a:gd name="T6" fmla="*/ 27 w 28"/>
                        <a:gd name="T7" fmla="*/ 0 h 1"/>
                        <a:gd name="T8" fmla="*/ 0 w 28"/>
                        <a:gd name="T9" fmla="*/ 0 h 1"/>
                        <a:gd name="T10" fmla="*/ 0 60000 65536"/>
                        <a:gd name="T11" fmla="*/ 0 60000 65536"/>
                        <a:gd name="T12" fmla="*/ 0 60000 65536"/>
                        <a:gd name="T13" fmla="*/ 0 60000 65536"/>
                        <a:gd name="T14" fmla="*/ 0 60000 65536"/>
                        <a:gd name="T15" fmla="*/ 0 w 28"/>
                        <a:gd name="T16" fmla="*/ 0 h 1"/>
                        <a:gd name="T17" fmla="*/ 28 w 28"/>
                        <a:gd name="T18" fmla="*/ 1 h 1"/>
                      </a:gdLst>
                      <a:ahLst/>
                      <a:cxnLst>
                        <a:cxn ang="T10">
                          <a:pos x="T0" y="T1"/>
                        </a:cxn>
                        <a:cxn ang="T11">
                          <a:pos x="T2" y="T3"/>
                        </a:cxn>
                        <a:cxn ang="T12">
                          <a:pos x="T4" y="T5"/>
                        </a:cxn>
                        <a:cxn ang="T13">
                          <a:pos x="T6" y="T7"/>
                        </a:cxn>
                        <a:cxn ang="T14">
                          <a:pos x="T8" y="T9"/>
                        </a:cxn>
                      </a:cxnLst>
                      <a:rect l="T15" t="T16" r="T17" b="T18"/>
                      <a:pathLst>
                        <a:path w="28" h="1">
                          <a:moveTo>
                            <a:pt x="0" y="0"/>
                          </a:moveTo>
                          <a:lnTo>
                            <a:pt x="0" y="0"/>
                          </a:lnTo>
                          <a:lnTo>
                            <a:pt x="9" y="0"/>
                          </a:lnTo>
                          <a:lnTo>
                            <a:pt x="27" y="0"/>
                          </a:lnTo>
                          <a:lnTo>
                            <a:pt x="0" y="0"/>
                          </a:lnTo>
                        </a:path>
                      </a:pathLst>
                    </a:custGeom>
                    <a:solidFill>
                      <a:srgbClr val="FFFFFF"/>
                    </a:solidFill>
                    <a:ln w="9525" cap="rnd">
                      <a:solidFill>
                        <a:srgbClr val="000000"/>
                      </a:solidFill>
                      <a:round/>
                      <a:headEnd/>
                      <a:tailEnd/>
                    </a:ln>
                  </p:spPr>
                  <p:txBody>
                    <a:bodyPr/>
                    <a:lstStyle/>
                    <a:p>
                      <a:endParaRPr lang="en-US"/>
                    </a:p>
                  </p:txBody>
                </p:sp>
                <p:sp>
                  <p:nvSpPr>
                    <p:cNvPr id="27458" name="Freeform 2267"/>
                    <p:cNvSpPr>
                      <a:spLocks/>
                    </p:cNvSpPr>
                    <p:nvPr/>
                  </p:nvSpPr>
                  <p:spPr bwMode="auto">
                    <a:xfrm>
                      <a:off x="1698" y="3552"/>
                      <a:ext cx="40" cy="17"/>
                    </a:xfrm>
                    <a:custGeom>
                      <a:avLst/>
                      <a:gdLst>
                        <a:gd name="T0" fmla="*/ 0 w 40"/>
                        <a:gd name="T1" fmla="*/ 0 h 17"/>
                        <a:gd name="T2" fmla="*/ 26 w 40"/>
                        <a:gd name="T3" fmla="*/ 16 h 17"/>
                        <a:gd name="T4" fmla="*/ 39 w 40"/>
                        <a:gd name="T5" fmla="*/ 16 h 17"/>
                        <a:gd name="T6" fmla="*/ 39 w 40"/>
                        <a:gd name="T7" fmla="*/ 0 h 17"/>
                        <a:gd name="T8" fmla="*/ 39 w 40"/>
                        <a:gd name="T9" fmla="*/ 16 h 17"/>
                        <a:gd name="T10" fmla="*/ 0 w 40"/>
                        <a:gd name="T11" fmla="*/ 16 h 17"/>
                        <a:gd name="T12" fmla="*/ 0 60000 65536"/>
                        <a:gd name="T13" fmla="*/ 0 60000 65536"/>
                        <a:gd name="T14" fmla="*/ 0 60000 65536"/>
                        <a:gd name="T15" fmla="*/ 0 60000 65536"/>
                        <a:gd name="T16" fmla="*/ 0 60000 65536"/>
                        <a:gd name="T17" fmla="*/ 0 60000 65536"/>
                        <a:gd name="T18" fmla="*/ 0 w 40"/>
                        <a:gd name="T19" fmla="*/ 0 h 17"/>
                        <a:gd name="T20" fmla="*/ 40 w 40"/>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0" h="17">
                          <a:moveTo>
                            <a:pt x="0" y="0"/>
                          </a:moveTo>
                          <a:lnTo>
                            <a:pt x="26" y="16"/>
                          </a:lnTo>
                          <a:lnTo>
                            <a:pt x="39" y="16"/>
                          </a:lnTo>
                          <a:lnTo>
                            <a:pt x="39" y="0"/>
                          </a:lnTo>
                          <a:lnTo>
                            <a:pt x="39" y="16"/>
                          </a:lnTo>
                          <a:lnTo>
                            <a:pt x="0"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459" name="Freeform 2268"/>
                    <p:cNvSpPr>
                      <a:spLocks/>
                    </p:cNvSpPr>
                    <p:nvPr/>
                  </p:nvSpPr>
                  <p:spPr bwMode="auto">
                    <a:xfrm>
                      <a:off x="1698" y="3552"/>
                      <a:ext cx="40" cy="1"/>
                    </a:xfrm>
                    <a:custGeom>
                      <a:avLst/>
                      <a:gdLst>
                        <a:gd name="T0" fmla="*/ 0 w 40"/>
                        <a:gd name="T1" fmla="*/ 0 h 1"/>
                        <a:gd name="T2" fmla="*/ 0 w 40"/>
                        <a:gd name="T3" fmla="*/ 0 h 1"/>
                        <a:gd name="T4" fmla="*/ 13 w 40"/>
                        <a:gd name="T5" fmla="*/ 0 h 1"/>
                        <a:gd name="T6" fmla="*/ 39 w 40"/>
                        <a:gd name="T7" fmla="*/ 0 h 1"/>
                        <a:gd name="T8" fmla="*/ 0 w 40"/>
                        <a:gd name="T9" fmla="*/ 0 h 1"/>
                        <a:gd name="T10" fmla="*/ 0 60000 65536"/>
                        <a:gd name="T11" fmla="*/ 0 60000 65536"/>
                        <a:gd name="T12" fmla="*/ 0 60000 65536"/>
                        <a:gd name="T13" fmla="*/ 0 60000 65536"/>
                        <a:gd name="T14" fmla="*/ 0 60000 65536"/>
                        <a:gd name="T15" fmla="*/ 0 w 40"/>
                        <a:gd name="T16" fmla="*/ 0 h 1"/>
                        <a:gd name="T17" fmla="*/ 40 w 40"/>
                        <a:gd name="T18" fmla="*/ 1 h 1"/>
                      </a:gdLst>
                      <a:ahLst/>
                      <a:cxnLst>
                        <a:cxn ang="T10">
                          <a:pos x="T0" y="T1"/>
                        </a:cxn>
                        <a:cxn ang="T11">
                          <a:pos x="T2" y="T3"/>
                        </a:cxn>
                        <a:cxn ang="T12">
                          <a:pos x="T4" y="T5"/>
                        </a:cxn>
                        <a:cxn ang="T13">
                          <a:pos x="T6" y="T7"/>
                        </a:cxn>
                        <a:cxn ang="T14">
                          <a:pos x="T8" y="T9"/>
                        </a:cxn>
                      </a:cxnLst>
                      <a:rect l="T15" t="T16" r="T17" b="T18"/>
                      <a:pathLst>
                        <a:path w="40" h="1">
                          <a:moveTo>
                            <a:pt x="0" y="0"/>
                          </a:moveTo>
                          <a:lnTo>
                            <a:pt x="0" y="0"/>
                          </a:lnTo>
                          <a:lnTo>
                            <a:pt x="13" y="0"/>
                          </a:lnTo>
                          <a:lnTo>
                            <a:pt x="39" y="0"/>
                          </a:lnTo>
                          <a:lnTo>
                            <a:pt x="0" y="0"/>
                          </a:lnTo>
                        </a:path>
                      </a:pathLst>
                    </a:custGeom>
                    <a:solidFill>
                      <a:srgbClr val="FFFFFF"/>
                    </a:solidFill>
                    <a:ln w="12700" cap="rnd">
                      <a:solidFill>
                        <a:srgbClr val="000000"/>
                      </a:solidFill>
                      <a:round/>
                      <a:headEnd/>
                      <a:tailEnd/>
                    </a:ln>
                  </p:spPr>
                  <p:txBody>
                    <a:bodyPr/>
                    <a:lstStyle/>
                    <a:p>
                      <a:endParaRPr lang="en-US"/>
                    </a:p>
                  </p:txBody>
                </p:sp>
              </p:grpSp>
            </p:grpSp>
            <p:grpSp>
              <p:nvGrpSpPr>
                <p:cNvPr id="26628" name="Group 2269"/>
                <p:cNvGrpSpPr>
                  <a:grpSpLocks/>
                </p:cNvGrpSpPr>
                <p:nvPr/>
              </p:nvGrpSpPr>
              <p:grpSpPr bwMode="auto">
                <a:xfrm>
                  <a:off x="1633" y="3544"/>
                  <a:ext cx="407" cy="160"/>
                  <a:chOff x="1633" y="3544"/>
                  <a:chExt cx="407" cy="160"/>
                </a:xfrm>
              </p:grpSpPr>
              <p:sp>
                <p:nvSpPr>
                  <p:cNvPr id="27406" name="AutoShape 2270"/>
                  <p:cNvSpPr>
                    <a:spLocks noChangeArrowheads="1"/>
                  </p:cNvSpPr>
                  <p:nvPr/>
                </p:nvSpPr>
                <p:spPr bwMode="auto">
                  <a:xfrm>
                    <a:off x="1846" y="3544"/>
                    <a:ext cx="19" cy="100"/>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nvGrpSpPr>
                  <p:cNvPr id="26629" name="Group 2271"/>
                  <p:cNvGrpSpPr>
                    <a:grpSpLocks/>
                  </p:cNvGrpSpPr>
                  <p:nvPr/>
                </p:nvGrpSpPr>
                <p:grpSpPr bwMode="auto">
                  <a:xfrm>
                    <a:off x="1702" y="3640"/>
                    <a:ext cx="71" cy="64"/>
                    <a:chOff x="1702" y="3640"/>
                    <a:chExt cx="71" cy="64"/>
                  </a:xfrm>
                </p:grpSpPr>
                <p:sp>
                  <p:nvSpPr>
                    <p:cNvPr id="27433" name="Oval 2272"/>
                    <p:cNvSpPr>
                      <a:spLocks noChangeArrowheads="1"/>
                    </p:cNvSpPr>
                    <p:nvPr/>
                  </p:nvSpPr>
                  <p:spPr bwMode="auto">
                    <a:xfrm>
                      <a:off x="1702" y="3640"/>
                      <a:ext cx="71" cy="64"/>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434" name="Oval 2273"/>
                    <p:cNvSpPr>
                      <a:spLocks noChangeArrowheads="1"/>
                    </p:cNvSpPr>
                    <p:nvPr/>
                  </p:nvSpPr>
                  <p:spPr bwMode="auto">
                    <a:xfrm>
                      <a:off x="1729" y="3664"/>
                      <a:ext cx="17" cy="16"/>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sp>
                <p:nvSpPr>
                  <p:cNvPr id="27408" name="Freeform 2274"/>
                  <p:cNvSpPr>
                    <a:spLocks/>
                  </p:cNvSpPr>
                  <p:nvPr/>
                </p:nvSpPr>
                <p:spPr bwMode="auto">
                  <a:xfrm>
                    <a:off x="1633" y="3564"/>
                    <a:ext cx="395" cy="109"/>
                  </a:xfrm>
                  <a:custGeom>
                    <a:avLst/>
                    <a:gdLst>
                      <a:gd name="T0" fmla="*/ 127 w 395"/>
                      <a:gd name="T1" fmla="*/ 0 h 109"/>
                      <a:gd name="T2" fmla="*/ 241 w 395"/>
                      <a:gd name="T3" fmla="*/ 0 h 109"/>
                      <a:gd name="T4" fmla="*/ 280 w 395"/>
                      <a:gd name="T5" fmla="*/ 32 h 109"/>
                      <a:gd name="T6" fmla="*/ 369 w 395"/>
                      <a:gd name="T7" fmla="*/ 43 h 109"/>
                      <a:gd name="T8" fmla="*/ 381 w 395"/>
                      <a:gd name="T9" fmla="*/ 76 h 109"/>
                      <a:gd name="T10" fmla="*/ 394 w 395"/>
                      <a:gd name="T11" fmla="*/ 86 h 109"/>
                      <a:gd name="T12" fmla="*/ 381 w 395"/>
                      <a:gd name="T13" fmla="*/ 97 h 109"/>
                      <a:gd name="T14" fmla="*/ 369 w 395"/>
                      <a:gd name="T15" fmla="*/ 108 h 109"/>
                      <a:gd name="T16" fmla="*/ 356 w 395"/>
                      <a:gd name="T17" fmla="*/ 108 h 109"/>
                      <a:gd name="T18" fmla="*/ 356 w 395"/>
                      <a:gd name="T19" fmla="*/ 97 h 109"/>
                      <a:gd name="T20" fmla="*/ 356 w 395"/>
                      <a:gd name="T21" fmla="*/ 76 h 109"/>
                      <a:gd name="T22" fmla="*/ 330 w 395"/>
                      <a:gd name="T23" fmla="*/ 65 h 109"/>
                      <a:gd name="T24" fmla="*/ 305 w 395"/>
                      <a:gd name="T25" fmla="*/ 65 h 109"/>
                      <a:gd name="T26" fmla="*/ 292 w 395"/>
                      <a:gd name="T27" fmla="*/ 76 h 109"/>
                      <a:gd name="T28" fmla="*/ 280 w 395"/>
                      <a:gd name="T29" fmla="*/ 108 h 109"/>
                      <a:gd name="T30" fmla="*/ 140 w 395"/>
                      <a:gd name="T31" fmla="*/ 108 h 109"/>
                      <a:gd name="T32" fmla="*/ 140 w 395"/>
                      <a:gd name="T33" fmla="*/ 76 h 109"/>
                      <a:gd name="T34" fmla="*/ 114 w 395"/>
                      <a:gd name="T35" fmla="*/ 65 h 109"/>
                      <a:gd name="T36" fmla="*/ 64 w 395"/>
                      <a:gd name="T37" fmla="*/ 76 h 109"/>
                      <a:gd name="T38" fmla="*/ 64 w 395"/>
                      <a:gd name="T39" fmla="*/ 108 h 109"/>
                      <a:gd name="T40" fmla="*/ 0 w 395"/>
                      <a:gd name="T41" fmla="*/ 97 h 109"/>
                      <a:gd name="T42" fmla="*/ 0 w 395"/>
                      <a:gd name="T43" fmla="*/ 76 h 109"/>
                      <a:gd name="T44" fmla="*/ 13 w 395"/>
                      <a:gd name="T45" fmla="*/ 76 h 109"/>
                      <a:gd name="T46" fmla="*/ 13 w 395"/>
                      <a:gd name="T47" fmla="*/ 43 h 109"/>
                      <a:gd name="T48" fmla="*/ 76 w 395"/>
                      <a:gd name="T49" fmla="*/ 43 h 109"/>
                      <a:gd name="T50" fmla="*/ 127 w 395"/>
                      <a:gd name="T51" fmla="*/ 0 h 10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95"/>
                      <a:gd name="T79" fmla="*/ 0 h 109"/>
                      <a:gd name="T80" fmla="*/ 395 w 395"/>
                      <a:gd name="T81" fmla="*/ 109 h 10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95" h="109">
                        <a:moveTo>
                          <a:pt x="127" y="0"/>
                        </a:moveTo>
                        <a:lnTo>
                          <a:pt x="241" y="0"/>
                        </a:lnTo>
                        <a:lnTo>
                          <a:pt x="280" y="32"/>
                        </a:lnTo>
                        <a:lnTo>
                          <a:pt x="369" y="43"/>
                        </a:lnTo>
                        <a:lnTo>
                          <a:pt x="381" y="76"/>
                        </a:lnTo>
                        <a:lnTo>
                          <a:pt x="394" y="86"/>
                        </a:lnTo>
                        <a:lnTo>
                          <a:pt x="381" y="97"/>
                        </a:lnTo>
                        <a:lnTo>
                          <a:pt x="369" y="108"/>
                        </a:lnTo>
                        <a:lnTo>
                          <a:pt x="356" y="108"/>
                        </a:lnTo>
                        <a:lnTo>
                          <a:pt x="356" y="97"/>
                        </a:lnTo>
                        <a:lnTo>
                          <a:pt x="356" y="76"/>
                        </a:lnTo>
                        <a:lnTo>
                          <a:pt x="330" y="65"/>
                        </a:lnTo>
                        <a:lnTo>
                          <a:pt x="305" y="65"/>
                        </a:lnTo>
                        <a:lnTo>
                          <a:pt x="292" y="76"/>
                        </a:lnTo>
                        <a:lnTo>
                          <a:pt x="280" y="108"/>
                        </a:lnTo>
                        <a:lnTo>
                          <a:pt x="140" y="108"/>
                        </a:lnTo>
                        <a:lnTo>
                          <a:pt x="140" y="76"/>
                        </a:lnTo>
                        <a:lnTo>
                          <a:pt x="114" y="65"/>
                        </a:lnTo>
                        <a:lnTo>
                          <a:pt x="64" y="76"/>
                        </a:lnTo>
                        <a:lnTo>
                          <a:pt x="64" y="108"/>
                        </a:lnTo>
                        <a:lnTo>
                          <a:pt x="0" y="97"/>
                        </a:lnTo>
                        <a:lnTo>
                          <a:pt x="0" y="76"/>
                        </a:lnTo>
                        <a:lnTo>
                          <a:pt x="13" y="76"/>
                        </a:lnTo>
                        <a:lnTo>
                          <a:pt x="13" y="43"/>
                        </a:lnTo>
                        <a:lnTo>
                          <a:pt x="76" y="43"/>
                        </a:lnTo>
                        <a:lnTo>
                          <a:pt x="127" y="0"/>
                        </a:lnTo>
                      </a:path>
                    </a:pathLst>
                  </a:custGeom>
                  <a:solidFill>
                    <a:srgbClr val="FFFFFF"/>
                  </a:solidFill>
                  <a:ln w="9525" cap="rnd">
                    <a:solidFill>
                      <a:srgbClr val="000000"/>
                    </a:solidFill>
                    <a:round/>
                    <a:headEnd/>
                    <a:tailEnd/>
                  </a:ln>
                </p:spPr>
                <p:txBody>
                  <a:bodyPr/>
                  <a:lstStyle/>
                  <a:p>
                    <a:endParaRPr lang="en-US"/>
                  </a:p>
                </p:txBody>
              </p:sp>
              <p:sp>
                <p:nvSpPr>
                  <p:cNvPr id="27409" name="Freeform 2275"/>
                  <p:cNvSpPr>
                    <a:spLocks/>
                  </p:cNvSpPr>
                  <p:nvPr/>
                </p:nvSpPr>
                <p:spPr bwMode="auto">
                  <a:xfrm>
                    <a:off x="1633" y="3564"/>
                    <a:ext cx="407" cy="121"/>
                  </a:xfrm>
                  <a:custGeom>
                    <a:avLst/>
                    <a:gdLst>
                      <a:gd name="T0" fmla="*/ 144 w 407"/>
                      <a:gd name="T1" fmla="*/ 0 h 121"/>
                      <a:gd name="T2" fmla="*/ 144 w 407"/>
                      <a:gd name="T3" fmla="*/ 0 h 121"/>
                      <a:gd name="T4" fmla="*/ 249 w 407"/>
                      <a:gd name="T5" fmla="*/ 0 h 121"/>
                      <a:gd name="T6" fmla="*/ 301 w 407"/>
                      <a:gd name="T7" fmla="*/ 48 h 121"/>
                      <a:gd name="T8" fmla="*/ 380 w 407"/>
                      <a:gd name="T9" fmla="*/ 60 h 121"/>
                      <a:gd name="T10" fmla="*/ 406 w 407"/>
                      <a:gd name="T11" fmla="*/ 96 h 121"/>
                      <a:gd name="T12" fmla="*/ 406 w 407"/>
                      <a:gd name="T13" fmla="*/ 108 h 121"/>
                      <a:gd name="T14" fmla="*/ 393 w 407"/>
                      <a:gd name="T15" fmla="*/ 108 h 121"/>
                      <a:gd name="T16" fmla="*/ 380 w 407"/>
                      <a:gd name="T17" fmla="*/ 120 h 121"/>
                      <a:gd name="T18" fmla="*/ 380 w 407"/>
                      <a:gd name="T19" fmla="*/ 108 h 121"/>
                      <a:gd name="T20" fmla="*/ 354 w 407"/>
                      <a:gd name="T21" fmla="*/ 72 h 121"/>
                      <a:gd name="T22" fmla="*/ 314 w 407"/>
                      <a:gd name="T23" fmla="*/ 72 h 121"/>
                      <a:gd name="T24" fmla="*/ 288 w 407"/>
                      <a:gd name="T25" fmla="*/ 120 h 121"/>
                      <a:gd name="T26" fmla="*/ 301 w 407"/>
                      <a:gd name="T27" fmla="*/ 120 h 121"/>
                      <a:gd name="T28" fmla="*/ 144 w 407"/>
                      <a:gd name="T29" fmla="*/ 120 h 121"/>
                      <a:gd name="T30" fmla="*/ 131 w 407"/>
                      <a:gd name="T31" fmla="*/ 72 h 121"/>
                      <a:gd name="T32" fmla="*/ 92 w 407"/>
                      <a:gd name="T33" fmla="*/ 72 h 121"/>
                      <a:gd name="T34" fmla="*/ 65 w 407"/>
                      <a:gd name="T35" fmla="*/ 108 h 121"/>
                      <a:gd name="T36" fmla="*/ 65 w 407"/>
                      <a:gd name="T37" fmla="*/ 120 h 121"/>
                      <a:gd name="T38" fmla="*/ 0 w 407"/>
                      <a:gd name="T39" fmla="*/ 108 h 121"/>
                      <a:gd name="T40" fmla="*/ 0 w 407"/>
                      <a:gd name="T41" fmla="*/ 96 h 121"/>
                      <a:gd name="T42" fmla="*/ 13 w 407"/>
                      <a:gd name="T43" fmla="*/ 96 h 121"/>
                      <a:gd name="T44" fmla="*/ 26 w 407"/>
                      <a:gd name="T45" fmla="*/ 48 h 121"/>
                      <a:gd name="T46" fmla="*/ 79 w 407"/>
                      <a:gd name="T47" fmla="*/ 48 h 121"/>
                      <a:gd name="T48" fmla="*/ 144 w 407"/>
                      <a:gd name="T49" fmla="*/ 0 h 1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7"/>
                      <a:gd name="T76" fmla="*/ 0 h 121"/>
                      <a:gd name="T77" fmla="*/ 407 w 407"/>
                      <a:gd name="T78" fmla="*/ 121 h 1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7" h="121">
                        <a:moveTo>
                          <a:pt x="144" y="0"/>
                        </a:moveTo>
                        <a:lnTo>
                          <a:pt x="144" y="0"/>
                        </a:lnTo>
                        <a:lnTo>
                          <a:pt x="249" y="0"/>
                        </a:lnTo>
                        <a:lnTo>
                          <a:pt x="301" y="48"/>
                        </a:lnTo>
                        <a:lnTo>
                          <a:pt x="380" y="60"/>
                        </a:lnTo>
                        <a:lnTo>
                          <a:pt x="406" y="96"/>
                        </a:lnTo>
                        <a:lnTo>
                          <a:pt x="406" y="108"/>
                        </a:lnTo>
                        <a:lnTo>
                          <a:pt x="393" y="108"/>
                        </a:lnTo>
                        <a:lnTo>
                          <a:pt x="380" y="120"/>
                        </a:lnTo>
                        <a:lnTo>
                          <a:pt x="380" y="108"/>
                        </a:lnTo>
                        <a:lnTo>
                          <a:pt x="354" y="72"/>
                        </a:lnTo>
                        <a:lnTo>
                          <a:pt x="314" y="72"/>
                        </a:lnTo>
                        <a:lnTo>
                          <a:pt x="288" y="120"/>
                        </a:lnTo>
                        <a:lnTo>
                          <a:pt x="301" y="120"/>
                        </a:lnTo>
                        <a:lnTo>
                          <a:pt x="144" y="120"/>
                        </a:lnTo>
                        <a:lnTo>
                          <a:pt x="131" y="72"/>
                        </a:lnTo>
                        <a:lnTo>
                          <a:pt x="92" y="72"/>
                        </a:lnTo>
                        <a:lnTo>
                          <a:pt x="65" y="108"/>
                        </a:lnTo>
                        <a:lnTo>
                          <a:pt x="65" y="120"/>
                        </a:lnTo>
                        <a:lnTo>
                          <a:pt x="0" y="108"/>
                        </a:lnTo>
                        <a:lnTo>
                          <a:pt x="0" y="96"/>
                        </a:lnTo>
                        <a:lnTo>
                          <a:pt x="13" y="96"/>
                        </a:lnTo>
                        <a:lnTo>
                          <a:pt x="26" y="48"/>
                        </a:lnTo>
                        <a:lnTo>
                          <a:pt x="79" y="48"/>
                        </a:lnTo>
                        <a:lnTo>
                          <a:pt x="144" y="0"/>
                        </a:lnTo>
                      </a:path>
                    </a:pathLst>
                  </a:custGeom>
                  <a:solidFill>
                    <a:srgbClr val="FFFFFF"/>
                  </a:solidFill>
                  <a:ln w="12700" cap="rnd">
                    <a:solidFill>
                      <a:srgbClr val="000000"/>
                    </a:solidFill>
                    <a:round/>
                    <a:headEnd/>
                    <a:tailEnd/>
                  </a:ln>
                </p:spPr>
                <p:txBody>
                  <a:bodyPr/>
                  <a:lstStyle/>
                  <a:p>
                    <a:endParaRPr lang="en-US"/>
                  </a:p>
                </p:txBody>
              </p:sp>
              <p:sp>
                <p:nvSpPr>
                  <p:cNvPr id="27410" name="Freeform 2276"/>
                  <p:cNvSpPr>
                    <a:spLocks/>
                  </p:cNvSpPr>
                  <p:nvPr/>
                </p:nvSpPr>
                <p:spPr bwMode="auto">
                  <a:xfrm>
                    <a:off x="1633" y="3564"/>
                    <a:ext cx="407" cy="121"/>
                  </a:xfrm>
                  <a:custGeom>
                    <a:avLst/>
                    <a:gdLst>
                      <a:gd name="T0" fmla="*/ 131 w 407"/>
                      <a:gd name="T1" fmla="*/ 0 h 121"/>
                      <a:gd name="T2" fmla="*/ 249 w 407"/>
                      <a:gd name="T3" fmla="*/ 0 h 121"/>
                      <a:gd name="T4" fmla="*/ 288 w 407"/>
                      <a:gd name="T5" fmla="*/ 36 h 121"/>
                      <a:gd name="T6" fmla="*/ 380 w 407"/>
                      <a:gd name="T7" fmla="*/ 48 h 121"/>
                      <a:gd name="T8" fmla="*/ 393 w 407"/>
                      <a:gd name="T9" fmla="*/ 84 h 121"/>
                      <a:gd name="T10" fmla="*/ 406 w 407"/>
                      <a:gd name="T11" fmla="*/ 96 h 121"/>
                      <a:gd name="T12" fmla="*/ 393 w 407"/>
                      <a:gd name="T13" fmla="*/ 108 h 121"/>
                      <a:gd name="T14" fmla="*/ 380 w 407"/>
                      <a:gd name="T15" fmla="*/ 120 h 121"/>
                      <a:gd name="T16" fmla="*/ 367 w 407"/>
                      <a:gd name="T17" fmla="*/ 120 h 121"/>
                      <a:gd name="T18" fmla="*/ 367 w 407"/>
                      <a:gd name="T19" fmla="*/ 108 h 121"/>
                      <a:gd name="T20" fmla="*/ 367 w 407"/>
                      <a:gd name="T21" fmla="*/ 84 h 121"/>
                      <a:gd name="T22" fmla="*/ 341 w 407"/>
                      <a:gd name="T23" fmla="*/ 72 h 121"/>
                      <a:gd name="T24" fmla="*/ 314 w 407"/>
                      <a:gd name="T25" fmla="*/ 72 h 121"/>
                      <a:gd name="T26" fmla="*/ 301 w 407"/>
                      <a:gd name="T27" fmla="*/ 84 h 121"/>
                      <a:gd name="T28" fmla="*/ 288 w 407"/>
                      <a:gd name="T29" fmla="*/ 120 h 121"/>
                      <a:gd name="T30" fmla="*/ 144 w 407"/>
                      <a:gd name="T31" fmla="*/ 120 h 121"/>
                      <a:gd name="T32" fmla="*/ 144 w 407"/>
                      <a:gd name="T33" fmla="*/ 84 h 121"/>
                      <a:gd name="T34" fmla="*/ 118 w 407"/>
                      <a:gd name="T35" fmla="*/ 72 h 121"/>
                      <a:gd name="T36" fmla="*/ 65 w 407"/>
                      <a:gd name="T37" fmla="*/ 84 h 121"/>
                      <a:gd name="T38" fmla="*/ 65 w 407"/>
                      <a:gd name="T39" fmla="*/ 120 h 121"/>
                      <a:gd name="T40" fmla="*/ 0 w 407"/>
                      <a:gd name="T41" fmla="*/ 108 h 121"/>
                      <a:gd name="T42" fmla="*/ 0 w 407"/>
                      <a:gd name="T43" fmla="*/ 84 h 121"/>
                      <a:gd name="T44" fmla="*/ 13 w 407"/>
                      <a:gd name="T45" fmla="*/ 84 h 121"/>
                      <a:gd name="T46" fmla="*/ 13 w 407"/>
                      <a:gd name="T47" fmla="*/ 48 h 121"/>
                      <a:gd name="T48" fmla="*/ 79 w 407"/>
                      <a:gd name="T49" fmla="*/ 48 h 121"/>
                      <a:gd name="T50" fmla="*/ 131 w 407"/>
                      <a:gd name="T51" fmla="*/ 0 h 1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7"/>
                      <a:gd name="T79" fmla="*/ 0 h 121"/>
                      <a:gd name="T80" fmla="*/ 407 w 407"/>
                      <a:gd name="T81" fmla="*/ 121 h 1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7" h="121">
                        <a:moveTo>
                          <a:pt x="131" y="0"/>
                        </a:moveTo>
                        <a:lnTo>
                          <a:pt x="249" y="0"/>
                        </a:lnTo>
                        <a:lnTo>
                          <a:pt x="288" y="36"/>
                        </a:lnTo>
                        <a:lnTo>
                          <a:pt x="380" y="48"/>
                        </a:lnTo>
                        <a:lnTo>
                          <a:pt x="393" y="84"/>
                        </a:lnTo>
                        <a:lnTo>
                          <a:pt x="406" y="96"/>
                        </a:lnTo>
                        <a:lnTo>
                          <a:pt x="393" y="108"/>
                        </a:lnTo>
                        <a:lnTo>
                          <a:pt x="380" y="120"/>
                        </a:lnTo>
                        <a:lnTo>
                          <a:pt x="367" y="120"/>
                        </a:lnTo>
                        <a:lnTo>
                          <a:pt x="367" y="108"/>
                        </a:lnTo>
                        <a:lnTo>
                          <a:pt x="367" y="84"/>
                        </a:lnTo>
                        <a:lnTo>
                          <a:pt x="341" y="72"/>
                        </a:lnTo>
                        <a:lnTo>
                          <a:pt x="314" y="72"/>
                        </a:lnTo>
                        <a:lnTo>
                          <a:pt x="301" y="84"/>
                        </a:lnTo>
                        <a:lnTo>
                          <a:pt x="288" y="120"/>
                        </a:lnTo>
                        <a:lnTo>
                          <a:pt x="144" y="120"/>
                        </a:lnTo>
                        <a:lnTo>
                          <a:pt x="144" y="84"/>
                        </a:lnTo>
                        <a:lnTo>
                          <a:pt x="118" y="72"/>
                        </a:lnTo>
                        <a:lnTo>
                          <a:pt x="65" y="84"/>
                        </a:lnTo>
                        <a:lnTo>
                          <a:pt x="65" y="120"/>
                        </a:lnTo>
                        <a:lnTo>
                          <a:pt x="0" y="108"/>
                        </a:lnTo>
                        <a:lnTo>
                          <a:pt x="0" y="84"/>
                        </a:lnTo>
                        <a:lnTo>
                          <a:pt x="13" y="84"/>
                        </a:lnTo>
                        <a:lnTo>
                          <a:pt x="13" y="48"/>
                        </a:lnTo>
                        <a:lnTo>
                          <a:pt x="79" y="48"/>
                        </a:lnTo>
                        <a:lnTo>
                          <a:pt x="131" y="0"/>
                        </a:lnTo>
                      </a:path>
                    </a:pathLst>
                  </a:custGeom>
                  <a:solidFill>
                    <a:srgbClr val="FFFFFF"/>
                  </a:solidFill>
                  <a:ln w="12700" cap="rnd">
                    <a:solidFill>
                      <a:srgbClr val="000000"/>
                    </a:solidFill>
                    <a:round/>
                    <a:headEnd/>
                    <a:tailEnd/>
                  </a:ln>
                </p:spPr>
                <p:txBody>
                  <a:bodyPr/>
                  <a:lstStyle/>
                  <a:p>
                    <a:endParaRPr lang="en-US"/>
                  </a:p>
                </p:txBody>
              </p:sp>
              <p:sp>
                <p:nvSpPr>
                  <p:cNvPr id="27411" name="Freeform 2277"/>
                  <p:cNvSpPr>
                    <a:spLocks/>
                  </p:cNvSpPr>
                  <p:nvPr/>
                </p:nvSpPr>
                <p:spPr bwMode="auto">
                  <a:xfrm>
                    <a:off x="1830" y="3564"/>
                    <a:ext cx="66" cy="37"/>
                  </a:xfrm>
                  <a:custGeom>
                    <a:avLst/>
                    <a:gdLst>
                      <a:gd name="T0" fmla="*/ 0 w 66"/>
                      <a:gd name="T1" fmla="*/ 0 h 37"/>
                      <a:gd name="T2" fmla="*/ 0 w 66"/>
                      <a:gd name="T3" fmla="*/ 36 h 37"/>
                      <a:gd name="T4" fmla="*/ 65 w 66"/>
                      <a:gd name="T5" fmla="*/ 36 h 37"/>
                      <a:gd name="T6" fmla="*/ 65 w 66"/>
                      <a:gd name="T7" fmla="*/ 27 h 37"/>
                      <a:gd name="T8" fmla="*/ 43 w 66"/>
                      <a:gd name="T9" fmla="*/ 0 h 37"/>
                      <a:gd name="T10" fmla="*/ 0 w 66"/>
                      <a:gd name="T11" fmla="*/ 0 h 37"/>
                      <a:gd name="T12" fmla="*/ 0 60000 65536"/>
                      <a:gd name="T13" fmla="*/ 0 60000 65536"/>
                      <a:gd name="T14" fmla="*/ 0 60000 65536"/>
                      <a:gd name="T15" fmla="*/ 0 60000 65536"/>
                      <a:gd name="T16" fmla="*/ 0 60000 65536"/>
                      <a:gd name="T17" fmla="*/ 0 60000 65536"/>
                      <a:gd name="T18" fmla="*/ 0 w 66"/>
                      <a:gd name="T19" fmla="*/ 0 h 37"/>
                      <a:gd name="T20" fmla="*/ 66 w 66"/>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66" h="37">
                        <a:moveTo>
                          <a:pt x="0" y="0"/>
                        </a:moveTo>
                        <a:lnTo>
                          <a:pt x="0" y="36"/>
                        </a:lnTo>
                        <a:lnTo>
                          <a:pt x="65" y="36"/>
                        </a:lnTo>
                        <a:lnTo>
                          <a:pt x="65" y="27"/>
                        </a:lnTo>
                        <a:lnTo>
                          <a:pt x="43" y="0"/>
                        </a:lnTo>
                        <a:lnTo>
                          <a:pt x="0" y="0"/>
                        </a:lnTo>
                      </a:path>
                    </a:pathLst>
                  </a:custGeom>
                  <a:solidFill>
                    <a:srgbClr val="FFFFFF"/>
                  </a:solidFill>
                  <a:ln w="9525" cap="rnd">
                    <a:solidFill>
                      <a:srgbClr val="000000"/>
                    </a:solidFill>
                    <a:round/>
                    <a:headEnd/>
                    <a:tailEnd/>
                  </a:ln>
                </p:spPr>
                <p:txBody>
                  <a:bodyPr/>
                  <a:lstStyle/>
                  <a:p>
                    <a:endParaRPr lang="en-US"/>
                  </a:p>
                </p:txBody>
              </p:sp>
              <p:sp>
                <p:nvSpPr>
                  <p:cNvPr id="27412" name="Freeform 2278"/>
                  <p:cNvSpPr>
                    <a:spLocks/>
                  </p:cNvSpPr>
                  <p:nvPr/>
                </p:nvSpPr>
                <p:spPr bwMode="auto">
                  <a:xfrm>
                    <a:off x="1830" y="3564"/>
                    <a:ext cx="93" cy="49"/>
                  </a:xfrm>
                  <a:custGeom>
                    <a:avLst/>
                    <a:gdLst>
                      <a:gd name="T0" fmla="*/ 0 w 93"/>
                      <a:gd name="T1" fmla="*/ 0 h 49"/>
                      <a:gd name="T2" fmla="*/ 0 w 93"/>
                      <a:gd name="T3" fmla="*/ 0 h 49"/>
                      <a:gd name="T4" fmla="*/ 0 w 93"/>
                      <a:gd name="T5" fmla="*/ 48 h 49"/>
                      <a:gd name="T6" fmla="*/ 92 w 93"/>
                      <a:gd name="T7" fmla="*/ 48 h 49"/>
                      <a:gd name="T8" fmla="*/ 92 w 93"/>
                      <a:gd name="T9" fmla="*/ 36 h 49"/>
                      <a:gd name="T10" fmla="*/ 53 w 93"/>
                      <a:gd name="T11" fmla="*/ 0 h 49"/>
                      <a:gd name="T12" fmla="*/ 0 w 93"/>
                      <a:gd name="T13" fmla="*/ 0 h 49"/>
                      <a:gd name="T14" fmla="*/ 0 60000 65536"/>
                      <a:gd name="T15" fmla="*/ 0 60000 65536"/>
                      <a:gd name="T16" fmla="*/ 0 60000 65536"/>
                      <a:gd name="T17" fmla="*/ 0 60000 65536"/>
                      <a:gd name="T18" fmla="*/ 0 60000 65536"/>
                      <a:gd name="T19" fmla="*/ 0 60000 65536"/>
                      <a:gd name="T20" fmla="*/ 0 60000 65536"/>
                      <a:gd name="T21" fmla="*/ 0 w 93"/>
                      <a:gd name="T22" fmla="*/ 0 h 49"/>
                      <a:gd name="T23" fmla="*/ 93 w 93"/>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49">
                        <a:moveTo>
                          <a:pt x="0" y="0"/>
                        </a:moveTo>
                        <a:lnTo>
                          <a:pt x="0" y="0"/>
                        </a:lnTo>
                        <a:lnTo>
                          <a:pt x="0" y="48"/>
                        </a:lnTo>
                        <a:lnTo>
                          <a:pt x="92" y="48"/>
                        </a:lnTo>
                        <a:lnTo>
                          <a:pt x="92" y="36"/>
                        </a:lnTo>
                        <a:lnTo>
                          <a:pt x="53" y="0"/>
                        </a:lnTo>
                        <a:lnTo>
                          <a:pt x="0" y="0"/>
                        </a:lnTo>
                      </a:path>
                    </a:pathLst>
                  </a:custGeom>
                  <a:solidFill>
                    <a:srgbClr val="FFFFFF"/>
                  </a:solidFill>
                  <a:ln w="12700" cap="rnd">
                    <a:solidFill>
                      <a:srgbClr val="000000"/>
                    </a:solidFill>
                    <a:round/>
                    <a:headEnd/>
                    <a:tailEnd/>
                  </a:ln>
                </p:spPr>
                <p:txBody>
                  <a:bodyPr/>
                  <a:lstStyle/>
                  <a:p>
                    <a:endParaRPr lang="en-US"/>
                  </a:p>
                </p:txBody>
              </p:sp>
              <p:sp>
                <p:nvSpPr>
                  <p:cNvPr id="27413" name="Freeform 2279"/>
                  <p:cNvSpPr>
                    <a:spLocks/>
                  </p:cNvSpPr>
                  <p:nvPr/>
                </p:nvSpPr>
                <p:spPr bwMode="auto">
                  <a:xfrm>
                    <a:off x="1830" y="3564"/>
                    <a:ext cx="79" cy="49"/>
                  </a:xfrm>
                  <a:custGeom>
                    <a:avLst/>
                    <a:gdLst>
                      <a:gd name="T0" fmla="*/ 0 w 79"/>
                      <a:gd name="T1" fmla="*/ 0 h 49"/>
                      <a:gd name="T2" fmla="*/ 0 w 79"/>
                      <a:gd name="T3" fmla="*/ 48 h 49"/>
                      <a:gd name="T4" fmla="*/ 78 w 79"/>
                      <a:gd name="T5" fmla="*/ 48 h 49"/>
                      <a:gd name="T6" fmla="*/ 78 w 79"/>
                      <a:gd name="T7" fmla="*/ 36 h 49"/>
                      <a:gd name="T8" fmla="*/ 52 w 79"/>
                      <a:gd name="T9" fmla="*/ 0 h 49"/>
                      <a:gd name="T10" fmla="*/ 0 w 79"/>
                      <a:gd name="T11" fmla="*/ 0 h 49"/>
                      <a:gd name="T12" fmla="*/ 0 60000 65536"/>
                      <a:gd name="T13" fmla="*/ 0 60000 65536"/>
                      <a:gd name="T14" fmla="*/ 0 60000 65536"/>
                      <a:gd name="T15" fmla="*/ 0 60000 65536"/>
                      <a:gd name="T16" fmla="*/ 0 60000 65536"/>
                      <a:gd name="T17" fmla="*/ 0 60000 65536"/>
                      <a:gd name="T18" fmla="*/ 0 w 79"/>
                      <a:gd name="T19" fmla="*/ 0 h 49"/>
                      <a:gd name="T20" fmla="*/ 79 w 7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79" h="49">
                        <a:moveTo>
                          <a:pt x="0" y="0"/>
                        </a:moveTo>
                        <a:lnTo>
                          <a:pt x="0" y="48"/>
                        </a:lnTo>
                        <a:lnTo>
                          <a:pt x="78" y="48"/>
                        </a:lnTo>
                        <a:lnTo>
                          <a:pt x="78" y="36"/>
                        </a:lnTo>
                        <a:lnTo>
                          <a:pt x="52" y="0"/>
                        </a:lnTo>
                        <a:lnTo>
                          <a:pt x="0" y="0"/>
                        </a:lnTo>
                      </a:path>
                    </a:pathLst>
                  </a:custGeom>
                  <a:solidFill>
                    <a:srgbClr val="FFFFFF"/>
                  </a:solidFill>
                  <a:ln w="12700" cap="rnd">
                    <a:solidFill>
                      <a:srgbClr val="000000"/>
                    </a:solidFill>
                    <a:round/>
                    <a:headEnd/>
                    <a:tailEnd/>
                  </a:ln>
                </p:spPr>
                <p:txBody>
                  <a:bodyPr/>
                  <a:lstStyle/>
                  <a:p>
                    <a:endParaRPr lang="en-US"/>
                  </a:p>
                </p:txBody>
              </p:sp>
              <p:sp>
                <p:nvSpPr>
                  <p:cNvPr id="27414" name="Freeform 2280"/>
                  <p:cNvSpPr>
                    <a:spLocks/>
                  </p:cNvSpPr>
                  <p:nvPr/>
                </p:nvSpPr>
                <p:spPr bwMode="auto">
                  <a:xfrm>
                    <a:off x="1737" y="3564"/>
                    <a:ext cx="67" cy="37"/>
                  </a:xfrm>
                  <a:custGeom>
                    <a:avLst/>
                    <a:gdLst>
                      <a:gd name="T0" fmla="*/ 66 w 67"/>
                      <a:gd name="T1" fmla="*/ 0 h 37"/>
                      <a:gd name="T2" fmla="*/ 66 w 67"/>
                      <a:gd name="T3" fmla="*/ 36 h 37"/>
                      <a:gd name="T4" fmla="*/ 0 w 67"/>
                      <a:gd name="T5" fmla="*/ 36 h 37"/>
                      <a:gd name="T6" fmla="*/ 0 w 67"/>
                      <a:gd name="T7" fmla="*/ 27 h 37"/>
                      <a:gd name="T8" fmla="*/ 33 w 67"/>
                      <a:gd name="T9" fmla="*/ 0 h 37"/>
                      <a:gd name="T10" fmla="*/ 66 w 67"/>
                      <a:gd name="T11" fmla="*/ 0 h 37"/>
                      <a:gd name="T12" fmla="*/ 0 60000 65536"/>
                      <a:gd name="T13" fmla="*/ 0 60000 65536"/>
                      <a:gd name="T14" fmla="*/ 0 60000 65536"/>
                      <a:gd name="T15" fmla="*/ 0 60000 65536"/>
                      <a:gd name="T16" fmla="*/ 0 60000 65536"/>
                      <a:gd name="T17" fmla="*/ 0 60000 65536"/>
                      <a:gd name="T18" fmla="*/ 0 w 67"/>
                      <a:gd name="T19" fmla="*/ 0 h 37"/>
                      <a:gd name="T20" fmla="*/ 67 w 6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67" h="37">
                        <a:moveTo>
                          <a:pt x="66" y="0"/>
                        </a:moveTo>
                        <a:lnTo>
                          <a:pt x="66" y="36"/>
                        </a:lnTo>
                        <a:lnTo>
                          <a:pt x="0" y="36"/>
                        </a:lnTo>
                        <a:lnTo>
                          <a:pt x="0" y="27"/>
                        </a:lnTo>
                        <a:lnTo>
                          <a:pt x="33" y="0"/>
                        </a:lnTo>
                        <a:lnTo>
                          <a:pt x="66" y="0"/>
                        </a:lnTo>
                      </a:path>
                    </a:pathLst>
                  </a:custGeom>
                  <a:solidFill>
                    <a:srgbClr val="FFFFFF"/>
                  </a:solidFill>
                  <a:ln w="9525" cap="rnd">
                    <a:solidFill>
                      <a:srgbClr val="000000"/>
                    </a:solidFill>
                    <a:round/>
                    <a:headEnd/>
                    <a:tailEnd/>
                  </a:ln>
                </p:spPr>
                <p:txBody>
                  <a:bodyPr/>
                  <a:lstStyle/>
                  <a:p>
                    <a:endParaRPr lang="en-US"/>
                  </a:p>
                </p:txBody>
              </p:sp>
              <p:sp>
                <p:nvSpPr>
                  <p:cNvPr id="27415" name="Freeform 2281"/>
                  <p:cNvSpPr>
                    <a:spLocks/>
                  </p:cNvSpPr>
                  <p:nvPr/>
                </p:nvSpPr>
                <p:spPr bwMode="auto">
                  <a:xfrm>
                    <a:off x="1737" y="3564"/>
                    <a:ext cx="81" cy="49"/>
                  </a:xfrm>
                  <a:custGeom>
                    <a:avLst/>
                    <a:gdLst>
                      <a:gd name="T0" fmla="*/ 80 w 81"/>
                      <a:gd name="T1" fmla="*/ 0 h 49"/>
                      <a:gd name="T2" fmla="*/ 80 w 81"/>
                      <a:gd name="T3" fmla="*/ 0 h 49"/>
                      <a:gd name="T4" fmla="*/ 80 w 81"/>
                      <a:gd name="T5" fmla="*/ 48 h 49"/>
                      <a:gd name="T6" fmla="*/ 0 w 81"/>
                      <a:gd name="T7" fmla="*/ 48 h 49"/>
                      <a:gd name="T8" fmla="*/ 0 w 81"/>
                      <a:gd name="T9" fmla="*/ 36 h 49"/>
                      <a:gd name="T10" fmla="*/ 40 w 81"/>
                      <a:gd name="T11" fmla="*/ 0 h 49"/>
                      <a:gd name="T12" fmla="*/ 80 w 81"/>
                      <a:gd name="T13" fmla="*/ 0 h 49"/>
                      <a:gd name="T14" fmla="*/ 0 60000 65536"/>
                      <a:gd name="T15" fmla="*/ 0 60000 65536"/>
                      <a:gd name="T16" fmla="*/ 0 60000 65536"/>
                      <a:gd name="T17" fmla="*/ 0 60000 65536"/>
                      <a:gd name="T18" fmla="*/ 0 60000 65536"/>
                      <a:gd name="T19" fmla="*/ 0 60000 65536"/>
                      <a:gd name="T20" fmla="*/ 0 60000 65536"/>
                      <a:gd name="T21" fmla="*/ 0 w 81"/>
                      <a:gd name="T22" fmla="*/ 0 h 49"/>
                      <a:gd name="T23" fmla="*/ 81 w 81"/>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1" h="49">
                        <a:moveTo>
                          <a:pt x="80" y="0"/>
                        </a:moveTo>
                        <a:lnTo>
                          <a:pt x="80" y="0"/>
                        </a:lnTo>
                        <a:lnTo>
                          <a:pt x="80" y="48"/>
                        </a:lnTo>
                        <a:lnTo>
                          <a:pt x="0" y="48"/>
                        </a:lnTo>
                        <a:lnTo>
                          <a:pt x="0" y="36"/>
                        </a:lnTo>
                        <a:lnTo>
                          <a:pt x="40" y="0"/>
                        </a:lnTo>
                        <a:lnTo>
                          <a:pt x="80" y="0"/>
                        </a:lnTo>
                      </a:path>
                    </a:pathLst>
                  </a:custGeom>
                  <a:solidFill>
                    <a:srgbClr val="FFFFFF"/>
                  </a:solidFill>
                  <a:ln w="12700" cap="rnd">
                    <a:solidFill>
                      <a:srgbClr val="000000"/>
                    </a:solidFill>
                    <a:round/>
                    <a:headEnd/>
                    <a:tailEnd/>
                  </a:ln>
                </p:spPr>
                <p:txBody>
                  <a:bodyPr/>
                  <a:lstStyle/>
                  <a:p>
                    <a:endParaRPr lang="en-US"/>
                  </a:p>
                </p:txBody>
              </p:sp>
              <p:sp>
                <p:nvSpPr>
                  <p:cNvPr id="27416" name="Freeform 2282"/>
                  <p:cNvSpPr>
                    <a:spLocks/>
                  </p:cNvSpPr>
                  <p:nvPr/>
                </p:nvSpPr>
                <p:spPr bwMode="auto">
                  <a:xfrm>
                    <a:off x="1737" y="3564"/>
                    <a:ext cx="81" cy="49"/>
                  </a:xfrm>
                  <a:custGeom>
                    <a:avLst/>
                    <a:gdLst>
                      <a:gd name="T0" fmla="*/ 80 w 81"/>
                      <a:gd name="T1" fmla="*/ 0 h 49"/>
                      <a:gd name="T2" fmla="*/ 80 w 81"/>
                      <a:gd name="T3" fmla="*/ 48 h 49"/>
                      <a:gd name="T4" fmla="*/ 0 w 81"/>
                      <a:gd name="T5" fmla="*/ 48 h 49"/>
                      <a:gd name="T6" fmla="*/ 0 w 81"/>
                      <a:gd name="T7" fmla="*/ 36 h 49"/>
                      <a:gd name="T8" fmla="*/ 40 w 81"/>
                      <a:gd name="T9" fmla="*/ 0 h 49"/>
                      <a:gd name="T10" fmla="*/ 80 w 81"/>
                      <a:gd name="T11" fmla="*/ 0 h 49"/>
                      <a:gd name="T12" fmla="*/ 0 60000 65536"/>
                      <a:gd name="T13" fmla="*/ 0 60000 65536"/>
                      <a:gd name="T14" fmla="*/ 0 60000 65536"/>
                      <a:gd name="T15" fmla="*/ 0 60000 65536"/>
                      <a:gd name="T16" fmla="*/ 0 60000 65536"/>
                      <a:gd name="T17" fmla="*/ 0 60000 65536"/>
                      <a:gd name="T18" fmla="*/ 0 w 81"/>
                      <a:gd name="T19" fmla="*/ 0 h 49"/>
                      <a:gd name="T20" fmla="*/ 81 w 81"/>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81" h="49">
                        <a:moveTo>
                          <a:pt x="80" y="0"/>
                        </a:moveTo>
                        <a:lnTo>
                          <a:pt x="80" y="48"/>
                        </a:lnTo>
                        <a:lnTo>
                          <a:pt x="0" y="48"/>
                        </a:lnTo>
                        <a:lnTo>
                          <a:pt x="0" y="36"/>
                        </a:lnTo>
                        <a:lnTo>
                          <a:pt x="40" y="0"/>
                        </a:lnTo>
                        <a:lnTo>
                          <a:pt x="80" y="0"/>
                        </a:lnTo>
                      </a:path>
                    </a:pathLst>
                  </a:custGeom>
                  <a:solidFill>
                    <a:srgbClr val="FFFFFF"/>
                  </a:solidFill>
                  <a:ln w="12700" cap="rnd">
                    <a:solidFill>
                      <a:srgbClr val="000000"/>
                    </a:solidFill>
                    <a:round/>
                    <a:headEnd/>
                    <a:tailEnd/>
                  </a:ln>
                </p:spPr>
                <p:txBody>
                  <a:bodyPr/>
                  <a:lstStyle/>
                  <a:p>
                    <a:endParaRPr lang="en-US"/>
                  </a:p>
                </p:txBody>
              </p:sp>
              <p:sp>
                <p:nvSpPr>
                  <p:cNvPr id="27417" name="Line 2283"/>
                  <p:cNvSpPr>
                    <a:spLocks noChangeShapeType="1"/>
                  </p:cNvSpPr>
                  <p:nvPr/>
                </p:nvSpPr>
                <p:spPr bwMode="auto">
                  <a:xfrm>
                    <a:off x="2000" y="3666"/>
                    <a:ext cx="27"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18" name="Line 2284"/>
                  <p:cNvSpPr>
                    <a:spLocks noChangeShapeType="1"/>
                  </p:cNvSpPr>
                  <p:nvPr/>
                </p:nvSpPr>
                <p:spPr bwMode="auto">
                  <a:xfrm>
                    <a:off x="1645" y="3654"/>
                    <a:ext cx="53" cy="12"/>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419" name="Rectangle 2285"/>
                  <p:cNvSpPr>
                    <a:spLocks noChangeArrowheads="1"/>
                  </p:cNvSpPr>
                  <p:nvPr/>
                </p:nvSpPr>
                <p:spPr bwMode="auto">
                  <a:xfrm>
                    <a:off x="1649" y="3640"/>
                    <a:ext cx="8" cy="8"/>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420" name="Freeform 2286"/>
                  <p:cNvSpPr>
                    <a:spLocks/>
                  </p:cNvSpPr>
                  <p:nvPr/>
                </p:nvSpPr>
                <p:spPr bwMode="auto">
                  <a:xfrm>
                    <a:off x="2014" y="3624"/>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path>
                    </a:pathLst>
                  </a:custGeom>
                  <a:solidFill>
                    <a:srgbClr val="FFFFFF"/>
                  </a:solidFill>
                  <a:ln w="9525" cap="rnd">
                    <a:solidFill>
                      <a:srgbClr val="000000"/>
                    </a:solidFill>
                    <a:round/>
                    <a:headEnd/>
                    <a:tailEnd/>
                  </a:ln>
                </p:spPr>
                <p:txBody>
                  <a:bodyPr/>
                  <a:lstStyle/>
                  <a:p>
                    <a:endParaRPr lang="en-US"/>
                  </a:p>
                </p:txBody>
              </p:sp>
              <p:sp>
                <p:nvSpPr>
                  <p:cNvPr id="27421" name="Freeform 2287"/>
                  <p:cNvSpPr>
                    <a:spLocks/>
                  </p:cNvSpPr>
                  <p:nvPr/>
                </p:nvSpPr>
                <p:spPr bwMode="auto">
                  <a:xfrm>
                    <a:off x="2014" y="3624"/>
                    <a:ext cx="26" cy="25"/>
                  </a:xfrm>
                  <a:custGeom>
                    <a:avLst/>
                    <a:gdLst>
                      <a:gd name="T0" fmla="*/ 0 w 26"/>
                      <a:gd name="T1" fmla="*/ 0 h 25"/>
                      <a:gd name="T2" fmla="*/ 0 w 26"/>
                      <a:gd name="T3" fmla="*/ 0 h 25"/>
                      <a:gd name="T4" fmla="*/ 13 w 26"/>
                      <a:gd name="T5" fmla="*/ 0 h 25"/>
                      <a:gd name="T6" fmla="*/ 25 w 26"/>
                      <a:gd name="T7" fmla="*/ 24 h 25"/>
                      <a:gd name="T8" fmla="*/ 13 w 26"/>
                      <a:gd name="T9" fmla="*/ 24 h 25"/>
                      <a:gd name="T10" fmla="*/ 0 w 26"/>
                      <a:gd name="T11" fmla="*/ 0 h 25"/>
                      <a:gd name="T12" fmla="*/ 0 60000 65536"/>
                      <a:gd name="T13" fmla="*/ 0 60000 65536"/>
                      <a:gd name="T14" fmla="*/ 0 60000 65536"/>
                      <a:gd name="T15" fmla="*/ 0 60000 65536"/>
                      <a:gd name="T16" fmla="*/ 0 60000 65536"/>
                      <a:gd name="T17" fmla="*/ 0 60000 65536"/>
                      <a:gd name="T18" fmla="*/ 0 w 26"/>
                      <a:gd name="T19" fmla="*/ 0 h 25"/>
                      <a:gd name="T20" fmla="*/ 26 w 26"/>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6" h="25">
                        <a:moveTo>
                          <a:pt x="0" y="0"/>
                        </a:moveTo>
                        <a:lnTo>
                          <a:pt x="0" y="0"/>
                        </a:lnTo>
                        <a:lnTo>
                          <a:pt x="13" y="0"/>
                        </a:lnTo>
                        <a:lnTo>
                          <a:pt x="25" y="24"/>
                        </a:lnTo>
                        <a:lnTo>
                          <a:pt x="13" y="24"/>
                        </a:lnTo>
                        <a:lnTo>
                          <a:pt x="0" y="0"/>
                        </a:lnTo>
                      </a:path>
                    </a:pathLst>
                  </a:custGeom>
                  <a:solidFill>
                    <a:srgbClr val="FFFFFF"/>
                  </a:solidFill>
                  <a:ln w="12700" cap="rnd">
                    <a:solidFill>
                      <a:srgbClr val="000000"/>
                    </a:solidFill>
                    <a:round/>
                    <a:headEnd/>
                    <a:tailEnd/>
                  </a:ln>
                </p:spPr>
                <p:txBody>
                  <a:bodyPr/>
                  <a:lstStyle/>
                  <a:p>
                    <a:endParaRPr lang="en-US"/>
                  </a:p>
                </p:txBody>
              </p:sp>
              <p:sp>
                <p:nvSpPr>
                  <p:cNvPr id="27422" name="Freeform 2288"/>
                  <p:cNvSpPr>
                    <a:spLocks/>
                  </p:cNvSpPr>
                  <p:nvPr/>
                </p:nvSpPr>
                <p:spPr bwMode="auto">
                  <a:xfrm>
                    <a:off x="2014" y="3624"/>
                    <a:ext cx="17" cy="17"/>
                  </a:xfrm>
                  <a:custGeom>
                    <a:avLst/>
                    <a:gdLst>
                      <a:gd name="T0" fmla="*/ 0 w 17"/>
                      <a:gd name="T1" fmla="*/ 0 h 17"/>
                      <a:gd name="T2" fmla="*/ 16 w 17"/>
                      <a:gd name="T3" fmla="*/ 0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16" y="16"/>
                        </a:lnTo>
                        <a:lnTo>
                          <a:pt x="0" y="0"/>
                        </a:lnTo>
                      </a:path>
                    </a:pathLst>
                  </a:custGeom>
                  <a:solidFill>
                    <a:srgbClr val="FFFFFF"/>
                  </a:solidFill>
                  <a:ln w="12700" cap="rnd">
                    <a:solidFill>
                      <a:srgbClr val="000000"/>
                    </a:solidFill>
                    <a:round/>
                    <a:headEnd/>
                    <a:tailEnd/>
                  </a:ln>
                </p:spPr>
                <p:txBody>
                  <a:bodyPr/>
                  <a:lstStyle/>
                  <a:p>
                    <a:endParaRPr lang="en-US"/>
                  </a:p>
                </p:txBody>
              </p:sp>
              <p:grpSp>
                <p:nvGrpSpPr>
                  <p:cNvPr id="26630" name="Group 2289"/>
                  <p:cNvGrpSpPr>
                    <a:grpSpLocks/>
                  </p:cNvGrpSpPr>
                  <p:nvPr/>
                </p:nvGrpSpPr>
                <p:grpSpPr bwMode="auto">
                  <a:xfrm>
                    <a:off x="1939" y="3640"/>
                    <a:ext cx="57" cy="52"/>
                    <a:chOff x="1939" y="3640"/>
                    <a:chExt cx="57" cy="52"/>
                  </a:xfrm>
                </p:grpSpPr>
                <p:sp>
                  <p:nvSpPr>
                    <p:cNvPr id="27431" name="Oval 2290"/>
                    <p:cNvSpPr>
                      <a:spLocks noChangeArrowheads="1"/>
                    </p:cNvSpPr>
                    <p:nvPr/>
                  </p:nvSpPr>
                  <p:spPr bwMode="auto">
                    <a:xfrm>
                      <a:off x="1939" y="3640"/>
                      <a:ext cx="57" cy="5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432" name="Oval 2291"/>
                    <p:cNvSpPr>
                      <a:spLocks noChangeArrowheads="1"/>
                    </p:cNvSpPr>
                    <p:nvPr/>
                  </p:nvSpPr>
                  <p:spPr bwMode="auto">
                    <a:xfrm>
                      <a:off x="1951" y="3652"/>
                      <a:ext cx="32" cy="2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6631" name="Group 2292"/>
                  <p:cNvGrpSpPr>
                    <a:grpSpLocks/>
                  </p:cNvGrpSpPr>
                  <p:nvPr/>
                </p:nvGrpSpPr>
                <p:grpSpPr bwMode="auto">
                  <a:xfrm>
                    <a:off x="1842" y="3624"/>
                    <a:ext cx="41" cy="37"/>
                    <a:chOff x="1842" y="3624"/>
                    <a:chExt cx="41" cy="37"/>
                  </a:xfrm>
                </p:grpSpPr>
                <p:sp>
                  <p:nvSpPr>
                    <p:cNvPr id="27425" name="Freeform 2293"/>
                    <p:cNvSpPr>
                      <a:spLocks/>
                    </p:cNvSpPr>
                    <p:nvPr/>
                  </p:nvSpPr>
                  <p:spPr bwMode="auto">
                    <a:xfrm>
                      <a:off x="1842" y="3624"/>
                      <a:ext cx="28" cy="25"/>
                    </a:xfrm>
                    <a:custGeom>
                      <a:avLst/>
                      <a:gdLst>
                        <a:gd name="T0" fmla="*/ 0 w 28"/>
                        <a:gd name="T1" fmla="*/ 8 h 25"/>
                        <a:gd name="T2" fmla="*/ 0 w 28"/>
                        <a:gd name="T3" fmla="*/ 0 h 25"/>
                        <a:gd name="T4" fmla="*/ 9 w 28"/>
                        <a:gd name="T5" fmla="*/ 0 h 25"/>
                        <a:gd name="T6" fmla="*/ 18 w 28"/>
                        <a:gd name="T7" fmla="*/ 0 h 25"/>
                        <a:gd name="T8" fmla="*/ 27 w 28"/>
                        <a:gd name="T9" fmla="*/ 8 h 25"/>
                        <a:gd name="T10" fmla="*/ 9 w 28"/>
                        <a:gd name="T11" fmla="*/ 24 h 25"/>
                        <a:gd name="T12" fmla="*/ 0 w 28"/>
                        <a:gd name="T13" fmla="*/ 8 h 25"/>
                        <a:gd name="T14" fmla="*/ 0 60000 65536"/>
                        <a:gd name="T15" fmla="*/ 0 60000 65536"/>
                        <a:gd name="T16" fmla="*/ 0 60000 65536"/>
                        <a:gd name="T17" fmla="*/ 0 60000 65536"/>
                        <a:gd name="T18" fmla="*/ 0 60000 65536"/>
                        <a:gd name="T19" fmla="*/ 0 60000 65536"/>
                        <a:gd name="T20" fmla="*/ 0 60000 65536"/>
                        <a:gd name="T21" fmla="*/ 0 w 28"/>
                        <a:gd name="T22" fmla="*/ 0 h 25"/>
                        <a:gd name="T23" fmla="*/ 28 w 28"/>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5">
                          <a:moveTo>
                            <a:pt x="0" y="8"/>
                          </a:moveTo>
                          <a:lnTo>
                            <a:pt x="0" y="0"/>
                          </a:lnTo>
                          <a:lnTo>
                            <a:pt x="9" y="0"/>
                          </a:lnTo>
                          <a:lnTo>
                            <a:pt x="18" y="0"/>
                          </a:lnTo>
                          <a:lnTo>
                            <a:pt x="27" y="8"/>
                          </a:lnTo>
                          <a:lnTo>
                            <a:pt x="9" y="24"/>
                          </a:lnTo>
                          <a:lnTo>
                            <a:pt x="0" y="8"/>
                          </a:lnTo>
                        </a:path>
                      </a:pathLst>
                    </a:custGeom>
                    <a:solidFill>
                      <a:srgbClr val="FFFFFF"/>
                    </a:solidFill>
                    <a:ln w="9525" cap="rnd">
                      <a:solidFill>
                        <a:srgbClr val="000000"/>
                      </a:solidFill>
                      <a:round/>
                      <a:headEnd/>
                      <a:tailEnd/>
                    </a:ln>
                  </p:spPr>
                  <p:txBody>
                    <a:bodyPr/>
                    <a:lstStyle/>
                    <a:p>
                      <a:endParaRPr lang="en-US"/>
                    </a:p>
                  </p:txBody>
                </p:sp>
                <p:sp>
                  <p:nvSpPr>
                    <p:cNvPr id="27426" name="Freeform 2294"/>
                    <p:cNvSpPr>
                      <a:spLocks/>
                    </p:cNvSpPr>
                    <p:nvPr/>
                  </p:nvSpPr>
                  <p:spPr bwMode="auto">
                    <a:xfrm>
                      <a:off x="1842" y="3624"/>
                      <a:ext cx="41" cy="37"/>
                    </a:xfrm>
                    <a:custGeom>
                      <a:avLst/>
                      <a:gdLst>
                        <a:gd name="T0" fmla="*/ 0 w 41"/>
                        <a:gd name="T1" fmla="*/ 0 h 37"/>
                        <a:gd name="T2" fmla="*/ 27 w 41"/>
                        <a:gd name="T3" fmla="*/ 12 h 37"/>
                        <a:gd name="T4" fmla="*/ 40 w 41"/>
                        <a:gd name="T5" fmla="*/ 12 h 37"/>
                        <a:gd name="T6" fmla="*/ 40 w 41"/>
                        <a:gd name="T7" fmla="*/ 0 h 37"/>
                        <a:gd name="T8" fmla="*/ 40 w 41"/>
                        <a:gd name="T9" fmla="*/ 36 h 37"/>
                        <a:gd name="T10" fmla="*/ 13 w 41"/>
                        <a:gd name="T11" fmla="*/ 36 h 37"/>
                        <a:gd name="T12" fmla="*/ 0 w 41"/>
                        <a:gd name="T13" fmla="*/ 0 h 37"/>
                        <a:gd name="T14" fmla="*/ 0 60000 65536"/>
                        <a:gd name="T15" fmla="*/ 0 60000 65536"/>
                        <a:gd name="T16" fmla="*/ 0 60000 65536"/>
                        <a:gd name="T17" fmla="*/ 0 60000 65536"/>
                        <a:gd name="T18" fmla="*/ 0 60000 65536"/>
                        <a:gd name="T19" fmla="*/ 0 60000 65536"/>
                        <a:gd name="T20" fmla="*/ 0 60000 65536"/>
                        <a:gd name="T21" fmla="*/ 0 w 41"/>
                        <a:gd name="T22" fmla="*/ 0 h 37"/>
                        <a:gd name="T23" fmla="*/ 41 w 41"/>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37">
                          <a:moveTo>
                            <a:pt x="0" y="0"/>
                          </a:moveTo>
                          <a:lnTo>
                            <a:pt x="27" y="12"/>
                          </a:lnTo>
                          <a:lnTo>
                            <a:pt x="40" y="12"/>
                          </a:lnTo>
                          <a:lnTo>
                            <a:pt x="40" y="0"/>
                          </a:lnTo>
                          <a:lnTo>
                            <a:pt x="40" y="36"/>
                          </a:lnTo>
                          <a:lnTo>
                            <a:pt x="13" y="36"/>
                          </a:lnTo>
                          <a:lnTo>
                            <a:pt x="0" y="0"/>
                          </a:lnTo>
                        </a:path>
                      </a:pathLst>
                    </a:custGeom>
                    <a:solidFill>
                      <a:srgbClr val="FFFFFF"/>
                    </a:solidFill>
                    <a:ln w="12700" cap="rnd">
                      <a:solidFill>
                        <a:srgbClr val="000000"/>
                      </a:solidFill>
                      <a:round/>
                      <a:headEnd/>
                      <a:tailEnd/>
                    </a:ln>
                  </p:spPr>
                  <p:txBody>
                    <a:bodyPr/>
                    <a:lstStyle/>
                    <a:p>
                      <a:endParaRPr lang="en-US"/>
                    </a:p>
                  </p:txBody>
                </p:sp>
                <p:sp>
                  <p:nvSpPr>
                    <p:cNvPr id="27427" name="Freeform 2295"/>
                    <p:cNvSpPr>
                      <a:spLocks/>
                    </p:cNvSpPr>
                    <p:nvPr/>
                  </p:nvSpPr>
                  <p:spPr bwMode="auto">
                    <a:xfrm>
                      <a:off x="1842" y="3624"/>
                      <a:ext cx="41" cy="37"/>
                    </a:xfrm>
                    <a:custGeom>
                      <a:avLst/>
                      <a:gdLst>
                        <a:gd name="T0" fmla="*/ 0 w 41"/>
                        <a:gd name="T1" fmla="*/ 12 h 37"/>
                        <a:gd name="T2" fmla="*/ 0 w 41"/>
                        <a:gd name="T3" fmla="*/ 0 h 37"/>
                        <a:gd name="T4" fmla="*/ 13 w 41"/>
                        <a:gd name="T5" fmla="*/ 0 h 37"/>
                        <a:gd name="T6" fmla="*/ 27 w 41"/>
                        <a:gd name="T7" fmla="*/ 0 h 37"/>
                        <a:gd name="T8" fmla="*/ 40 w 41"/>
                        <a:gd name="T9" fmla="*/ 12 h 37"/>
                        <a:gd name="T10" fmla="*/ 13 w 41"/>
                        <a:gd name="T11" fmla="*/ 36 h 37"/>
                        <a:gd name="T12" fmla="*/ 0 w 41"/>
                        <a:gd name="T13" fmla="*/ 12 h 37"/>
                        <a:gd name="T14" fmla="*/ 0 60000 65536"/>
                        <a:gd name="T15" fmla="*/ 0 60000 65536"/>
                        <a:gd name="T16" fmla="*/ 0 60000 65536"/>
                        <a:gd name="T17" fmla="*/ 0 60000 65536"/>
                        <a:gd name="T18" fmla="*/ 0 60000 65536"/>
                        <a:gd name="T19" fmla="*/ 0 60000 65536"/>
                        <a:gd name="T20" fmla="*/ 0 60000 65536"/>
                        <a:gd name="T21" fmla="*/ 0 w 41"/>
                        <a:gd name="T22" fmla="*/ 0 h 37"/>
                        <a:gd name="T23" fmla="*/ 41 w 41"/>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37">
                          <a:moveTo>
                            <a:pt x="0" y="12"/>
                          </a:moveTo>
                          <a:lnTo>
                            <a:pt x="0" y="0"/>
                          </a:lnTo>
                          <a:lnTo>
                            <a:pt x="13" y="0"/>
                          </a:lnTo>
                          <a:lnTo>
                            <a:pt x="27" y="0"/>
                          </a:lnTo>
                          <a:lnTo>
                            <a:pt x="40" y="12"/>
                          </a:lnTo>
                          <a:lnTo>
                            <a:pt x="13" y="36"/>
                          </a:lnTo>
                          <a:lnTo>
                            <a:pt x="0" y="12"/>
                          </a:lnTo>
                        </a:path>
                      </a:pathLst>
                    </a:custGeom>
                    <a:solidFill>
                      <a:srgbClr val="FFFFFF"/>
                    </a:solidFill>
                    <a:ln w="12700" cap="rnd">
                      <a:solidFill>
                        <a:srgbClr val="000000"/>
                      </a:solidFill>
                      <a:round/>
                      <a:headEnd/>
                      <a:tailEnd/>
                    </a:ln>
                  </p:spPr>
                  <p:txBody>
                    <a:bodyPr/>
                    <a:lstStyle/>
                    <a:p>
                      <a:endParaRPr lang="en-US"/>
                    </a:p>
                  </p:txBody>
                </p:sp>
                <p:sp>
                  <p:nvSpPr>
                    <p:cNvPr id="27428" name="Freeform 2296"/>
                    <p:cNvSpPr>
                      <a:spLocks/>
                    </p:cNvSpPr>
                    <p:nvPr/>
                  </p:nvSpPr>
                  <p:spPr bwMode="auto">
                    <a:xfrm>
                      <a:off x="1842" y="3624"/>
                      <a:ext cx="28" cy="1"/>
                    </a:xfrm>
                    <a:custGeom>
                      <a:avLst/>
                      <a:gdLst>
                        <a:gd name="T0" fmla="*/ 0 w 28"/>
                        <a:gd name="T1" fmla="*/ 0 h 1"/>
                        <a:gd name="T2" fmla="*/ 0 w 28"/>
                        <a:gd name="T3" fmla="*/ 0 h 1"/>
                        <a:gd name="T4" fmla="*/ 9 w 28"/>
                        <a:gd name="T5" fmla="*/ 0 h 1"/>
                        <a:gd name="T6" fmla="*/ 18 w 28"/>
                        <a:gd name="T7" fmla="*/ 0 h 1"/>
                        <a:gd name="T8" fmla="*/ 27 w 28"/>
                        <a:gd name="T9" fmla="*/ 0 h 1"/>
                        <a:gd name="T10" fmla="*/ 0 w 28"/>
                        <a:gd name="T11" fmla="*/ 0 h 1"/>
                        <a:gd name="T12" fmla="*/ 0 60000 65536"/>
                        <a:gd name="T13" fmla="*/ 0 60000 65536"/>
                        <a:gd name="T14" fmla="*/ 0 60000 65536"/>
                        <a:gd name="T15" fmla="*/ 0 60000 65536"/>
                        <a:gd name="T16" fmla="*/ 0 60000 65536"/>
                        <a:gd name="T17" fmla="*/ 0 60000 65536"/>
                        <a:gd name="T18" fmla="*/ 0 w 28"/>
                        <a:gd name="T19" fmla="*/ 0 h 1"/>
                        <a:gd name="T20" fmla="*/ 28 w 28"/>
                        <a:gd name="T21" fmla="*/ 1 h 1"/>
                      </a:gdLst>
                      <a:ahLst/>
                      <a:cxnLst>
                        <a:cxn ang="T12">
                          <a:pos x="T0" y="T1"/>
                        </a:cxn>
                        <a:cxn ang="T13">
                          <a:pos x="T2" y="T3"/>
                        </a:cxn>
                        <a:cxn ang="T14">
                          <a:pos x="T4" y="T5"/>
                        </a:cxn>
                        <a:cxn ang="T15">
                          <a:pos x="T6" y="T7"/>
                        </a:cxn>
                        <a:cxn ang="T16">
                          <a:pos x="T8" y="T9"/>
                        </a:cxn>
                        <a:cxn ang="T17">
                          <a:pos x="T10" y="T11"/>
                        </a:cxn>
                      </a:cxnLst>
                      <a:rect l="T18" t="T19" r="T20" b="T21"/>
                      <a:pathLst>
                        <a:path w="28" h="1">
                          <a:moveTo>
                            <a:pt x="0" y="0"/>
                          </a:moveTo>
                          <a:lnTo>
                            <a:pt x="0" y="0"/>
                          </a:lnTo>
                          <a:lnTo>
                            <a:pt x="9" y="0"/>
                          </a:lnTo>
                          <a:lnTo>
                            <a:pt x="18" y="0"/>
                          </a:lnTo>
                          <a:lnTo>
                            <a:pt x="27" y="0"/>
                          </a:lnTo>
                          <a:lnTo>
                            <a:pt x="0" y="0"/>
                          </a:lnTo>
                        </a:path>
                      </a:pathLst>
                    </a:custGeom>
                    <a:solidFill>
                      <a:srgbClr val="FFFFFF"/>
                    </a:solidFill>
                    <a:ln w="9525" cap="rnd">
                      <a:solidFill>
                        <a:srgbClr val="000000"/>
                      </a:solidFill>
                      <a:round/>
                      <a:headEnd/>
                      <a:tailEnd/>
                    </a:ln>
                  </p:spPr>
                  <p:txBody>
                    <a:bodyPr/>
                    <a:lstStyle/>
                    <a:p>
                      <a:endParaRPr lang="en-US"/>
                    </a:p>
                  </p:txBody>
                </p:sp>
                <p:sp>
                  <p:nvSpPr>
                    <p:cNvPr id="27429" name="Freeform 2297"/>
                    <p:cNvSpPr>
                      <a:spLocks/>
                    </p:cNvSpPr>
                    <p:nvPr/>
                  </p:nvSpPr>
                  <p:spPr bwMode="auto">
                    <a:xfrm>
                      <a:off x="1842" y="3624"/>
                      <a:ext cx="41" cy="17"/>
                    </a:xfrm>
                    <a:custGeom>
                      <a:avLst/>
                      <a:gdLst>
                        <a:gd name="T0" fmla="*/ 0 w 41"/>
                        <a:gd name="T1" fmla="*/ 0 h 17"/>
                        <a:gd name="T2" fmla="*/ 27 w 41"/>
                        <a:gd name="T3" fmla="*/ 16 h 17"/>
                        <a:gd name="T4" fmla="*/ 40 w 41"/>
                        <a:gd name="T5" fmla="*/ 16 h 17"/>
                        <a:gd name="T6" fmla="*/ 40 w 41"/>
                        <a:gd name="T7" fmla="*/ 0 h 17"/>
                        <a:gd name="T8" fmla="*/ 40 w 41"/>
                        <a:gd name="T9" fmla="*/ 16 h 17"/>
                        <a:gd name="T10" fmla="*/ 0 w 41"/>
                        <a:gd name="T11" fmla="*/ 16 h 17"/>
                        <a:gd name="T12" fmla="*/ 0 60000 65536"/>
                        <a:gd name="T13" fmla="*/ 0 60000 65536"/>
                        <a:gd name="T14" fmla="*/ 0 60000 65536"/>
                        <a:gd name="T15" fmla="*/ 0 60000 65536"/>
                        <a:gd name="T16" fmla="*/ 0 60000 65536"/>
                        <a:gd name="T17" fmla="*/ 0 60000 65536"/>
                        <a:gd name="T18" fmla="*/ 0 w 41"/>
                        <a:gd name="T19" fmla="*/ 0 h 17"/>
                        <a:gd name="T20" fmla="*/ 41 w 4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1" h="17">
                          <a:moveTo>
                            <a:pt x="0" y="0"/>
                          </a:moveTo>
                          <a:lnTo>
                            <a:pt x="27" y="16"/>
                          </a:lnTo>
                          <a:lnTo>
                            <a:pt x="40" y="16"/>
                          </a:lnTo>
                          <a:lnTo>
                            <a:pt x="40" y="0"/>
                          </a:lnTo>
                          <a:lnTo>
                            <a:pt x="40" y="16"/>
                          </a:lnTo>
                          <a:lnTo>
                            <a:pt x="0"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430" name="Freeform 2298"/>
                    <p:cNvSpPr>
                      <a:spLocks/>
                    </p:cNvSpPr>
                    <p:nvPr/>
                  </p:nvSpPr>
                  <p:spPr bwMode="auto">
                    <a:xfrm>
                      <a:off x="1842" y="3624"/>
                      <a:ext cx="41" cy="17"/>
                    </a:xfrm>
                    <a:custGeom>
                      <a:avLst/>
                      <a:gdLst>
                        <a:gd name="T0" fmla="*/ 0 w 41"/>
                        <a:gd name="T1" fmla="*/ 16 h 17"/>
                        <a:gd name="T2" fmla="*/ 0 w 41"/>
                        <a:gd name="T3" fmla="*/ 0 h 17"/>
                        <a:gd name="T4" fmla="*/ 13 w 41"/>
                        <a:gd name="T5" fmla="*/ 0 h 17"/>
                        <a:gd name="T6" fmla="*/ 27 w 41"/>
                        <a:gd name="T7" fmla="*/ 0 h 17"/>
                        <a:gd name="T8" fmla="*/ 40 w 41"/>
                        <a:gd name="T9" fmla="*/ 16 h 17"/>
                        <a:gd name="T10" fmla="*/ 0 w 41"/>
                        <a:gd name="T11" fmla="*/ 16 h 17"/>
                        <a:gd name="T12" fmla="*/ 0 60000 65536"/>
                        <a:gd name="T13" fmla="*/ 0 60000 65536"/>
                        <a:gd name="T14" fmla="*/ 0 60000 65536"/>
                        <a:gd name="T15" fmla="*/ 0 60000 65536"/>
                        <a:gd name="T16" fmla="*/ 0 60000 65536"/>
                        <a:gd name="T17" fmla="*/ 0 60000 65536"/>
                        <a:gd name="T18" fmla="*/ 0 w 41"/>
                        <a:gd name="T19" fmla="*/ 0 h 17"/>
                        <a:gd name="T20" fmla="*/ 41 w 4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1" h="17">
                          <a:moveTo>
                            <a:pt x="0" y="16"/>
                          </a:moveTo>
                          <a:lnTo>
                            <a:pt x="0" y="0"/>
                          </a:lnTo>
                          <a:lnTo>
                            <a:pt x="13" y="0"/>
                          </a:lnTo>
                          <a:lnTo>
                            <a:pt x="27" y="0"/>
                          </a:lnTo>
                          <a:lnTo>
                            <a:pt x="40" y="16"/>
                          </a:lnTo>
                          <a:lnTo>
                            <a:pt x="0" y="16"/>
                          </a:lnTo>
                        </a:path>
                      </a:pathLst>
                    </a:custGeom>
                    <a:solidFill>
                      <a:srgbClr val="FFFFFF"/>
                    </a:solidFill>
                    <a:ln w="12700" cap="rnd">
                      <a:solidFill>
                        <a:srgbClr val="000000"/>
                      </a:solidFill>
                      <a:round/>
                      <a:headEnd/>
                      <a:tailEnd/>
                    </a:ln>
                  </p:spPr>
                  <p:txBody>
                    <a:bodyPr/>
                    <a:lstStyle/>
                    <a:p>
                      <a:endParaRPr lang="en-US"/>
                    </a:p>
                  </p:txBody>
                </p:sp>
              </p:grpSp>
            </p:grpSp>
            <p:grpSp>
              <p:nvGrpSpPr>
                <p:cNvPr id="26632" name="Group 2299"/>
                <p:cNvGrpSpPr>
                  <a:grpSpLocks/>
                </p:cNvGrpSpPr>
                <p:nvPr/>
              </p:nvGrpSpPr>
              <p:grpSpPr bwMode="auto">
                <a:xfrm>
                  <a:off x="1777" y="3616"/>
                  <a:ext cx="408" cy="160"/>
                  <a:chOff x="1777" y="3616"/>
                  <a:chExt cx="408" cy="160"/>
                </a:xfrm>
              </p:grpSpPr>
              <p:sp>
                <p:nvSpPr>
                  <p:cNvPr id="27377" name="AutoShape 2300"/>
                  <p:cNvSpPr>
                    <a:spLocks noChangeArrowheads="1"/>
                  </p:cNvSpPr>
                  <p:nvPr/>
                </p:nvSpPr>
                <p:spPr bwMode="auto">
                  <a:xfrm>
                    <a:off x="1991" y="3616"/>
                    <a:ext cx="8" cy="100"/>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nvGrpSpPr>
                  <p:cNvPr id="26633" name="Group 2301"/>
                  <p:cNvGrpSpPr>
                    <a:grpSpLocks/>
                  </p:cNvGrpSpPr>
                  <p:nvPr/>
                </p:nvGrpSpPr>
                <p:grpSpPr bwMode="auto">
                  <a:xfrm>
                    <a:off x="1846" y="3712"/>
                    <a:ext cx="72" cy="64"/>
                    <a:chOff x="1846" y="3712"/>
                    <a:chExt cx="72" cy="64"/>
                  </a:xfrm>
                </p:grpSpPr>
                <p:sp>
                  <p:nvSpPr>
                    <p:cNvPr id="27404" name="Oval 2302"/>
                    <p:cNvSpPr>
                      <a:spLocks noChangeArrowheads="1"/>
                    </p:cNvSpPr>
                    <p:nvPr/>
                  </p:nvSpPr>
                  <p:spPr bwMode="auto">
                    <a:xfrm>
                      <a:off x="1846" y="3712"/>
                      <a:ext cx="72" cy="64"/>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405" name="Oval 2303"/>
                    <p:cNvSpPr>
                      <a:spLocks noChangeArrowheads="1"/>
                    </p:cNvSpPr>
                    <p:nvPr/>
                  </p:nvSpPr>
                  <p:spPr bwMode="auto">
                    <a:xfrm>
                      <a:off x="1873" y="3736"/>
                      <a:ext cx="18" cy="16"/>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sp>
                <p:nvSpPr>
                  <p:cNvPr id="27379" name="Freeform 2304"/>
                  <p:cNvSpPr>
                    <a:spLocks/>
                  </p:cNvSpPr>
                  <p:nvPr/>
                </p:nvSpPr>
                <p:spPr bwMode="auto">
                  <a:xfrm>
                    <a:off x="1777" y="3636"/>
                    <a:ext cx="395" cy="109"/>
                  </a:xfrm>
                  <a:custGeom>
                    <a:avLst/>
                    <a:gdLst>
                      <a:gd name="T0" fmla="*/ 127 w 395"/>
                      <a:gd name="T1" fmla="*/ 0 h 109"/>
                      <a:gd name="T2" fmla="*/ 241 w 395"/>
                      <a:gd name="T3" fmla="*/ 0 h 109"/>
                      <a:gd name="T4" fmla="*/ 280 w 395"/>
                      <a:gd name="T5" fmla="*/ 32 h 109"/>
                      <a:gd name="T6" fmla="*/ 369 w 395"/>
                      <a:gd name="T7" fmla="*/ 43 h 109"/>
                      <a:gd name="T8" fmla="*/ 381 w 395"/>
                      <a:gd name="T9" fmla="*/ 76 h 109"/>
                      <a:gd name="T10" fmla="*/ 394 w 395"/>
                      <a:gd name="T11" fmla="*/ 86 h 109"/>
                      <a:gd name="T12" fmla="*/ 369 w 395"/>
                      <a:gd name="T13" fmla="*/ 97 h 109"/>
                      <a:gd name="T14" fmla="*/ 369 w 395"/>
                      <a:gd name="T15" fmla="*/ 108 h 109"/>
                      <a:gd name="T16" fmla="*/ 356 w 395"/>
                      <a:gd name="T17" fmla="*/ 108 h 109"/>
                      <a:gd name="T18" fmla="*/ 356 w 395"/>
                      <a:gd name="T19" fmla="*/ 76 h 109"/>
                      <a:gd name="T20" fmla="*/ 318 w 395"/>
                      <a:gd name="T21" fmla="*/ 65 h 109"/>
                      <a:gd name="T22" fmla="*/ 292 w 395"/>
                      <a:gd name="T23" fmla="*/ 76 h 109"/>
                      <a:gd name="T24" fmla="*/ 280 w 395"/>
                      <a:gd name="T25" fmla="*/ 108 h 109"/>
                      <a:gd name="T26" fmla="*/ 140 w 395"/>
                      <a:gd name="T27" fmla="*/ 108 h 109"/>
                      <a:gd name="T28" fmla="*/ 127 w 395"/>
                      <a:gd name="T29" fmla="*/ 76 h 109"/>
                      <a:gd name="T30" fmla="*/ 102 w 395"/>
                      <a:gd name="T31" fmla="*/ 65 h 109"/>
                      <a:gd name="T32" fmla="*/ 64 w 395"/>
                      <a:gd name="T33" fmla="*/ 76 h 109"/>
                      <a:gd name="T34" fmla="*/ 64 w 395"/>
                      <a:gd name="T35" fmla="*/ 108 h 109"/>
                      <a:gd name="T36" fmla="*/ 0 w 395"/>
                      <a:gd name="T37" fmla="*/ 97 h 109"/>
                      <a:gd name="T38" fmla="*/ 0 w 395"/>
                      <a:gd name="T39" fmla="*/ 76 h 109"/>
                      <a:gd name="T40" fmla="*/ 13 w 395"/>
                      <a:gd name="T41" fmla="*/ 76 h 109"/>
                      <a:gd name="T42" fmla="*/ 13 w 395"/>
                      <a:gd name="T43" fmla="*/ 43 h 109"/>
                      <a:gd name="T44" fmla="*/ 76 w 395"/>
                      <a:gd name="T45" fmla="*/ 43 h 109"/>
                      <a:gd name="T46" fmla="*/ 127 w 395"/>
                      <a:gd name="T47" fmla="*/ 0 h 1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5"/>
                      <a:gd name="T73" fmla="*/ 0 h 109"/>
                      <a:gd name="T74" fmla="*/ 395 w 395"/>
                      <a:gd name="T75" fmla="*/ 109 h 10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5" h="109">
                        <a:moveTo>
                          <a:pt x="127" y="0"/>
                        </a:moveTo>
                        <a:lnTo>
                          <a:pt x="241" y="0"/>
                        </a:lnTo>
                        <a:lnTo>
                          <a:pt x="280" y="32"/>
                        </a:lnTo>
                        <a:lnTo>
                          <a:pt x="369" y="43"/>
                        </a:lnTo>
                        <a:lnTo>
                          <a:pt x="381" y="76"/>
                        </a:lnTo>
                        <a:lnTo>
                          <a:pt x="394" y="86"/>
                        </a:lnTo>
                        <a:lnTo>
                          <a:pt x="369" y="97"/>
                        </a:lnTo>
                        <a:lnTo>
                          <a:pt x="369" y="108"/>
                        </a:lnTo>
                        <a:lnTo>
                          <a:pt x="356" y="108"/>
                        </a:lnTo>
                        <a:lnTo>
                          <a:pt x="356" y="76"/>
                        </a:lnTo>
                        <a:lnTo>
                          <a:pt x="318" y="65"/>
                        </a:lnTo>
                        <a:lnTo>
                          <a:pt x="292" y="76"/>
                        </a:lnTo>
                        <a:lnTo>
                          <a:pt x="280" y="108"/>
                        </a:lnTo>
                        <a:lnTo>
                          <a:pt x="140" y="108"/>
                        </a:lnTo>
                        <a:lnTo>
                          <a:pt x="127" y="76"/>
                        </a:lnTo>
                        <a:lnTo>
                          <a:pt x="102" y="65"/>
                        </a:lnTo>
                        <a:lnTo>
                          <a:pt x="64" y="76"/>
                        </a:lnTo>
                        <a:lnTo>
                          <a:pt x="64" y="108"/>
                        </a:lnTo>
                        <a:lnTo>
                          <a:pt x="0" y="97"/>
                        </a:lnTo>
                        <a:lnTo>
                          <a:pt x="0" y="76"/>
                        </a:lnTo>
                        <a:lnTo>
                          <a:pt x="13" y="76"/>
                        </a:lnTo>
                        <a:lnTo>
                          <a:pt x="13" y="43"/>
                        </a:lnTo>
                        <a:lnTo>
                          <a:pt x="76" y="43"/>
                        </a:lnTo>
                        <a:lnTo>
                          <a:pt x="127" y="0"/>
                        </a:lnTo>
                      </a:path>
                    </a:pathLst>
                  </a:custGeom>
                  <a:solidFill>
                    <a:srgbClr val="FFFFFF"/>
                  </a:solidFill>
                  <a:ln w="9525" cap="rnd">
                    <a:solidFill>
                      <a:srgbClr val="000000"/>
                    </a:solidFill>
                    <a:round/>
                    <a:headEnd/>
                    <a:tailEnd/>
                  </a:ln>
                </p:spPr>
                <p:txBody>
                  <a:bodyPr/>
                  <a:lstStyle/>
                  <a:p>
                    <a:endParaRPr lang="en-US"/>
                  </a:p>
                </p:txBody>
              </p:sp>
              <p:sp>
                <p:nvSpPr>
                  <p:cNvPr id="27380" name="Freeform 2305"/>
                  <p:cNvSpPr>
                    <a:spLocks/>
                  </p:cNvSpPr>
                  <p:nvPr/>
                </p:nvSpPr>
                <p:spPr bwMode="auto">
                  <a:xfrm>
                    <a:off x="1777" y="3636"/>
                    <a:ext cx="408" cy="121"/>
                  </a:xfrm>
                  <a:custGeom>
                    <a:avLst/>
                    <a:gdLst>
                      <a:gd name="T0" fmla="*/ 144 w 408"/>
                      <a:gd name="T1" fmla="*/ 0 h 121"/>
                      <a:gd name="T2" fmla="*/ 144 w 408"/>
                      <a:gd name="T3" fmla="*/ 0 h 121"/>
                      <a:gd name="T4" fmla="*/ 249 w 408"/>
                      <a:gd name="T5" fmla="*/ 0 h 121"/>
                      <a:gd name="T6" fmla="*/ 302 w 408"/>
                      <a:gd name="T7" fmla="*/ 48 h 121"/>
                      <a:gd name="T8" fmla="*/ 381 w 408"/>
                      <a:gd name="T9" fmla="*/ 60 h 121"/>
                      <a:gd name="T10" fmla="*/ 407 w 408"/>
                      <a:gd name="T11" fmla="*/ 96 h 121"/>
                      <a:gd name="T12" fmla="*/ 407 w 408"/>
                      <a:gd name="T13" fmla="*/ 108 h 121"/>
                      <a:gd name="T14" fmla="*/ 394 w 408"/>
                      <a:gd name="T15" fmla="*/ 108 h 121"/>
                      <a:gd name="T16" fmla="*/ 381 w 408"/>
                      <a:gd name="T17" fmla="*/ 120 h 121"/>
                      <a:gd name="T18" fmla="*/ 381 w 408"/>
                      <a:gd name="T19" fmla="*/ 108 h 121"/>
                      <a:gd name="T20" fmla="*/ 354 w 408"/>
                      <a:gd name="T21" fmla="*/ 72 h 121"/>
                      <a:gd name="T22" fmla="*/ 315 w 408"/>
                      <a:gd name="T23" fmla="*/ 72 h 121"/>
                      <a:gd name="T24" fmla="*/ 289 w 408"/>
                      <a:gd name="T25" fmla="*/ 120 h 121"/>
                      <a:gd name="T26" fmla="*/ 302 w 408"/>
                      <a:gd name="T27" fmla="*/ 120 h 121"/>
                      <a:gd name="T28" fmla="*/ 144 w 408"/>
                      <a:gd name="T29" fmla="*/ 120 h 121"/>
                      <a:gd name="T30" fmla="*/ 131 w 408"/>
                      <a:gd name="T31" fmla="*/ 72 h 121"/>
                      <a:gd name="T32" fmla="*/ 92 w 408"/>
                      <a:gd name="T33" fmla="*/ 72 h 121"/>
                      <a:gd name="T34" fmla="*/ 66 w 408"/>
                      <a:gd name="T35" fmla="*/ 108 h 121"/>
                      <a:gd name="T36" fmla="*/ 66 w 408"/>
                      <a:gd name="T37" fmla="*/ 120 h 121"/>
                      <a:gd name="T38" fmla="*/ 0 w 408"/>
                      <a:gd name="T39" fmla="*/ 108 h 121"/>
                      <a:gd name="T40" fmla="*/ 0 w 408"/>
                      <a:gd name="T41" fmla="*/ 96 h 121"/>
                      <a:gd name="T42" fmla="*/ 13 w 408"/>
                      <a:gd name="T43" fmla="*/ 96 h 121"/>
                      <a:gd name="T44" fmla="*/ 26 w 408"/>
                      <a:gd name="T45" fmla="*/ 48 h 121"/>
                      <a:gd name="T46" fmla="*/ 79 w 408"/>
                      <a:gd name="T47" fmla="*/ 48 h 121"/>
                      <a:gd name="T48" fmla="*/ 144 w 408"/>
                      <a:gd name="T49" fmla="*/ 0 h 12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8"/>
                      <a:gd name="T76" fmla="*/ 0 h 121"/>
                      <a:gd name="T77" fmla="*/ 408 w 408"/>
                      <a:gd name="T78" fmla="*/ 121 h 12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8" h="121">
                        <a:moveTo>
                          <a:pt x="144" y="0"/>
                        </a:moveTo>
                        <a:lnTo>
                          <a:pt x="144" y="0"/>
                        </a:lnTo>
                        <a:lnTo>
                          <a:pt x="249" y="0"/>
                        </a:lnTo>
                        <a:lnTo>
                          <a:pt x="302" y="48"/>
                        </a:lnTo>
                        <a:lnTo>
                          <a:pt x="381" y="60"/>
                        </a:lnTo>
                        <a:lnTo>
                          <a:pt x="407" y="96"/>
                        </a:lnTo>
                        <a:lnTo>
                          <a:pt x="407" y="108"/>
                        </a:lnTo>
                        <a:lnTo>
                          <a:pt x="394" y="108"/>
                        </a:lnTo>
                        <a:lnTo>
                          <a:pt x="381" y="120"/>
                        </a:lnTo>
                        <a:lnTo>
                          <a:pt x="381" y="108"/>
                        </a:lnTo>
                        <a:lnTo>
                          <a:pt x="354" y="72"/>
                        </a:lnTo>
                        <a:lnTo>
                          <a:pt x="315" y="72"/>
                        </a:lnTo>
                        <a:lnTo>
                          <a:pt x="289" y="120"/>
                        </a:lnTo>
                        <a:lnTo>
                          <a:pt x="302" y="120"/>
                        </a:lnTo>
                        <a:lnTo>
                          <a:pt x="144" y="120"/>
                        </a:lnTo>
                        <a:lnTo>
                          <a:pt x="131" y="72"/>
                        </a:lnTo>
                        <a:lnTo>
                          <a:pt x="92" y="72"/>
                        </a:lnTo>
                        <a:lnTo>
                          <a:pt x="66" y="108"/>
                        </a:lnTo>
                        <a:lnTo>
                          <a:pt x="66" y="120"/>
                        </a:lnTo>
                        <a:lnTo>
                          <a:pt x="0" y="108"/>
                        </a:lnTo>
                        <a:lnTo>
                          <a:pt x="0" y="96"/>
                        </a:lnTo>
                        <a:lnTo>
                          <a:pt x="13" y="96"/>
                        </a:lnTo>
                        <a:lnTo>
                          <a:pt x="26" y="48"/>
                        </a:lnTo>
                        <a:lnTo>
                          <a:pt x="79" y="48"/>
                        </a:lnTo>
                        <a:lnTo>
                          <a:pt x="144" y="0"/>
                        </a:lnTo>
                      </a:path>
                    </a:pathLst>
                  </a:custGeom>
                  <a:solidFill>
                    <a:srgbClr val="FFFFFF"/>
                  </a:solidFill>
                  <a:ln w="12700" cap="rnd">
                    <a:solidFill>
                      <a:srgbClr val="000000"/>
                    </a:solidFill>
                    <a:round/>
                    <a:headEnd/>
                    <a:tailEnd/>
                  </a:ln>
                </p:spPr>
                <p:txBody>
                  <a:bodyPr/>
                  <a:lstStyle/>
                  <a:p>
                    <a:endParaRPr lang="en-US"/>
                  </a:p>
                </p:txBody>
              </p:sp>
              <p:sp>
                <p:nvSpPr>
                  <p:cNvPr id="27381" name="Freeform 2306"/>
                  <p:cNvSpPr>
                    <a:spLocks/>
                  </p:cNvSpPr>
                  <p:nvPr/>
                </p:nvSpPr>
                <p:spPr bwMode="auto">
                  <a:xfrm>
                    <a:off x="1777" y="3636"/>
                    <a:ext cx="408" cy="121"/>
                  </a:xfrm>
                  <a:custGeom>
                    <a:avLst/>
                    <a:gdLst>
                      <a:gd name="T0" fmla="*/ 131 w 408"/>
                      <a:gd name="T1" fmla="*/ 0 h 121"/>
                      <a:gd name="T2" fmla="*/ 249 w 408"/>
                      <a:gd name="T3" fmla="*/ 0 h 121"/>
                      <a:gd name="T4" fmla="*/ 289 w 408"/>
                      <a:gd name="T5" fmla="*/ 36 h 121"/>
                      <a:gd name="T6" fmla="*/ 381 w 408"/>
                      <a:gd name="T7" fmla="*/ 48 h 121"/>
                      <a:gd name="T8" fmla="*/ 394 w 408"/>
                      <a:gd name="T9" fmla="*/ 84 h 121"/>
                      <a:gd name="T10" fmla="*/ 407 w 408"/>
                      <a:gd name="T11" fmla="*/ 96 h 121"/>
                      <a:gd name="T12" fmla="*/ 381 w 408"/>
                      <a:gd name="T13" fmla="*/ 108 h 121"/>
                      <a:gd name="T14" fmla="*/ 381 w 408"/>
                      <a:gd name="T15" fmla="*/ 120 h 121"/>
                      <a:gd name="T16" fmla="*/ 368 w 408"/>
                      <a:gd name="T17" fmla="*/ 120 h 121"/>
                      <a:gd name="T18" fmla="*/ 368 w 408"/>
                      <a:gd name="T19" fmla="*/ 84 h 121"/>
                      <a:gd name="T20" fmla="*/ 328 w 408"/>
                      <a:gd name="T21" fmla="*/ 72 h 121"/>
                      <a:gd name="T22" fmla="*/ 302 w 408"/>
                      <a:gd name="T23" fmla="*/ 84 h 121"/>
                      <a:gd name="T24" fmla="*/ 289 w 408"/>
                      <a:gd name="T25" fmla="*/ 120 h 121"/>
                      <a:gd name="T26" fmla="*/ 144 w 408"/>
                      <a:gd name="T27" fmla="*/ 120 h 121"/>
                      <a:gd name="T28" fmla="*/ 131 w 408"/>
                      <a:gd name="T29" fmla="*/ 84 h 121"/>
                      <a:gd name="T30" fmla="*/ 105 w 408"/>
                      <a:gd name="T31" fmla="*/ 72 h 121"/>
                      <a:gd name="T32" fmla="*/ 66 w 408"/>
                      <a:gd name="T33" fmla="*/ 84 h 121"/>
                      <a:gd name="T34" fmla="*/ 66 w 408"/>
                      <a:gd name="T35" fmla="*/ 120 h 121"/>
                      <a:gd name="T36" fmla="*/ 0 w 408"/>
                      <a:gd name="T37" fmla="*/ 108 h 121"/>
                      <a:gd name="T38" fmla="*/ 0 w 408"/>
                      <a:gd name="T39" fmla="*/ 84 h 121"/>
                      <a:gd name="T40" fmla="*/ 13 w 408"/>
                      <a:gd name="T41" fmla="*/ 84 h 121"/>
                      <a:gd name="T42" fmla="*/ 13 w 408"/>
                      <a:gd name="T43" fmla="*/ 48 h 121"/>
                      <a:gd name="T44" fmla="*/ 79 w 408"/>
                      <a:gd name="T45" fmla="*/ 48 h 121"/>
                      <a:gd name="T46" fmla="*/ 131 w 408"/>
                      <a:gd name="T47" fmla="*/ 0 h 12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08"/>
                      <a:gd name="T73" fmla="*/ 0 h 121"/>
                      <a:gd name="T74" fmla="*/ 408 w 408"/>
                      <a:gd name="T75" fmla="*/ 121 h 12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08" h="121">
                        <a:moveTo>
                          <a:pt x="131" y="0"/>
                        </a:moveTo>
                        <a:lnTo>
                          <a:pt x="249" y="0"/>
                        </a:lnTo>
                        <a:lnTo>
                          <a:pt x="289" y="36"/>
                        </a:lnTo>
                        <a:lnTo>
                          <a:pt x="381" y="48"/>
                        </a:lnTo>
                        <a:lnTo>
                          <a:pt x="394" y="84"/>
                        </a:lnTo>
                        <a:lnTo>
                          <a:pt x="407" y="96"/>
                        </a:lnTo>
                        <a:lnTo>
                          <a:pt x="381" y="108"/>
                        </a:lnTo>
                        <a:lnTo>
                          <a:pt x="381" y="120"/>
                        </a:lnTo>
                        <a:lnTo>
                          <a:pt x="368" y="120"/>
                        </a:lnTo>
                        <a:lnTo>
                          <a:pt x="368" y="84"/>
                        </a:lnTo>
                        <a:lnTo>
                          <a:pt x="328" y="72"/>
                        </a:lnTo>
                        <a:lnTo>
                          <a:pt x="302" y="84"/>
                        </a:lnTo>
                        <a:lnTo>
                          <a:pt x="289" y="120"/>
                        </a:lnTo>
                        <a:lnTo>
                          <a:pt x="144" y="120"/>
                        </a:lnTo>
                        <a:lnTo>
                          <a:pt x="131" y="84"/>
                        </a:lnTo>
                        <a:lnTo>
                          <a:pt x="105" y="72"/>
                        </a:lnTo>
                        <a:lnTo>
                          <a:pt x="66" y="84"/>
                        </a:lnTo>
                        <a:lnTo>
                          <a:pt x="66" y="120"/>
                        </a:lnTo>
                        <a:lnTo>
                          <a:pt x="0" y="108"/>
                        </a:lnTo>
                        <a:lnTo>
                          <a:pt x="0" y="84"/>
                        </a:lnTo>
                        <a:lnTo>
                          <a:pt x="13" y="84"/>
                        </a:lnTo>
                        <a:lnTo>
                          <a:pt x="13" y="48"/>
                        </a:lnTo>
                        <a:lnTo>
                          <a:pt x="79" y="48"/>
                        </a:lnTo>
                        <a:lnTo>
                          <a:pt x="131" y="0"/>
                        </a:lnTo>
                      </a:path>
                    </a:pathLst>
                  </a:custGeom>
                  <a:solidFill>
                    <a:srgbClr val="FFFFFF"/>
                  </a:solidFill>
                  <a:ln w="12700" cap="rnd">
                    <a:solidFill>
                      <a:srgbClr val="000000"/>
                    </a:solidFill>
                    <a:round/>
                    <a:headEnd/>
                    <a:tailEnd/>
                  </a:ln>
                </p:spPr>
                <p:txBody>
                  <a:bodyPr/>
                  <a:lstStyle/>
                  <a:p>
                    <a:endParaRPr lang="en-US"/>
                  </a:p>
                </p:txBody>
              </p:sp>
              <p:sp>
                <p:nvSpPr>
                  <p:cNvPr id="27382" name="Freeform 2307"/>
                  <p:cNvSpPr>
                    <a:spLocks/>
                  </p:cNvSpPr>
                  <p:nvPr/>
                </p:nvSpPr>
                <p:spPr bwMode="auto">
                  <a:xfrm>
                    <a:off x="1974" y="3636"/>
                    <a:ext cx="66" cy="37"/>
                  </a:xfrm>
                  <a:custGeom>
                    <a:avLst/>
                    <a:gdLst>
                      <a:gd name="T0" fmla="*/ 0 w 66"/>
                      <a:gd name="T1" fmla="*/ 0 h 37"/>
                      <a:gd name="T2" fmla="*/ 0 w 66"/>
                      <a:gd name="T3" fmla="*/ 36 h 37"/>
                      <a:gd name="T4" fmla="*/ 65 w 66"/>
                      <a:gd name="T5" fmla="*/ 36 h 37"/>
                      <a:gd name="T6" fmla="*/ 65 w 66"/>
                      <a:gd name="T7" fmla="*/ 27 h 37"/>
                      <a:gd name="T8" fmla="*/ 33 w 66"/>
                      <a:gd name="T9" fmla="*/ 0 h 37"/>
                      <a:gd name="T10" fmla="*/ 0 w 66"/>
                      <a:gd name="T11" fmla="*/ 0 h 37"/>
                      <a:gd name="T12" fmla="*/ 0 60000 65536"/>
                      <a:gd name="T13" fmla="*/ 0 60000 65536"/>
                      <a:gd name="T14" fmla="*/ 0 60000 65536"/>
                      <a:gd name="T15" fmla="*/ 0 60000 65536"/>
                      <a:gd name="T16" fmla="*/ 0 60000 65536"/>
                      <a:gd name="T17" fmla="*/ 0 60000 65536"/>
                      <a:gd name="T18" fmla="*/ 0 w 66"/>
                      <a:gd name="T19" fmla="*/ 0 h 37"/>
                      <a:gd name="T20" fmla="*/ 66 w 66"/>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66" h="37">
                        <a:moveTo>
                          <a:pt x="0" y="0"/>
                        </a:moveTo>
                        <a:lnTo>
                          <a:pt x="0" y="36"/>
                        </a:lnTo>
                        <a:lnTo>
                          <a:pt x="65" y="36"/>
                        </a:lnTo>
                        <a:lnTo>
                          <a:pt x="65" y="27"/>
                        </a:lnTo>
                        <a:lnTo>
                          <a:pt x="33" y="0"/>
                        </a:lnTo>
                        <a:lnTo>
                          <a:pt x="0" y="0"/>
                        </a:lnTo>
                      </a:path>
                    </a:pathLst>
                  </a:custGeom>
                  <a:solidFill>
                    <a:srgbClr val="FFFFFF"/>
                  </a:solidFill>
                  <a:ln w="9525" cap="rnd">
                    <a:solidFill>
                      <a:srgbClr val="000000"/>
                    </a:solidFill>
                    <a:round/>
                    <a:headEnd/>
                    <a:tailEnd/>
                  </a:ln>
                </p:spPr>
                <p:txBody>
                  <a:bodyPr/>
                  <a:lstStyle/>
                  <a:p>
                    <a:endParaRPr lang="en-US"/>
                  </a:p>
                </p:txBody>
              </p:sp>
              <p:sp>
                <p:nvSpPr>
                  <p:cNvPr id="27383" name="Freeform 2308"/>
                  <p:cNvSpPr>
                    <a:spLocks/>
                  </p:cNvSpPr>
                  <p:nvPr/>
                </p:nvSpPr>
                <p:spPr bwMode="auto">
                  <a:xfrm>
                    <a:off x="1974" y="3636"/>
                    <a:ext cx="93" cy="49"/>
                  </a:xfrm>
                  <a:custGeom>
                    <a:avLst/>
                    <a:gdLst>
                      <a:gd name="T0" fmla="*/ 0 w 93"/>
                      <a:gd name="T1" fmla="*/ 0 h 49"/>
                      <a:gd name="T2" fmla="*/ 0 w 93"/>
                      <a:gd name="T3" fmla="*/ 0 h 49"/>
                      <a:gd name="T4" fmla="*/ 0 w 93"/>
                      <a:gd name="T5" fmla="*/ 48 h 49"/>
                      <a:gd name="T6" fmla="*/ 92 w 93"/>
                      <a:gd name="T7" fmla="*/ 48 h 49"/>
                      <a:gd name="T8" fmla="*/ 92 w 93"/>
                      <a:gd name="T9" fmla="*/ 36 h 49"/>
                      <a:gd name="T10" fmla="*/ 53 w 93"/>
                      <a:gd name="T11" fmla="*/ 0 h 49"/>
                      <a:gd name="T12" fmla="*/ 0 w 93"/>
                      <a:gd name="T13" fmla="*/ 0 h 49"/>
                      <a:gd name="T14" fmla="*/ 0 60000 65536"/>
                      <a:gd name="T15" fmla="*/ 0 60000 65536"/>
                      <a:gd name="T16" fmla="*/ 0 60000 65536"/>
                      <a:gd name="T17" fmla="*/ 0 60000 65536"/>
                      <a:gd name="T18" fmla="*/ 0 60000 65536"/>
                      <a:gd name="T19" fmla="*/ 0 60000 65536"/>
                      <a:gd name="T20" fmla="*/ 0 60000 65536"/>
                      <a:gd name="T21" fmla="*/ 0 w 93"/>
                      <a:gd name="T22" fmla="*/ 0 h 49"/>
                      <a:gd name="T23" fmla="*/ 93 w 93"/>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3" h="49">
                        <a:moveTo>
                          <a:pt x="0" y="0"/>
                        </a:moveTo>
                        <a:lnTo>
                          <a:pt x="0" y="0"/>
                        </a:lnTo>
                        <a:lnTo>
                          <a:pt x="0" y="48"/>
                        </a:lnTo>
                        <a:lnTo>
                          <a:pt x="92" y="48"/>
                        </a:lnTo>
                        <a:lnTo>
                          <a:pt x="92" y="36"/>
                        </a:lnTo>
                        <a:lnTo>
                          <a:pt x="53" y="0"/>
                        </a:lnTo>
                        <a:lnTo>
                          <a:pt x="0" y="0"/>
                        </a:lnTo>
                      </a:path>
                    </a:pathLst>
                  </a:custGeom>
                  <a:solidFill>
                    <a:srgbClr val="FFFFFF"/>
                  </a:solidFill>
                  <a:ln w="12700" cap="rnd">
                    <a:solidFill>
                      <a:srgbClr val="000000"/>
                    </a:solidFill>
                    <a:round/>
                    <a:headEnd/>
                    <a:tailEnd/>
                  </a:ln>
                </p:spPr>
                <p:txBody>
                  <a:bodyPr/>
                  <a:lstStyle/>
                  <a:p>
                    <a:endParaRPr lang="en-US"/>
                  </a:p>
                </p:txBody>
              </p:sp>
              <p:sp>
                <p:nvSpPr>
                  <p:cNvPr id="27384" name="Freeform 2309"/>
                  <p:cNvSpPr>
                    <a:spLocks/>
                  </p:cNvSpPr>
                  <p:nvPr/>
                </p:nvSpPr>
                <p:spPr bwMode="auto">
                  <a:xfrm>
                    <a:off x="1974" y="3636"/>
                    <a:ext cx="79" cy="49"/>
                  </a:xfrm>
                  <a:custGeom>
                    <a:avLst/>
                    <a:gdLst>
                      <a:gd name="T0" fmla="*/ 0 w 79"/>
                      <a:gd name="T1" fmla="*/ 0 h 49"/>
                      <a:gd name="T2" fmla="*/ 0 w 79"/>
                      <a:gd name="T3" fmla="*/ 48 h 49"/>
                      <a:gd name="T4" fmla="*/ 78 w 79"/>
                      <a:gd name="T5" fmla="*/ 48 h 49"/>
                      <a:gd name="T6" fmla="*/ 78 w 79"/>
                      <a:gd name="T7" fmla="*/ 36 h 49"/>
                      <a:gd name="T8" fmla="*/ 39 w 79"/>
                      <a:gd name="T9" fmla="*/ 0 h 49"/>
                      <a:gd name="T10" fmla="*/ 0 w 79"/>
                      <a:gd name="T11" fmla="*/ 0 h 49"/>
                      <a:gd name="T12" fmla="*/ 0 60000 65536"/>
                      <a:gd name="T13" fmla="*/ 0 60000 65536"/>
                      <a:gd name="T14" fmla="*/ 0 60000 65536"/>
                      <a:gd name="T15" fmla="*/ 0 60000 65536"/>
                      <a:gd name="T16" fmla="*/ 0 60000 65536"/>
                      <a:gd name="T17" fmla="*/ 0 60000 65536"/>
                      <a:gd name="T18" fmla="*/ 0 w 79"/>
                      <a:gd name="T19" fmla="*/ 0 h 49"/>
                      <a:gd name="T20" fmla="*/ 79 w 79"/>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79" h="49">
                        <a:moveTo>
                          <a:pt x="0" y="0"/>
                        </a:moveTo>
                        <a:lnTo>
                          <a:pt x="0" y="48"/>
                        </a:lnTo>
                        <a:lnTo>
                          <a:pt x="78" y="48"/>
                        </a:lnTo>
                        <a:lnTo>
                          <a:pt x="78" y="36"/>
                        </a:lnTo>
                        <a:lnTo>
                          <a:pt x="39" y="0"/>
                        </a:lnTo>
                        <a:lnTo>
                          <a:pt x="0" y="0"/>
                        </a:lnTo>
                      </a:path>
                    </a:pathLst>
                  </a:custGeom>
                  <a:solidFill>
                    <a:srgbClr val="FFFFFF"/>
                  </a:solidFill>
                  <a:ln w="12700" cap="rnd">
                    <a:solidFill>
                      <a:srgbClr val="000000"/>
                    </a:solidFill>
                    <a:round/>
                    <a:headEnd/>
                    <a:tailEnd/>
                  </a:ln>
                </p:spPr>
                <p:txBody>
                  <a:bodyPr/>
                  <a:lstStyle/>
                  <a:p>
                    <a:endParaRPr lang="en-US"/>
                  </a:p>
                </p:txBody>
              </p:sp>
              <p:sp>
                <p:nvSpPr>
                  <p:cNvPr id="27385" name="Freeform 2310"/>
                  <p:cNvSpPr>
                    <a:spLocks/>
                  </p:cNvSpPr>
                  <p:nvPr/>
                </p:nvSpPr>
                <p:spPr bwMode="auto">
                  <a:xfrm>
                    <a:off x="1882" y="3636"/>
                    <a:ext cx="66" cy="37"/>
                  </a:xfrm>
                  <a:custGeom>
                    <a:avLst/>
                    <a:gdLst>
                      <a:gd name="T0" fmla="*/ 65 w 66"/>
                      <a:gd name="T1" fmla="*/ 0 h 37"/>
                      <a:gd name="T2" fmla="*/ 65 w 66"/>
                      <a:gd name="T3" fmla="*/ 36 h 37"/>
                      <a:gd name="T4" fmla="*/ 0 w 66"/>
                      <a:gd name="T5" fmla="*/ 36 h 37"/>
                      <a:gd name="T6" fmla="*/ 0 w 66"/>
                      <a:gd name="T7" fmla="*/ 27 h 37"/>
                      <a:gd name="T8" fmla="*/ 33 w 66"/>
                      <a:gd name="T9" fmla="*/ 0 h 37"/>
                      <a:gd name="T10" fmla="*/ 65 w 66"/>
                      <a:gd name="T11" fmla="*/ 0 h 37"/>
                      <a:gd name="T12" fmla="*/ 0 60000 65536"/>
                      <a:gd name="T13" fmla="*/ 0 60000 65536"/>
                      <a:gd name="T14" fmla="*/ 0 60000 65536"/>
                      <a:gd name="T15" fmla="*/ 0 60000 65536"/>
                      <a:gd name="T16" fmla="*/ 0 60000 65536"/>
                      <a:gd name="T17" fmla="*/ 0 60000 65536"/>
                      <a:gd name="T18" fmla="*/ 0 w 66"/>
                      <a:gd name="T19" fmla="*/ 0 h 37"/>
                      <a:gd name="T20" fmla="*/ 66 w 66"/>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66" h="37">
                        <a:moveTo>
                          <a:pt x="65" y="0"/>
                        </a:moveTo>
                        <a:lnTo>
                          <a:pt x="65" y="36"/>
                        </a:lnTo>
                        <a:lnTo>
                          <a:pt x="0" y="36"/>
                        </a:lnTo>
                        <a:lnTo>
                          <a:pt x="0" y="27"/>
                        </a:lnTo>
                        <a:lnTo>
                          <a:pt x="33" y="0"/>
                        </a:lnTo>
                        <a:lnTo>
                          <a:pt x="65" y="0"/>
                        </a:lnTo>
                      </a:path>
                    </a:pathLst>
                  </a:custGeom>
                  <a:solidFill>
                    <a:srgbClr val="FFFFFF"/>
                  </a:solidFill>
                  <a:ln w="9525" cap="rnd">
                    <a:solidFill>
                      <a:srgbClr val="000000"/>
                    </a:solidFill>
                    <a:round/>
                    <a:headEnd/>
                    <a:tailEnd/>
                  </a:ln>
                </p:spPr>
                <p:txBody>
                  <a:bodyPr/>
                  <a:lstStyle/>
                  <a:p>
                    <a:endParaRPr lang="en-US"/>
                  </a:p>
                </p:txBody>
              </p:sp>
              <p:sp>
                <p:nvSpPr>
                  <p:cNvPr id="27386" name="Freeform 2311"/>
                  <p:cNvSpPr>
                    <a:spLocks/>
                  </p:cNvSpPr>
                  <p:nvPr/>
                </p:nvSpPr>
                <p:spPr bwMode="auto">
                  <a:xfrm>
                    <a:off x="1882" y="3636"/>
                    <a:ext cx="80" cy="49"/>
                  </a:xfrm>
                  <a:custGeom>
                    <a:avLst/>
                    <a:gdLst>
                      <a:gd name="T0" fmla="*/ 79 w 80"/>
                      <a:gd name="T1" fmla="*/ 0 h 49"/>
                      <a:gd name="T2" fmla="*/ 79 w 80"/>
                      <a:gd name="T3" fmla="*/ 0 h 49"/>
                      <a:gd name="T4" fmla="*/ 79 w 80"/>
                      <a:gd name="T5" fmla="*/ 48 h 49"/>
                      <a:gd name="T6" fmla="*/ 0 w 80"/>
                      <a:gd name="T7" fmla="*/ 48 h 49"/>
                      <a:gd name="T8" fmla="*/ 0 w 80"/>
                      <a:gd name="T9" fmla="*/ 36 h 49"/>
                      <a:gd name="T10" fmla="*/ 40 w 80"/>
                      <a:gd name="T11" fmla="*/ 0 h 49"/>
                      <a:gd name="T12" fmla="*/ 79 w 80"/>
                      <a:gd name="T13" fmla="*/ 0 h 49"/>
                      <a:gd name="T14" fmla="*/ 0 60000 65536"/>
                      <a:gd name="T15" fmla="*/ 0 60000 65536"/>
                      <a:gd name="T16" fmla="*/ 0 60000 65536"/>
                      <a:gd name="T17" fmla="*/ 0 60000 65536"/>
                      <a:gd name="T18" fmla="*/ 0 60000 65536"/>
                      <a:gd name="T19" fmla="*/ 0 60000 65536"/>
                      <a:gd name="T20" fmla="*/ 0 60000 65536"/>
                      <a:gd name="T21" fmla="*/ 0 w 80"/>
                      <a:gd name="T22" fmla="*/ 0 h 49"/>
                      <a:gd name="T23" fmla="*/ 80 w 80"/>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49">
                        <a:moveTo>
                          <a:pt x="79" y="0"/>
                        </a:moveTo>
                        <a:lnTo>
                          <a:pt x="79" y="0"/>
                        </a:lnTo>
                        <a:lnTo>
                          <a:pt x="79" y="48"/>
                        </a:lnTo>
                        <a:lnTo>
                          <a:pt x="0" y="48"/>
                        </a:lnTo>
                        <a:lnTo>
                          <a:pt x="0" y="36"/>
                        </a:lnTo>
                        <a:lnTo>
                          <a:pt x="40" y="0"/>
                        </a:lnTo>
                        <a:lnTo>
                          <a:pt x="79" y="0"/>
                        </a:lnTo>
                      </a:path>
                    </a:pathLst>
                  </a:custGeom>
                  <a:solidFill>
                    <a:srgbClr val="FFFFFF"/>
                  </a:solidFill>
                  <a:ln w="12700" cap="rnd">
                    <a:solidFill>
                      <a:srgbClr val="000000"/>
                    </a:solidFill>
                    <a:round/>
                    <a:headEnd/>
                    <a:tailEnd/>
                  </a:ln>
                </p:spPr>
                <p:txBody>
                  <a:bodyPr/>
                  <a:lstStyle/>
                  <a:p>
                    <a:endParaRPr lang="en-US"/>
                  </a:p>
                </p:txBody>
              </p:sp>
              <p:sp>
                <p:nvSpPr>
                  <p:cNvPr id="27387" name="Freeform 2312"/>
                  <p:cNvSpPr>
                    <a:spLocks/>
                  </p:cNvSpPr>
                  <p:nvPr/>
                </p:nvSpPr>
                <p:spPr bwMode="auto">
                  <a:xfrm>
                    <a:off x="1882" y="3636"/>
                    <a:ext cx="80" cy="49"/>
                  </a:xfrm>
                  <a:custGeom>
                    <a:avLst/>
                    <a:gdLst>
                      <a:gd name="T0" fmla="*/ 79 w 80"/>
                      <a:gd name="T1" fmla="*/ 0 h 49"/>
                      <a:gd name="T2" fmla="*/ 79 w 80"/>
                      <a:gd name="T3" fmla="*/ 48 h 49"/>
                      <a:gd name="T4" fmla="*/ 0 w 80"/>
                      <a:gd name="T5" fmla="*/ 48 h 49"/>
                      <a:gd name="T6" fmla="*/ 0 w 80"/>
                      <a:gd name="T7" fmla="*/ 36 h 49"/>
                      <a:gd name="T8" fmla="*/ 40 w 80"/>
                      <a:gd name="T9" fmla="*/ 0 h 49"/>
                      <a:gd name="T10" fmla="*/ 79 w 80"/>
                      <a:gd name="T11" fmla="*/ 0 h 49"/>
                      <a:gd name="T12" fmla="*/ 0 60000 65536"/>
                      <a:gd name="T13" fmla="*/ 0 60000 65536"/>
                      <a:gd name="T14" fmla="*/ 0 60000 65536"/>
                      <a:gd name="T15" fmla="*/ 0 60000 65536"/>
                      <a:gd name="T16" fmla="*/ 0 60000 65536"/>
                      <a:gd name="T17" fmla="*/ 0 60000 65536"/>
                      <a:gd name="T18" fmla="*/ 0 w 80"/>
                      <a:gd name="T19" fmla="*/ 0 h 49"/>
                      <a:gd name="T20" fmla="*/ 80 w 80"/>
                      <a:gd name="T21" fmla="*/ 49 h 49"/>
                    </a:gdLst>
                    <a:ahLst/>
                    <a:cxnLst>
                      <a:cxn ang="T12">
                        <a:pos x="T0" y="T1"/>
                      </a:cxn>
                      <a:cxn ang="T13">
                        <a:pos x="T2" y="T3"/>
                      </a:cxn>
                      <a:cxn ang="T14">
                        <a:pos x="T4" y="T5"/>
                      </a:cxn>
                      <a:cxn ang="T15">
                        <a:pos x="T6" y="T7"/>
                      </a:cxn>
                      <a:cxn ang="T16">
                        <a:pos x="T8" y="T9"/>
                      </a:cxn>
                      <a:cxn ang="T17">
                        <a:pos x="T10" y="T11"/>
                      </a:cxn>
                    </a:cxnLst>
                    <a:rect l="T18" t="T19" r="T20" b="T21"/>
                    <a:pathLst>
                      <a:path w="80" h="49">
                        <a:moveTo>
                          <a:pt x="79" y="0"/>
                        </a:moveTo>
                        <a:lnTo>
                          <a:pt x="79" y="48"/>
                        </a:lnTo>
                        <a:lnTo>
                          <a:pt x="0" y="48"/>
                        </a:lnTo>
                        <a:lnTo>
                          <a:pt x="0" y="36"/>
                        </a:lnTo>
                        <a:lnTo>
                          <a:pt x="40" y="0"/>
                        </a:lnTo>
                        <a:lnTo>
                          <a:pt x="79" y="0"/>
                        </a:lnTo>
                      </a:path>
                    </a:pathLst>
                  </a:custGeom>
                  <a:solidFill>
                    <a:srgbClr val="FFFFFF"/>
                  </a:solidFill>
                  <a:ln w="12700" cap="rnd">
                    <a:solidFill>
                      <a:srgbClr val="000000"/>
                    </a:solidFill>
                    <a:round/>
                    <a:headEnd/>
                    <a:tailEnd/>
                  </a:ln>
                </p:spPr>
                <p:txBody>
                  <a:bodyPr/>
                  <a:lstStyle/>
                  <a:p>
                    <a:endParaRPr lang="en-US"/>
                  </a:p>
                </p:txBody>
              </p:sp>
              <p:sp>
                <p:nvSpPr>
                  <p:cNvPr id="27388" name="Line 2313"/>
                  <p:cNvSpPr>
                    <a:spLocks noChangeShapeType="1"/>
                  </p:cNvSpPr>
                  <p:nvPr/>
                </p:nvSpPr>
                <p:spPr bwMode="auto">
                  <a:xfrm>
                    <a:off x="2144" y="3738"/>
                    <a:ext cx="27"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389" name="Line 2314"/>
                  <p:cNvSpPr>
                    <a:spLocks noChangeShapeType="1"/>
                  </p:cNvSpPr>
                  <p:nvPr/>
                </p:nvSpPr>
                <p:spPr bwMode="auto">
                  <a:xfrm>
                    <a:off x="1790" y="3726"/>
                    <a:ext cx="52" cy="12"/>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390" name="Rectangle 2315"/>
                  <p:cNvSpPr>
                    <a:spLocks noChangeArrowheads="1"/>
                  </p:cNvSpPr>
                  <p:nvPr/>
                </p:nvSpPr>
                <p:spPr bwMode="auto">
                  <a:xfrm>
                    <a:off x="1794" y="3712"/>
                    <a:ext cx="8" cy="8"/>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391" name="Freeform 2316"/>
                  <p:cNvSpPr>
                    <a:spLocks/>
                  </p:cNvSpPr>
                  <p:nvPr/>
                </p:nvSpPr>
                <p:spPr bwMode="auto">
                  <a:xfrm>
                    <a:off x="2157" y="3696"/>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path>
                    </a:pathLst>
                  </a:custGeom>
                  <a:solidFill>
                    <a:srgbClr val="FFFFFF"/>
                  </a:solidFill>
                  <a:ln w="9525" cap="rnd">
                    <a:solidFill>
                      <a:srgbClr val="000000"/>
                    </a:solidFill>
                    <a:round/>
                    <a:headEnd/>
                    <a:tailEnd/>
                  </a:ln>
                </p:spPr>
                <p:txBody>
                  <a:bodyPr/>
                  <a:lstStyle/>
                  <a:p>
                    <a:endParaRPr lang="en-US"/>
                  </a:p>
                </p:txBody>
              </p:sp>
              <p:sp>
                <p:nvSpPr>
                  <p:cNvPr id="27392" name="Freeform 2317"/>
                  <p:cNvSpPr>
                    <a:spLocks/>
                  </p:cNvSpPr>
                  <p:nvPr/>
                </p:nvSpPr>
                <p:spPr bwMode="auto">
                  <a:xfrm>
                    <a:off x="2157" y="3696"/>
                    <a:ext cx="28" cy="25"/>
                  </a:xfrm>
                  <a:custGeom>
                    <a:avLst/>
                    <a:gdLst>
                      <a:gd name="T0" fmla="*/ 0 w 28"/>
                      <a:gd name="T1" fmla="*/ 0 h 25"/>
                      <a:gd name="T2" fmla="*/ 0 w 28"/>
                      <a:gd name="T3" fmla="*/ 0 h 25"/>
                      <a:gd name="T4" fmla="*/ 14 w 28"/>
                      <a:gd name="T5" fmla="*/ 0 h 25"/>
                      <a:gd name="T6" fmla="*/ 27 w 28"/>
                      <a:gd name="T7" fmla="*/ 24 h 25"/>
                      <a:gd name="T8" fmla="*/ 14 w 28"/>
                      <a:gd name="T9" fmla="*/ 24 h 25"/>
                      <a:gd name="T10" fmla="*/ 0 w 28"/>
                      <a:gd name="T11" fmla="*/ 0 h 25"/>
                      <a:gd name="T12" fmla="*/ 0 60000 65536"/>
                      <a:gd name="T13" fmla="*/ 0 60000 65536"/>
                      <a:gd name="T14" fmla="*/ 0 60000 65536"/>
                      <a:gd name="T15" fmla="*/ 0 60000 65536"/>
                      <a:gd name="T16" fmla="*/ 0 60000 65536"/>
                      <a:gd name="T17" fmla="*/ 0 60000 65536"/>
                      <a:gd name="T18" fmla="*/ 0 w 28"/>
                      <a:gd name="T19" fmla="*/ 0 h 25"/>
                      <a:gd name="T20" fmla="*/ 28 w 28"/>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8" h="25">
                        <a:moveTo>
                          <a:pt x="0" y="0"/>
                        </a:moveTo>
                        <a:lnTo>
                          <a:pt x="0" y="0"/>
                        </a:lnTo>
                        <a:lnTo>
                          <a:pt x="14" y="0"/>
                        </a:lnTo>
                        <a:lnTo>
                          <a:pt x="27" y="24"/>
                        </a:lnTo>
                        <a:lnTo>
                          <a:pt x="14" y="24"/>
                        </a:lnTo>
                        <a:lnTo>
                          <a:pt x="0" y="0"/>
                        </a:lnTo>
                      </a:path>
                    </a:pathLst>
                  </a:custGeom>
                  <a:solidFill>
                    <a:srgbClr val="FFFFFF"/>
                  </a:solidFill>
                  <a:ln w="12700" cap="rnd">
                    <a:solidFill>
                      <a:srgbClr val="000000"/>
                    </a:solidFill>
                    <a:round/>
                    <a:headEnd/>
                    <a:tailEnd/>
                  </a:ln>
                </p:spPr>
                <p:txBody>
                  <a:bodyPr/>
                  <a:lstStyle/>
                  <a:p>
                    <a:endParaRPr lang="en-US"/>
                  </a:p>
                </p:txBody>
              </p:sp>
              <p:sp>
                <p:nvSpPr>
                  <p:cNvPr id="27393" name="Freeform 2318"/>
                  <p:cNvSpPr>
                    <a:spLocks/>
                  </p:cNvSpPr>
                  <p:nvPr/>
                </p:nvSpPr>
                <p:spPr bwMode="auto">
                  <a:xfrm>
                    <a:off x="2157" y="3696"/>
                    <a:ext cx="17" cy="17"/>
                  </a:xfrm>
                  <a:custGeom>
                    <a:avLst/>
                    <a:gdLst>
                      <a:gd name="T0" fmla="*/ 0 w 17"/>
                      <a:gd name="T1" fmla="*/ 0 h 17"/>
                      <a:gd name="T2" fmla="*/ 0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grpSp>
                <p:nvGrpSpPr>
                  <p:cNvPr id="26634" name="Group 2319"/>
                  <p:cNvGrpSpPr>
                    <a:grpSpLocks/>
                  </p:cNvGrpSpPr>
                  <p:nvPr/>
                </p:nvGrpSpPr>
                <p:grpSpPr bwMode="auto">
                  <a:xfrm>
                    <a:off x="2070" y="3712"/>
                    <a:ext cx="70" cy="52"/>
                    <a:chOff x="2070" y="3712"/>
                    <a:chExt cx="70" cy="52"/>
                  </a:xfrm>
                </p:grpSpPr>
                <p:sp>
                  <p:nvSpPr>
                    <p:cNvPr id="27402" name="Oval 2320"/>
                    <p:cNvSpPr>
                      <a:spLocks noChangeArrowheads="1"/>
                    </p:cNvSpPr>
                    <p:nvPr/>
                  </p:nvSpPr>
                  <p:spPr bwMode="auto">
                    <a:xfrm>
                      <a:off x="2070" y="3712"/>
                      <a:ext cx="70" cy="5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403" name="Oval 2321"/>
                    <p:cNvSpPr>
                      <a:spLocks noChangeArrowheads="1"/>
                    </p:cNvSpPr>
                    <p:nvPr/>
                  </p:nvSpPr>
                  <p:spPr bwMode="auto">
                    <a:xfrm>
                      <a:off x="2096" y="3724"/>
                      <a:ext cx="19" cy="2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6635" name="Group 2322"/>
                  <p:cNvGrpSpPr>
                    <a:grpSpLocks/>
                  </p:cNvGrpSpPr>
                  <p:nvPr/>
                </p:nvGrpSpPr>
                <p:grpSpPr bwMode="auto">
                  <a:xfrm>
                    <a:off x="1987" y="3696"/>
                    <a:ext cx="41" cy="37"/>
                    <a:chOff x="1987" y="3696"/>
                    <a:chExt cx="41" cy="37"/>
                  </a:xfrm>
                </p:grpSpPr>
                <p:sp>
                  <p:nvSpPr>
                    <p:cNvPr id="27396" name="Freeform 2323"/>
                    <p:cNvSpPr>
                      <a:spLocks/>
                    </p:cNvSpPr>
                    <p:nvPr/>
                  </p:nvSpPr>
                  <p:spPr bwMode="auto">
                    <a:xfrm>
                      <a:off x="1987" y="3696"/>
                      <a:ext cx="28" cy="25"/>
                    </a:xfrm>
                    <a:custGeom>
                      <a:avLst/>
                      <a:gdLst>
                        <a:gd name="T0" fmla="*/ 0 w 28"/>
                        <a:gd name="T1" fmla="*/ 8 h 25"/>
                        <a:gd name="T2" fmla="*/ 0 w 28"/>
                        <a:gd name="T3" fmla="*/ 0 h 25"/>
                        <a:gd name="T4" fmla="*/ 9 w 28"/>
                        <a:gd name="T5" fmla="*/ 0 h 25"/>
                        <a:gd name="T6" fmla="*/ 18 w 28"/>
                        <a:gd name="T7" fmla="*/ 0 h 25"/>
                        <a:gd name="T8" fmla="*/ 27 w 28"/>
                        <a:gd name="T9" fmla="*/ 8 h 25"/>
                        <a:gd name="T10" fmla="*/ 9 w 28"/>
                        <a:gd name="T11" fmla="*/ 24 h 25"/>
                        <a:gd name="T12" fmla="*/ 0 w 28"/>
                        <a:gd name="T13" fmla="*/ 8 h 25"/>
                        <a:gd name="T14" fmla="*/ 0 60000 65536"/>
                        <a:gd name="T15" fmla="*/ 0 60000 65536"/>
                        <a:gd name="T16" fmla="*/ 0 60000 65536"/>
                        <a:gd name="T17" fmla="*/ 0 60000 65536"/>
                        <a:gd name="T18" fmla="*/ 0 60000 65536"/>
                        <a:gd name="T19" fmla="*/ 0 60000 65536"/>
                        <a:gd name="T20" fmla="*/ 0 60000 65536"/>
                        <a:gd name="T21" fmla="*/ 0 w 28"/>
                        <a:gd name="T22" fmla="*/ 0 h 25"/>
                        <a:gd name="T23" fmla="*/ 28 w 28"/>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25">
                          <a:moveTo>
                            <a:pt x="0" y="8"/>
                          </a:moveTo>
                          <a:lnTo>
                            <a:pt x="0" y="0"/>
                          </a:lnTo>
                          <a:lnTo>
                            <a:pt x="9" y="0"/>
                          </a:lnTo>
                          <a:lnTo>
                            <a:pt x="18" y="0"/>
                          </a:lnTo>
                          <a:lnTo>
                            <a:pt x="27" y="8"/>
                          </a:lnTo>
                          <a:lnTo>
                            <a:pt x="9" y="24"/>
                          </a:lnTo>
                          <a:lnTo>
                            <a:pt x="0" y="8"/>
                          </a:lnTo>
                        </a:path>
                      </a:pathLst>
                    </a:custGeom>
                    <a:solidFill>
                      <a:srgbClr val="FFFFFF"/>
                    </a:solidFill>
                    <a:ln w="9525" cap="rnd">
                      <a:solidFill>
                        <a:srgbClr val="000000"/>
                      </a:solidFill>
                      <a:round/>
                      <a:headEnd/>
                      <a:tailEnd/>
                    </a:ln>
                  </p:spPr>
                  <p:txBody>
                    <a:bodyPr/>
                    <a:lstStyle/>
                    <a:p>
                      <a:endParaRPr lang="en-US"/>
                    </a:p>
                  </p:txBody>
                </p:sp>
                <p:sp>
                  <p:nvSpPr>
                    <p:cNvPr id="27397" name="Freeform 2324"/>
                    <p:cNvSpPr>
                      <a:spLocks/>
                    </p:cNvSpPr>
                    <p:nvPr/>
                  </p:nvSpPr>
                  <p:spPr bwMode="auto">
                    <a:xfrm>
                      <a:off x="1987" y="3696"/>
                      <a:ext cx="41" cy="37"/>
                    </a:xfrm>
                    <a:custGeom>
                      <a:avLst/>
                      <a:gdLst>
                        <a:gd name="T0" fmla="*/ 0 w 41"/>
                        <a:gd name="T1" fmla="*/ 0 h 37"/>
                        <a:gd name="T2" fmla="*/ 27 w 41"/>
                        <a:gd name="T3" fmla="*/ 12 h 37"/>
                        <a:gd name="T4" fmla="*/ 40 w 41"/>
                        <a:gd name="T5" fmla="*/ 12 h 37"/>
                        <a:gd name="T6" fmla="*/ 40 w 41"/>
                        <a:gd name="T7" fmla="*/ 0 h 37"/>
                        <a:gd name="T8" fmla="*/ 40 w 41"/>
                        <a:gd name="T9" fmla="*/ 36 h 37"/>
                        <a:gd name="T10" fmla="*/ 13 w 41"/>
                        <a:gd name="T11" fmla="*/ 36 h 37"/>
                        <a:gd name="T12" fmla="*/ 0 w 41"/>
                        <a:gd name="T13" fmla="*/ 0 h 37"/>
                        <a:gd name="T14" fmla="*/ 0 60000 65536"/>
                        <a:gd name="T15" fmla="*/ 0 60000 65536"/>
                        <a:gd name="T16" fmla="*/ 0 60000 65536"/>
                        <a:gd name="T17" fmla="*/ 0 60000 65536"/>
                        <a:gd name="T18" fmla="*/ 0 60000 65536"/>
                        <a:gd name="T19" fmla="*/ 0 60000 65536"/>
                        <a:gd name="T20" fmla="*/ 0 60000 65536"/>
                        <a:gd name="T21" fmla="*/ 0 w 41"/>
                        <a:gd name="T22" fmla="*/ 0 h 37"/>
                        <a:gd name="T23" fmla="*/ 41 w 41"/>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37">
                          <a:moveTo>
                            <a:pt x="0" y="0"/>
                          </a:moveTo>
                          <a:lnTo>
                            <a:pt x="27" y="12"/>
                          </a:lnTo>
                          <a:lnTo>
                            <a:pt x="40" y="12"/>
                          </a:lnTo>
                          <a:lnTo>
                            <a:pt x="40" y="0"/>
                          </a:lnTo>
                          <a:lnTo>
                            <a:pt x="40" y="36"/>
                          </a:lnTo>
                          <a:lnTo>
                            <a:pt x="13" y="36"/>
                          </a:lnTo>
                          <a:lnTo>
                            <a:pt x="0" y="0"/>
                          </a:lnTo>
                        </a:path>
                      </a:pathLst>
                    </a:custGeom>
                    <a:solidFill>
                      <a:srgbClr val="FFFFFF"/>
                    </a:solidFill>
                    <a:ln w="12700" cap="rnd">
                      <a:solidFill>
                        <a:srgbClr val="000000"/>
                      </a:solidFill>
                      <a:round/>
                      <a:headEnd/>
                      <a:tailEnd/>
                    </a:ln>
                  </p:spPr>
                  <p:txBody>
                    <a:bodyPr/>
                    <a:lstStyle/>
                    <a:p>
                      <a:endParaRPr lang="en-US"/>
                    </a:p>
                  </p:txBody>
                </p:sp>
                <p:sp>
                  <p:nvSpPr>
                    <p:cNvPr id="27398" name="Freeform 2325"/>
                    <p:cNvSpPr>
                      <a:spLocks/>
                    </p:cNvSpPr>
                    <p:nvPr/>
                  </p:nvSpPr>
                  <p:spPr bwMode="auto">
                    <a:xfrm>
                      <a:off x="1987" y="3696"/>
                      <a:ext cx="41" cy="37"/>
                    </a:xfrm>
                    <a:custGeom>
                      <a:avLst/>
                      <a:gdLst>
                        <a:gd name="T0" fmla="*/ 0 w 41"/>
                        <a:gd name="T1" fmla="*/ 12 h 37"/>
                        <a:gd name="T2" fmla="*/ 0 w 41"/>
                        <a:gd name="T3" fmla="*/ 0 h 37"/>
                        <a:gd name="T4" fmla="*/ 13 w 41"/>
                        <a:gd name="T5" fmla="*/ 0 h 37"/>
                        <a:gd name="T6" fmla="*/ 27 w 41"/>
                        <a:gd name="T7" fmla="*/ 0 h 37"/>
                        <a:gd name="T8" fmla="*/ 40 w 41"/>
                        <a:gd name="T9" fmla="*/ 12 h 37"/>
                        <a:gd name="T10" fmla="*/ 13 w 41"/>
                        <a:gd name="T11" fmla="*/ 36 h 37"/>
                        <a:gd name="T12" fmla="*/ 0 w 41"/>
                        <a:gd name="T13" fmla="*/ 12 h 37"/>
                        <a:gd name="T14" fmla="*/ 0 60000 65536"/>
                        <a:gd name="T15" fmla="*/ 0 60000 65536"/>
                        <a:gd name="T16" fmla="*/ 0 60000 65536"/>
                        <a:gd name="T17" fmla="*/ 0 60000 65536"/>
                        <a:gd name="T18" fmla="*/ 0 60000 65536"/>
                        <a:gd name="T19" fmla="*/ 0 60000 65536"/>
                        <a:gd name="T20" fmla="*/ 0 60000 65536"/>
                        <a:gd name="T21" fmla="*/ 0 w 41"/>
                        <a:gd name="T22" fmla="*/ 0 h 37"/>
                        <a:gd name="T23" fmla="*/ 41 w 41"/>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37">
                          <a:moveTo>
                            <a:pt x="0" y="12"/>
                          </a:moveTo>
                          <a:lnTo>
                            <a:pt x="0" y="0"/>
                          </a:lnTo>
                          <a:lnTo>
                            <a:pt x="13" y="0"/>
                          </a:lnTo>
                          <a:lnTo>
                            <a:pt x="27" y="0"/>
                          </a:lnTo>
                          <a:lnTo>
                            <a:pt x="40" y="12"/>
                          </a:lnTo>
                          <a:lnTo>
                            <a:pt x="13" y="36"/>
                          </a:lnTo>
                          <a:lnTo>
                            <a:pt x="0" y="12"/>
                          </a:lnTo>
                        </a:path>
                      </a:pathLst>
                    </a:custGeom>
                    <a:solidFill>
                      <a:srgbClr val="FFFFFF"/>
                    </a:solidFill>
                    <a:ln w="12700" cap="rnd">
                      <a:solidFill>
                        <a:srgbClr val="000000"/>
                      </a:solidFill>
                      <a:round/>
                      <a:headEnd/>
                      <a:tailEnd/>
                    </a:ln>
                  </p:spPr>
                  <p:txBody>
                    <a:bodyPr/>
                    <a:lstStyle/>
                    <a:p>
                      <a:endParaRPr lang="en-US"/>
                    </a:p>
                  </p:txBody>
                </p:sp>
                <p:sp>
                  <p:nvSpPr>
                    <p:cNvPr id="27399" name="Freeform 2326"/>
                    <p:cNvSpPr>
                      <a:spLocks/>
                    </p:cNvSpPr>
                    <p:nvPr/>
                  </p:nvSpPr>
                  <p:spPr bwMode="auto">
                    <a:xfrm>
                      <a:off x="1987" y="3696"/>
                      <a:ext cx="28" cy="1"/>
                    </a:xfrm>
                    <a:custGeom>
                      <a:avLst/>
                      <a:gdLst>
                        <a:gd name="T0" fmla="*/ 0 w 28"/>
                        <a:gd name="T1" fmla="*/ 0 h 1"/>
                        <a:gd name="T2" fmla="*/ 0 w 28"/>
                        <a:gd name="T3" fmla="*/ 0 h 1"/>
                        <a:gd name="T4" fmla="*/ 9 w 28"/>
                        <a:gd name="T5" fmla="*/ 0 h 1"/>
                        <a:gd name="T6" fmla="*/ 18 w 28"/>
                        <a:gd name="T7" fmla="*/ 0 h 1"/>
                        <a:gd name="T8" fmla="*/ 27 w 28"/>
                        <a:gd name="T9" fmla="*/ 0 h 1"/>
                        <a:gd name="T10" fmla="*/ 0 w 28"/>
                        <a:gd name="T11" fmla="*/ 0 h 1"/>
                        <a:gd name="T12" fmla="*/ 0 60000 65536"/>
                        <a:gd name="T13" fmla="*/ 0 60000 65536"/>
                        <a:gd name="T14" fmla="*/ 0 60000 65536"/>
                        <a:gd name="T15" fmla="*/ 0 60000 65536"/>
                        <a:gd name="T16" fmla="*/ 0 60000 65536"/>
                        <a:gd name="T17" fmla="*/ 0 60000 65536"/>
                        <a:gd name="T18" fmla="*/ 0 w 28"/>
                        <a:gd name="T19" fmla="*/ 0 h 1"/>
                        <a:gd name="T20" fmla="*/ 28 w 28"/>
                        <a:gd name="T21" fmla="*/ 1 h 1"/>
                      </a:gdLst>
                      <a:ahLst/>
                      <a:cxnLst>
                        <a:cxn ang="T12">
                          <a:pos x="T0" y="T1"/>
                        </a:cxn>
                        <a:cxn ang="T13">
                          <a:pos x="T2" y="T3"/>
                        </a:cxn>
                        <a:cxn ang="T14">
                          <a:pos x="T4" y="T5"/>
                        </a:cxn>
                        <a:cxn ang="T15">
                          <a:pos x="T6" y="T7"/>
                        </a:cxn>
                        <a:cxn ang="T16">
                          <a:pos x="T8" y="T9"/>
                        </a:cxn>
                        <a:cxn ang="T17">
                          <a:pos x="T10" y="T11"/>
                        </a:cxn>
                      </a:cxnLst>
                      <a:rect l="T18" t="T19" r="T20" b="T21"/>
                      <a:pathLst>
                        <a:path w="28" h="1">
                          <a:moveTo>
                            <a:pt x="0" y="0"/>
                          </a:moveTo>
                          <a:lnTo>
                            <a:pt x="0" y="0"/>
                          </a:lnTo>
                          <a:lnTo>
                            <a:pt x="9" y="0"/>
                          </a:lnTo>
                          <a:lnTo>
                            <a:pt x="18" y="0"/>
                          </a:lnTo>
                          <a:lnTo>
                            <a:pt x="27" y="0"/>
                          </a:lnTo>
                          <a:lnTo>
                            <a:pt x="0" y="0"/>
                          </a:lnTo>
                        </a:path>
                      </a:pathLst>
                    </a:custGeom>
                    <a:solidFill>
                      <a:srgbClr val="FFFFFF"/>
                    </a:solidFill>
                    <a:ln w="9525" cap="rnd">
                      <a:solidFill>
                        <a:srgbClr val="000000"/>
                      </a:solidFill>
                      <a:round/>
                      <a:headEnd/>
                      <a:tailEnd/>
                    </a:ln>
                  </p:spPr>
                  <p:txBody>
                    <a:bodyPr/>
                    <a:lstStyle/>
                    <a:p>
                      <a:endParaRPr lang="en-US"/>
                    </a:p>
                  </p:txBody>
                </p:sp>
                <p:sp>
                  <p:nvSpPr>
                    <p:cNvPr id="27400" name="Freeform 2327"/>
                    <p:cNvSpPr>
                      <a:spLocks/>
                    </p:cNvSpPr>
                    <p:nvPr/>
                  </p:nvSpPr>
                  <p:spPr bwMode="auto">
                    <a:xfrm>
                      <a:off x="1987" y="3696"/>
                      <a:ext cx="41" cy="17"/>
                    </a:xfrm>
                    <a:custGeom>
                      <a:avLst/>
                      <a:gdLst>
                        <a:gd name="T0" fmla="*/ 0 w 41"/>
                        <a:gd name="T1" fmla="*/ 0 h 17"/>
                        <a:gd name="T2" fmla="*/ 27 w 41"/>
                        <a:gd name="T3" fmla="*/ 16 h 17"/>
                        <a:gd name="T4" fmla="*/ 40 w 41"/>
                        <a:gd name="T5" fmla="*/ 16 h 17"/>
                        <a:gd name="T6" fmla="*/ 40 w 41"/>
                        <a:gd name="T7" fmla="*/ 0 h 17"/>
                        <a:gd name="T8" fmla="*/ 40 w 41"/>
                        <a:gd name="T9" fmla="*/ 16 h 17"/>
                        <a:gd name="T10" fmla="*/ 0 w 41"/>
                        <a:gd name="T11" fmla="*/ 16 h 17"/>
                        <a:gd name="T12" fmla="*/ 0 60000 65536"/>
                        <a:gd name="T13" fmla="*/ 0 60000 65536"/>
                        <a:gd name="T14" fmla="*/ 0 60000 65536"/>
                        <a:gd name="T15" fmla="*/ 0 60000 65536"/>
                        <a:gd name="T16" fmla="*/ 0 60000 65536"/>
                        <a:gd name="T17" fmla="*/ 0 60000 65536"/>
                        <a:gd name="T18" fmla="*/ 0 w 41"/>
                        <a:gd name="T19" fmla="*/ 0 h 17"/>
                        <a:gd name="T20" fmla="*/ 41 w 4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1" h="17">
                          <a:moveTo>
                            <a:pt x="0" y="0"/>
                          </a:moveTo>
                          <a:lnTo>
                            <a:pt x="27" y="16"/>
                          </a:lnTo>
                          <a:lnTo>
                            <a:pt x="40" y="16"/>
                          </a:lnTo>
                          <a:lnTo>
                            <a:pt x="40" y="0"/>
                          </a:lnTo>
                          <a:lnTo>
                            <a:pt x="40" y="16"/>
                          </a:lnTo>
                          <a:lnTo>
                            <a:pt x="0"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401" name="Freeform 2328"/>
                    <p:cNvSpPr>
                      <a:spLocks/>
                    </p:cNvSpPr>
                    <p:nvPr/>
                  </p:nvSpPr>
                  <p:spPr bwMode="auto">
                    <a:xfrm>
                      <a:off x="1987" y="3696"/>
                      <a:ext cx="41" cy="17"/>
                    </a:xfrm>
                    <a:custGeom>
                      <a:avLst/>
                      <a:gdLst>
                        <a:gd name="T0" fmla="*/ 0 w 41"/>
                        <a:gd name="T1" fmla="*/ 16 h 17"/>
                        <a:gd name="T2" fmla="*/ 0 w 41"/>
                        <a:gd name="T3" fmla="*/ 0 h 17"/>
                        <a:gd name="T4" fmla="*/ 13 w 41"/>
                        <a:gd name="T5" fmla="*/ 0 h 17"/>
                        <a:gd name="T6" fmla="*/ 27 w 41"/>
                        <a:gd name="T7" fmla="*/ 0 h 17"/>
                        <a:gd name="T8" fmla="*/ 40 w 41"/>
                        <a:gd name="T9" fmla="*/ 16 h 17"/>
                        <a:gd name="T10" fmla="*/ 0 w 41"/>
                        <a:gd name="T11" fmla="*/ 16 h 17"/>
                        <a:gd name="T12" fmla="*/ 0 60000 65536"/>
                        <a:gd name="T13" fmla="*/ 0 60000 65536"/>
                        <a:gd name="T14" fmla="*/ 0 60000 65536"/>
                        <a:gd name="T15" fmla="*/ 0 60000 65536"/>
                        <a:gd name="T16" fmla="*/ 0 60000 65536"/>
                        <a:gd name="T17" fmla="*/ 0 60000 65536"/>
                        <a:gd name="T18" fmla="*/ 0 w 41"/>
                        <a:gd name="T19" fmla="*/ 0 h 17"/>
                        <a:gd name="T20" fmla="*/ 41 w 4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41" h="17">
                          <a:moveTo>
                            <a:pt x="0" y="16"/>
                          </a:moveTo>
                          <a:lnTo>
                            <a:pt x="0" y="0"/>
                          </a:lnTo>
                          <a:lnTo>
                            <a:pt x="13" y="0"/>
                          </a:lnTo>
                          <a:lnTo>
                            <a:pt x="27" y="0"/>
                          </a:lnTo>
                          <a:lnTo>
                            <a:pt x="40" y="16"/>
                          </a:lnTo>
                          <a:lnTo>
                            <a:pt x="0" y="16"/>
                          </a:lnTo>
                        </a:path>
                      </a:pathLst>
                    </a:custGeom>
                    <a:solidFill>
                      <a:srgbClr val="FFFFFF"/>
                    </a:solidFill>
                    <a:ln w="12700" cap="rnd">
                      <a:solidFill>
                        <a:srgbClr val="000000"/>
                      </a:solidFill>
                      <a:round/>
                      <a:headEnd/>
                      <a:tailEnd/>
                    </a:ln>
                  </p:spPr>
                  <p:txBody>
                    <a:bodyPr/>
                    <a:lstStyle/>
                    <a:p>
                      <a:endParaRPr lang="en-US"/>
                    </a:p>
                  </p:txBody>
                </p:sp>
              </p:grpSp>
            </p:grpSp>
          </p:grpSp>
          <p:sp>
            <p:nvSpPr>
              <p:cNvPr id="27264" name="Rectangle 2329"/>
              <p:cNvSpPr>
                <a:spLocks noChangeArrowheads="1"/>
              </p:cNvSpPr>
              <p:nvPr/>
            </p:nvSpPr>
            <p:spPr bwMode="auto">
              <a:xfrm>
                <a:off x="2284" y="3375"/>
                <a:ext cx="16" cy="17"/>
              </a:xfrm>
              <a:prstGeom prst="rect">
                <a:avLst/>
              </a:prstGeom>
              <a:solidFill>
                <a:srgbClr val="FFFFFF"/>
              </a:solidFill>
              <a:ln w="9525">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265" name="Rectangle 2330"/>
              <p:cNvSpPr>
                <a:spLocks noChangeArrowheads="1"/>
              </p:cNvSpPr>
              <p:nvPr/>
            </p:nvSpPr>
            <p:spPr bwMode="auto">
              <a:xfrm>
                <a:off x="2284" y="3375"/>
                <a:ext cx="16" cy="17"/>
              </a:xfrm>
              <a:prstGeom prst="rect">
                <a:avLst/>
              </a:prstGeom>
              <a:solidFill>
                <a:srgbClr val="FFFFFF"/>
              </a:solidFill>
              <a:ln w="9525">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266" name="Rectangle 2331"/>
              <p:cNvSpPr>
                <a:spLocks noChangeArrowheads="1"/>
              </p:cNvSpPr>
              <p:nvPr/>
            </p:nvSpPr>
            <p:spPr bwMode="auto">
              <a:xfrm>
                <a:off x="2284" y="3375"/>
                <a:ext cx="16" cy="17"/>
              </a:xfrm>
              <a:prstGeom prst="rect">
                <a:avLst/>
              </a:prstGeom>
              <a:solidFill>
                <a:srgbClr val="FFFFFF"/>
              </a:solidFill>
              <a:ln w="9525">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267" name="Line 2332"/>
              <p:cNvSpPr>
                <a:spLocks noChangeShapeType="1"/>
              </p:cNvSpPr>
              <p:nvPr/>
            </p:nvSpPr>
            <p:spPr bwMode="auto">
              <a:xfrm flipV="1">
                <a:off x="2124" y="2748"/>
                <a:ext cx="58" cy="182"/>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7268" name="Freeform 2333"/>
              <p:cNvSpPr>
                <a:spLocks/>
              </p:cNvSpPr>
              <p:nvPr/>
            </p:nvSpPr>
            <p:spPr bwMode="auto">
              <a:xfrm>
                <a:off x="2077" y="2924"/>
                <a:ext cx="50" cy="59"/>
              </a:xfrm>
              <a:custGeom>
                <a:avLst/>
                <a:gdLst>
                  <a:gd name="T0" fmla="*/ 20 w 50"/>
                  <a:gd name="T1" fmla="*/ 12 h 59"/>
                  <a:gd name="T2" fmla="*/ 24 w 50"/>
                  <a:gd name="T3" fmla="*/ 4 h 59"/>
                  <a:gd name="T4" fmla="*/ 28 w 50"/>
                  <a:gd name="T5" fmla="*/ 0 h 59"/>
                  <a:gd name="T6" fmla="*/ 40 w 50"/>
                  <a:gd name="T7" fmla="*/ 0 h 59"/>
                  <a:gd name="T8" fmla="*/ 49 w 50"/>
                  <a:gd name="T9" fmla="*/ 8 h 59"/>
                  <a:gd name="T10" fmla="*/ 49 w 50"/>
                  <a:gd name="T11" fmla="*/ 21 h 59"/>
                  <a:gd name="T12" fmla="*/ 37 w 50"/>
                  <a:gd name="T13" fmla="*/ 58 h 59"/>
                  <a:gd name="T14" fmla="*/ 16 w 50"/>
                  <a:gd name="T15" fmla="*/ 58 h 59"/>
                  <a:gd name="T16" fmla="*/ 3 w 50"/>
                  <a:gd name="T17" fmla="*/ 50 h 59"/>
                  <a:gd name="T18" fmla="*/ 0 w 50"/>
                  <a:gd name="T19" fmla="*/ 46 h 59"/>
                  <a:gd name="T20" fmla="*/ 20 w 50"/>
                  <a:gd name="T21" fmla="*/ 12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
                  <a:gd name="T34" fmla="*/ 0 h 59"/>
                  <a:gd name="T35" fmla="*/ 50 w 50"/>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 h="59">
                    <a:moveTo>
                      <a:pt x="20" y="12"/>
                    </a:moveTo>
                    <a:lnTo>
                      <a:pt x="24" y="4"/>
                    </a:lnTo>
                    <a:lnTo>
                      <a:pt x="28" y="0"/>
                    </a:lnTo>
                    <a:lnTo>
                      <a:pt x="40" y="0"/>
                    </a:lnTo>
                    <a:lnTo>
                      <a:pt x="49" y="8"/>
                    </a:lnTo>
                    <a:lnTo>
                      <a:pt x="49" y="21"/>
                    </a:lnTo>
                    <a:lnTo>
                      <a:pt x="37" y="58"/>
                    </a:lnTo>
                    <a:lnTo>
                      <a:pt x="16" y="58"/>
                    </a:lnTo>
                    <a:lnTo>
                      <a:pt x="3" y="50"/>
                    </a:lnTo>
                    <a:lnTo>
                      <a:pt x="0" y="46"/>
                    </a:lnTo>
                    <a:lnTo>
                      <a:pt x="20" y="12"/>
                    </a:lnTo>
                  </a:path>
                </a:pathLst>
              </a:custGeom>
              <a:solidFill>
                <a:srgbClr val="FFFFFF"/>
              </a:solidFill>
              <a:ln w="12700" cap="rnd">
                <a:solidFill>
                  <a:srgbClr val="000000"/>
                </a:solidFill>
                <a:round/>
                <a:headEnd/>
                <a:tailEnd/>
              </a:ln>
            </p:spPr>
            <p:txBody>
              <a:bodyPr/>
              <a:lstStyle/>
              <a:p>
                <a:endParaRPr lang="en-US"/>
              </a:p>
            </p:txBody>
          </p:sp>
          <p:sp>
            <p:nvSpPr>
              <p:cNvPr id="27269" name="Freeform 2334"/>
              <p:cNvSpPr>
                <a:spLocks/>
              </p:cNvSpPr>
              <p:nvPr/>
            </p:nvSpPr>
            <p:spPr bwMode="auto">
              <a:xfrm>
                <a:off x="2077" y="2919"/>
                <a:ext cx="63" cy="82"/>
              </a:xfrm>
              <a:custGeom>
                <a:avLst/>
                <a:gdLst>
                  <a:gd name="T0" fmla="*/ 38 w 63"/>
                  <a:gd name="T1" fmla="*/ 0 h 82"/>
                  <a:gd name="T2" fmla="*/ 62 w 63"/>
                  <a:gd name="T3" fmla="*/ 10 h 82"/>
                  <a:gd name="T4" fmla="*/ 57 w 63"/>
                  <a:gd name="T5" fmla="*/ 29 h 82"/>
                  <a:gd name="T6" fmla="*/ 43 w 63"/>
                  <a:gd name="T7" fmla="*/ 71 h 82"/>
                  <a:gd name="T8" fmla="*/ 38 w 63"/>
                  <a:gd name="T9" fmla="*/ 81 h 82"/>
                  <a:gd name="T10" fmla="*/ 0 w 63"/>
                  <a:gd name="T11" fmla="*/ 67 h 82"/>
                  <a:gd name="T12" fmla="*/ 0 w 63"/>
                  <a:gd name="T13" fmla="*/ 57 h 82"/>
                  <a:gd name="T14" fmla="*/ 23 w 63"/>
                  <a:gd name="T15" fmla="*/ 19 h 82"/>
                  <a:gd name="T16" fmla="*/ 0 60000 65536"/>
                  <a:gd name="T17" fmla="*/ 0 60000 65536"/>
                  <a:gd name="T18" fmla="*/ 0 60000 65536"/>
                  <a:gd name="T19" fmla="*/ 0 60000 65536"/>
                  <a:gd name="T20" fmla="*/ 0 60000 65536"/>
                  <a:gd name="T21" fmla="*/ 0 60000 65536"/>
                  <a:gd name="T22" fmla="*/ 0 60000 65536"/>
                  <a:gd name="T23" fmla="*/ 0 60000 65536"/>
                  <a:gd name="T24" fmla="*/ 0 w 63"/>
                  <a:gd name="T25" fmla="*/ 0 h 82"/>
                  <a:gd name="T26" fmla="*/ 63 w 63"/>
                  <a:gd name="T27" fmla="*/ 82 h 8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 h="82">
                    <a:moveTo>
                      <a:pt x="38" y="0"/>
                    </a:moveTo>
                    <a:lnTo>
                      <a:pt x="62" y="10"/>
                    </a:lnTo>
                    <a:lnTo>
                      <a:pt x="57" y="29"/>
                    </a:lnTo>
                    <a:lnTo>
                      <a:pt x="43" y="71"/>
                    </a:lnTo>
                    <a:lnTo>
                      <a:pt x="38" y="81"/>
                    </a:lnTo>
                    <a:lnTo>
                      <a:pt x="0" y="67"/>
                    </a:lnTo>
                    <a:lnTo>
                      <a:pt x="0" y="57"/>
                    </a:lnTo>
                    <a:lnTo>
                      <a:pt x="23" y="19"/>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270" name="Freeform 2335"/>
              <p:cNvSpPr>
                <a:spLocks/>
              </p:cNvSpPr>
              <p:nvPr/>
            </p:nvSpPr>
            <p:spPr bwMode="auto">
              <a:xfrm>
                <a:off x="2077" y="2924"/>
                <a:ext cx="58" cy="67"/>
              </a:xfrm>
              <a:custGeom>
                <a:avLst/>
                <a:gdLst>
                  <a:gd name="T0" fmla="*/ 23 w 58"/>
                  <a:gd name="T1" fmla="*/ 14 h 67"/>
                  <a:gd name="T2" fmla="*/ 28 w 58"/>
                  <a:gd name="T3" fmla="*/ 5 h 67"/>
                  <a:gd name="T4" fmla="*/ 33 w 58"/>
                  <a:gd name="T5" fmla="*/ 0 h 67"/>
                  <a:gd name="T6" fmla="*/ 47 w 58"/>
                  <a:gd name="T7" fmla="*/ 0 h 67"/>
                  <a:gd name="T8" fmla="*/ 57 w 58"/>
                  <a:gd name="T9" fmla="*/ 9 h 67"/>
                  <a:gd name="T10" fmla="*/ 57 w 58"/>
                  <a:gd name="T11" fmla="*/ 24 h 67"/>
                  <a:gd name="T12" fmla="*/ 43 w 58"/>
                  <a:gd name="T13" fmla="*/ 66 h 67"/>
                  <a:gd name="T14" fmla="*/ 19 w 58"/>
                  <a:gd name="T15" fmla="*/ 66 h 67"/>
                  <a:gd name="T16" fmla="*/ 4 w 58"/>
                  <a:gd name="T17" fmla="*/ 57 h 67"/>
                  <a:gd name="T18" fmla="*/ 0 w 58"/>
                  <a:gd name="T19" fmla="*/ 52 h 67"/>
                  <a:gd name="T20" fmla="*/ 23 w 58"/>
                  <a:gd name="T21" fmla="*/ 14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67"/>
                  <a:gd name="T35" fmla="*/ 58 w 58"/>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67">
                    <a:moveTo>
                      <a:pt x="23" y="14"/>
                    </a:moveTo>
                    <a:lnTo>
                      <a:pt x="28" y="5"/>
                    </a:lnTo>
                    <a:lnTo>
                      <a:pt x="33" y="0"/>
                    </a:lnTo>
                    <a:lnTo>
                      <a:pt x="47" y="0"/>
                    </a:lnTo>
                    <a:lnTo>
                      <a:pt x="57" y="9"/>
                    </a:lnTo>
                    <a:lnTo>
                      <a:pt x="57" y="24"/>
                    </a:lnTo>
                    <a:lnTo>
                      <a:pt x="43" y="66"/>
                    </a:lnTo>
                    <a:lnTo>
                      <a:pt x="19" y="66"/>
                    </a:lnTo>
                    <a:lnTo>
                      <a:pt x="4" y="57"/>
                    </a:lnTo>
                    <a:lnTo>
                      <a:pt x="0" y="52"/>
                    </a:lnTo>
                    <a:lnTo>
                      <a:pt x="23" y="14"/>
                    </a:lnTo>
                  </a:path>
                </a:pathLst>
              </a:custGeom>
              <a:solidFill>
                <a:srgbClr val="FFFFFF"/>
              </a:solidFill>
              <a:ln w="12700" cap="rnd">
                <a:solidFill>
                  <a:srgbClr val="000000"/>
                </a:solidFill>
                <a:round/>
                <a:headEnd/>
                <a:tailEnd/>
              </a:ln>
            </p:spPr>
            <p:txBody>
              <a:bodyPr/>
              <a:lstStyle/>
              <a:p>
                <a:endParaRPr lang="en-US"/>
              </a:p>
            </p:txBody>
          </p:sp>
          <p:sp>
            <p:nvSpPr>
              <p:cNvPr id="27271" name="Freeform 2336"/>
              <p:cNvSpPr>
                <a:spLocks/>
              </p:cNvSpPr>
              <p:nvPr/>
            </p:nvSpPr>
            <p:spPr bwMode="auto">
              <a:xfrm>
                <a:off x="2067" y="2948"/>
                <a:ext cx="55" cy="54"/>
              </a:xfrm>
              <a:custGeom>
                <a:avLst/>
                <a:gdLst>
                  <a:gd name="T0" fmla="*/ 25 w 55"/>
                  <a:gd name="T1" fmla="*/ 0 h 54"/>
                  <a:gd name="T2" fmla="*/ 54 w 55"/>
                  <a:gd name="T3" fmla="*/ 12 h 54"/>
                  <a:gd name="T4" fmla="*/ 42 w 55"/>
                  <a:gd name="T5" fmla="*/ 50 h 54"/>
                  <a:gd name="T6" fmla="*/ 33 w 55"/>
                  <a:gd name="T7" fmla="*/ 53 h 54"/>
                  <a:gd name="T8" fmla="*/ 17 w 55"/>
                  <a:gd name="T9" fmla="*/ 50 h 54"/>
                  <a:gd name="T10" fmla="*/ 4 w 55"/>
                  <a:gd name="T11" fmla="*/ 41 h 54"/>
                  <a:gd name="T12" fmla="*/ 0 w 55"/>
                  <a:gd name="T13" fmla="*/ 36 h 54"/>
                  <a:gd name="T14" fmla="*/ 25 w 5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54"/>
                  <a:gd name="T26" fmla="*/ 55 w 5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54">
                    <a:moveTo>
                      <a:pt x="25" y="0"/>
                    </a:moveTo>
                    <a:lnTo>
                      <a:pt x="54" y="12"/>
                    </a:lnTo>
                    <a:lnTo>
                      <a:pt x="42" y="50"/>
                    </a:lnTo>
                    <a:lnTo>
                      <a:pt x="33" y="53"/>
                    </a:lnTo>
                    <a:lnTo>
                      <a:pt x="17" y="50"/>
                    </a:lnTo>
                    <a:lnTo>
                      <a:pt x="4" y="41"/>
                    </a:lnTo>
                    <a:lnTo>
                      <a:pt x="0" y="36"/>
                    </a:lnTo>
                    <a:lnTo>
                      <a:pt x="25" y="0"/>
                    </a:lnTo>
                  </a:path>
                </a:pathLst>
              </a:custGeom>
              <a:solidFill>
                <a:srgbClr val="FFFFFF"/>
              </a:solidFill>
              <a:ln w="12700" cap="rnd">
                <a:solidFill>
                  <a:srgbClr val="000000"/>
                </a:solidFill>
                <a:round/>
                <a:headEnd/>
                <a:tailEnd/>
              </a:ln>
            </p:spPr>
            <p:txBody>
              <a:bodyPr/>
              <a:lstStyle/>
              <a:p>
                <a:endParaRPr lang="en-US"/>
              </a:p>
            </p:txBody>
          </p:sp>
          <p:sp>
            <p:nvSpPr>
              <p:cNvPr id="27272" name="Freeform 2337"/>
              <p:cNvSpPr>
                <a:spLocks/>
              </p:cNvSpPr>
              <p:nvPr/>
            </p:nvSpPr>
            <p:spPr bwMode="auto">
              <a:xfrm>
                <a:off x="2067" y="2948"/>
                <a:ext cx="63" cy="62"/>
              </a:xfrm>
              <a:custGeom>
                <a:avLst/>
                <a:gdLst>
                  <a:gd name="T0" fmla="*/ 48 w 63"/>
                  <a:gd name="T1" fmla="*/ 4 h 62"/>
                  <a:gd name="T2" fmla="*/ 62 w 63"/>
                  <a:gd name="T3" fmla="*/ 9 h 62"/>
                  <a:gd name="T4" fmla="*/ 53 w 63"/>
                  <a:gd name="T5" fmla="*/ 57 h 62"/>
                  <a:gd name="T6" fmla="*/ 43 w 63"/>
                  <a:gd name="T7" fmla="*/ 61 h 62"/>
                  <a:gd name="T8" fmla="*/ 0 w 63"/>
                  <a:gd name="T9" fmla="*/ 52 h 62"/>
                  <a:gd name="T10" fmla="*/ 0 w 63"/>
                  <a:gd name="T11" fmla="*/ 42 h 62"/>
                  <a:gd name="T12" fmla="*/ 29 w 63"/>
                  <a:gd name="T13" fmla="*/ 0 h 62"/>
                  <a:gd name="T14" fmla="*/ 0 60000 65536"/>
                  <a:gd name="T15" fmla="*/ 0 60000 65536"/>
                  <a:gd name="T16" fmla="*/ 0 60000 65536"/>
                  <a:gd name="T17" fmla="*/ 0 60000 65536"/>
                  <a:gd name="T18" fmla="*/ 0 60000 65536"/>
                  <a:gd name="T19" fmla="*/ 0 60000 65536"/>
                  <a:gd name="T20" fmla="*/ 0 60000 65536"/>
                  <a:gd name="T21" fmla="*/ 0 w 63"/>
                  <a:gd name="T22" fmla="*/ 0 h 62"/>
                  <a:gd name="T23" fmla="*/ 63 w 63"/>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62">
                    <a:moveTo>
                      <a:pt x="48" y="4"/>
                    </a:moveTo>
                    <a:lnTo>
                      <a:pt x="62" y="9"/>
                    </a:lnTo>
                    <a:lnTo>
                      <a:pt x="53" y="57"/>
                    </a:lnTo>
                    <a:lnTo>
                      <a:pt x="43" y="61"/>
                    </a:lnTo>
                    <a:lnTo>
                      <a:pt x="0" y="52"/>
                    </a:lnTo>
                    <a:lnTo>
                      <a:pt x="0" y="42"/>
                    </a:lnTo>
                    <a:lnTo>
                      <a:pt x="29" y="0"/>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273" name="Freeform 2338"/>
              <p:cNvSpPr>
                <a:spLocks/>
              </p:cNvSpPr>
              <p:nvPr/>
            </p:nvSpPr>
            <p:spPr bwMode="auto">
              <a:xfrm>
                <a:off x="2067" y="2948"/>
                <a:ext cx="63" cy="62"/>
              </a:xfrm>
              <a:custGeom>
                <a:avLst/>
                <a:gdLst>
                  <a:gd name="T0" fmla="*/ 29 w 63"/>
                  <a:gd name="T1" fmla="*/ 0 h 62"/>
                  <a:gd name="T2" fmla="*/ 62 w 63"/>
                  <a:gd name="T3" fmla="*/ 14 h 62"/>
                  <a:gd name="T4" fmla="*/ 48 w 63"/>
                  <a:gd name="T5" fmla="*/ 57 h 62"/>
                  <a:gd name="T6" fmla="*/ 38 w 63"/>
                  <a:gd name="T7" fmla="*/ 61 h 62"/>
                  <a:gd name="T8" fmla="*/ 19 w 63"/>
                  <a:gd name="T9" fmla="*/ 57 h 62"/>
                  <a:gd name="T10" fmla="*/ 5 w 63"/>
                  <a:gd name="T11" fmla="*/ 47 h 62"/>
                  <a:gd name="T12" fmla="*/ 0 w 63"/>
                  <a:gd name="T13" fmla="*/ 42 h 62"/>
                  <a:gd name="T14" fmla="*/ 29 w 63"/>
                  <a:gd name="T15" fmla="*/ 0 h 62"/>
                  <a:gd name="T16" fmla="*/ 0 60000 65536"/>
                  <a:gd name="T17" fmla="*/ 0 60000 65536"/>
                  <a:gd name="T18" fmla="*/ 0 60000 65536"/>
                  <a:gd name="T19" fmla="*/ 0 60000 65536"/>
                  <a:gd name="T20" fmla="*/ 0 60000 65536"/>
                  <a:gd name="T21" fmla="*/ 0 60000 65536"/>
                  <a:gd name="T22" fmla="*/ 0 60000 65536"/>
                  <a:gd name="T23" fmla="*/ 0 60000 65536"/>
                  <a:gd name="T24" fmla="*/ 0 w 63"/>
                  <a:gd name="T25" fmla="*/ 0 h 62"/>
                  <a:gd name="T26" fmla="*/ 63 w 63"/>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 h="62">
                    <a:moveTo>
                      <a:pt x="29" y="0"/>
                    </a:moveTo>
                    <a:lnTo>
                      <a:pt x="62" y="14"/>
                    </a:lnTo>
                    <a:lnTo>
                      <a:pt x="48" y="57"/>
                    </a:lnTo>
                    <a:lnTo>
                      <a:pt x="38" y="61"/>
                    </a:lnTo>
                    <a:lnTo>
                      <a:pt x="19" y="57"/>
                    </a:lnTo>
                    <a:lnTo>
                      <a:pt x="5" y="47"/>
                    </a:lnTo>
                    <a:lnTo>
                      <a:pt x="0" y="42"/>
                    </a:lnTo>
                    <a:lnTo>
                      <a:pt x="29" y="0"/>
                    </a:lnTo>
                  </a:path>
                </a:pathLst>
              </a:custGeom>
              <a:solidFill>
                <a:srgbClr val="FFFFFF"/>
              </a:solidFill>
              <a:ln w="12700" cap="rnd">
                <a:solidFill>
                  <a:srgbClr val="000000"/>
                </a:solidFill>
                <a:round/>
                <a:headEnd/>
                <a:tailEnd/>
              </a:ln>
            </p:spPr>
            <p:txBody>
              <a:bodyPr/>
              <a:lstStyle/>
              <a:p>
                <a:endParaRPr lang="en-US"/>
              </a:p>
            </p:txBody>
          </p:sp>
          <p:sp>
            <p:nvSpPr>
              <p:cNvPr id="27274" name="Freeform 2339"/>
              <p:cNvSpPr>
                <a:spLocks/>
              </p:cNvSpPr>
              <p:nvPr/>
            </p:nvSpPr>
            <p:spPr bwMode="auto">
              <a:xfrm>
                <a:off x="1862" y="2938"/>
                <a:ext cx="254" cy="414"/>
              </a:xfrm>
              <a:custGeom>
                <a:avLst/>
                <a:gdLst>
                  <a:gd name="T0" fmla="*/ 95 w 254"/>
                  <a:gd name="T1" fmla="*/ 29 h 414"/>
                  <a:gd name="T2" fmla="*/ 95 w 254"/>
                  <a:gd name="T3" fmla="*/ 24 h 414"/>
                  <a:gd name="T4" fmla="*/ 100 w 254"/>
                  <a:gd name="T5" fmla="*/ 14 h 414"/>
                  <a:gd name="T6" fmla="*/ 105 w 254"/>
                  <a:gd name="T7" fmla="*/ 10 h 414"/>
                  <a:gd name="T8" fmla="*/ 110 w 254"/>
                  <a:gd name="T9" fmla="*/ 5 h 414"/>
                  <a:gd name="T10" fmla="*/ 114 w 254"/>
                  <a:gd name="T11" fmla="*/ 5 h 414"/>
                  <a:gd name="T12" fmla="*/ 124 w 254"/>
                  <a:gd name="T13" fmla="*/ 0 h 414"/>
                  <a:gd name="T14" fmla="*/ 129 w 254"/>
                  <a:gd name="T15" fmla="*/ 0 h 414"/>
                  <a:gd name="T16" fmla="*/ 134 w 254"/>
                  <a:gd name="T17" fmla="*/ 0 h 414"/>
                  <a:gd name="T18" fmla="*/ 143 w 254"/>
                  <a:gd name="T19" fmla="*/ 0 h 414"/>
                  <a:gd name="T20" fmla="*/ 148 w 254"/>
                  <a:gd name="T21" fmla="*/ 0 h 414"/>
                  <a:gd name="T22" fmla="*/ 224 w 254"/>
                  <a:gd name="T23" fmla="*/ 24 h 414"/>
                  <a:gd name="T24" fmla="*/ 229 w 254"/>
                  <a:gd name="T25" fmla="*/ 24 h 414"/>
                  <a:gd name="T26" fmla="*/ 238 w 254"/>
                  <a:gd name="T27" fmla="*/ 29 h 414"/>
                  <a:gd name="T28" fmla="*/ 243 w 254"/>
                  <a:gd name="T29" fmla="*/ 33 h 414"/>
                  <a:gd name="T30" fmla="*/ 248 w 254"/>
                  <a:gd name="T31" fmla="*/ 38 h 414"/>
                  <a:gd name="T32" fmla="*/ 248 w 254"/>
                  <a:gd name="T33" fmla="*/ 43 h 414"/>
                  <a:gd name="T34" fmla="*/ 253 w 254"/>
                  <a:gd name="T35" fmla="*/ 48 h 414"/>
                  <a:gd name="T36" fmla="*/ 253 w 254"/>
                  <a:gd name="T37" fmla="*/ 57 h 414"/>
                  <a:gd name="T38" fmla="*/ 253 w 254"/>
                  <a:gd name="T39" fmla="*/ 62 h 414"/>
                  <a:gd name="T40" fmla="*/ 253 w 254"/>
                  <a:gd name="T41" fmla="*/ 71 h 414"/>
                  <a:gd name="T42" fmla="*/ 253 w 254"/>
                  <a:gd name="T43" fmla="*/ 76 h 414"/>
                  <a:gd name="T44" fmla="*/ 162 w 254"/>
                  <a:gd name="T45" fmla="*/ 380 h 414"/>
                  <a:gd name="T46" fmla="*/ 157 w 254"/>
                  <a:gd name="T47" fmla="*/ 389 h 414"/>
                  <a:gd name="T48" fmla="*/ 153 w 254"/>
                  <a:gd name="T49" fmla="*/ 394 h 414"/>
                  <a:gd name="T50" fmla="*/ 148 w 254"/>
                  <a:gd name="T51" fmla="*/ 399 h 414"/>
                  <a:gd name="T52" fmla="*/ 143 w 254"/>
                  <a:gd name="T53" fmla="*/ 403 h 414"/>
                  <a:gd name="T54" fmla="*/ 138 w 254"/>
                  <a:gd name="T55" fmla="*/ 408 h 414"/>
                  <a:gd name="T56" fmla="*/ 134 w 254"/>
                  <a:gd name="T57" fmla="*/ 408 h 414"/>
                  <a:gd name="T58" fmla="*/ 124 w 254"/>
                  <a:gd name="T59" fmla="*/ 413 h 414"/>
                  <a:gd name="T60" fmla="*/ 119 w 254"/>
                  <a:gd name="T61" fmla="*/ 413 h 414"/>
                  <a:gd name="T62" fmla="*/ 114 w 254"/>
                  <a:gd name="T63" fmla="*/ 413 h 414"/>
                  <a:gd name="T64" fmla="*/ 105 w 254"/>
                  <a:gd name="T65" fmla="*/ 408 h 414"/>
                  <a:gd name="T66" fmla="*/ 29 w 254"/>
                  <a:gd name="T67" fmla="*/ 389 h 414"/>
                  <a:gd name="T68" fmla="*/ 24 w 254"/>
                  <a:gd name="T69" fmla="*/ 384 h 414"/>
                  <a:gd name="T70" fmla="*/ 19 w 254"/>
                  <a:gd name="T71" fmla="*/ 380 h 414"/>
                  <a:gd name="T72" fmla="*/ 14 w 254"/>
                  <a:gd name="T73" fmla="*/ 375 h 414"/>
                  <a:gd name="T74" fmla="*/ 10 w 254"/>
                  <a:gd name="T75" fmla="*/ 370 h 414"/>
                  <a:gd name="T76" fmla="*/ 5 w 254"/>
                  <a:gd name="T77" fmla="*/ 366 h 414"/>
                  <a:gd name="T78" fmla="*/ 5 w 254"/>
                  <a:gd name="T79" fmla="*/ 361 h 414"/>
                  <a:gd name="T80" fmla="*/ 0 w 254"/>
                  <a:gd name="T81" fmla="*/ 356 h 414"/>
                  <a:gd name="T82" fmla="*/ 0 w 254"/>
                  <a:gd name="T83" fmla="*/ 347 h 414"/>
                  <a:gd name="T84" fmla="*/ 0 w 254"/>
                  <a:gd name="T85" fmla="*/ 342 h 414"/>
                  <a:gd name="T86" fmla="*/ 0 w 254"/>
                  <a:gd name="T87" fmla="*/ 332 h 414"/>
                  <a:gd name="T88" fmla="*/ 95 w 254"/>
                  <a:gd name="T89" fmla="*/ 29 h 4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4"/>
                  <a:gd name="T136" fmla="*/ 0 h 414"/>
                  <a:gd name="T137" fmla="*/ 254 w 254"/>
                  <a:gd name="T138" fmla="*/ 414 h 4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4" h="414">
                    <a:moveTo>
                      <a:pt x="95" y="29"/>
                    </a:moveTo>
                    <a:lnTo>
                      <a:pt x="95" y="24"/>
                    </a:lnTo>
                    <a:lnTo>
                      <a:pt x="100" y="14"/>
                    </a:lnTo>
                    <a:lnTo>
                      <a:pt x="105" y="10"/>
                    </a:lnTo>
                    <a:lnTo>
                      <a:pt x="110" y="5"/>
                    </a:lnTo>
                    <a:lnTo>
                      <a:pt x="114" y="5"/>
                    </a:lnTo>
                    <a:lnTo>
                      <a:pt x="124" y="0"/>
                    </a:lnTo>
                    <a:lnTo>
                      <a:pt x="129" y="0"/>
                    </a:lnTo>
                    <a:lnTo>
                      <a:pt x="134" y="0"/>
                    </a:lnTo>
                    <a:lnTo>
                      <a:pt x="143" y="0"/>
                    </a:lnTo>
                    <a:lnTo>
                      <a:pt x="148" y="0"/>
                    </a:lnTo>
                    <a:lnTo>
                      <a:pt x="224" y="24"/>
                    </a:lnTo>
                    <a:lnTo>
                      <a:pt x="229" y="24"/>
                    </a:lnTo>
                    <a:lnTo>
                      <a:pt x="238" y="29"/>
                    </a:lnTo>
                    <a:lnTo>
                      <a:pt x="243" y="33"/>
                    </a:lnTo>
                    <a:lnTo>
                      <a:pt x="248" y="38"/>
                    </a:lnTo>
                    <a:lnTo>
                      <a:pt x="248" y="43"/>
                    </a:lnTo>
                    <a:lnTo>
                      <a:pt x="253" y="48"/>
                    </a:lnTo>
                    <a:lnTo>
                      <a:pt x="253" y="57"/>
                    </a:lnTo>
                    <a:lnTo>
                      <a:pt x="253" y="62"/>
                    </a:lnTo>
                    <a:lnTo>
                      <a:pt x="253" y="71"/>
                    </a:lnTo>
                    <a:lnTo>
                      <a:pt x="253" y="76"/>
                    </a:lnTo>
                    <a:lnTo>
                      <a:pt x="162" y="380"/>
                    </a:lnTo>
                    <a:lnTo>
                      <a:pt x="157" y="389"/>
                    </a:lnTo>
                    <a:lnTo>
                      <a:pt x="153" y="394"/>
                    </a:lnTo>
                    <a:lnTo>
                      <a:pt x="148" y="399"/>
                    </a:lnTo>
                    <a:lnTo>
                      <a:pt x="143" y="403"/>
                    </a:lnTo>
                    <a:lnTo>
                      <a:pt x="138" y="408"/>
                    </a:lnTo>
                    <a:lnTo>
                      <a:pt x="134" y="408"/>
                    </a:lnTo>
                    <a:lnTo>
                      <a:pt x="124" y="413"/>
                    </a:lnTo>
                    <a:lnTo>
                      <a:pt x="119" y="413"/>
                    </a:lnTo>
                    <a:lnTo>
                      <a:pt x="114" y="413"/>
                    </a:lnTo>
                    <a:lnTo>
                      <a:pt x="105" y="408"/>
                    </a:lnTo>
                    <a:lnTo>
                      <a:pt x="29" y="389"/>
                    </a:lnTo>
                    <a:lnTo>
                      <a:pt x="24" y="384"/>
                    </a:lnTo>
                    <a:lnTo>
                      <a:pt x="19" y="380"/>
                    </a:lnTo>
                    <a:lnTo>
                      <a:pt x="14" y="375"/>
                    </a:lnTo>
                    <a:lnTo>
                      <a:pt x="10" y="370"/>
                    </a:lnTo>
                    <a:lnTo>
                      <a:pt x="5" y="366"/>
                    </a:lnTo>
                    <a:lnTo>
                      <a:pt x="5" y="361"/>
                    </a:lnTo>
                    <a:lnTo>
                      <a:pt x="0" y="356"/>
                    </a:lnTo>
                    <a:lnTo>
                      <a:pt x="0" y="347"/>
                    </a:lnTo>
                    <a:lnTo>
                      <a:pt x="0" y="342"/>
                    </a:lnTo>
                    <a:lnTo>
                      <a:pt x="0" y="332"/>
                    </a:lnTo>
                    <a:lnTo>
                      <a:pt x="95" y="29"/>
                    </a:lnTo>
                  </a:path>
                </a:pathLst>
              </a:custGeom>
              <a:solidFill>
                <a:srgbClr val="FFFFFF"/>
              </a:solidFill>
              <a:ln w="12700" cap="rnd">
                <a:solidFill>
                  <a:srgbClr val="000000"/>
                </a:solidFill>
                <a:round/>
                <a:headEnd/>
                <a:tailEnd/>
              </a:ln>
            </p:spPr>
            <p:txBody>
              <a:bodyPr/>
              <a:lstStyle/>
              <a:p>
                <a:endParaRPr lang="en-US"/>
              </a:p>
            </p:txBody>
          </p:sp>
          <p:sp>
            <p:nvSpPr>
              <p:cNvPr id="27275" name="AutoShape 2340"/>
              <p:cNvSpPr>
                <a:spLocks noChangeArrowheads="1"/>
              </p:cNvSpPr>
              <p:nvPr/>
            </p:nvSpPr>
            <p:spPr bwMode="auto">
              <a:xfrm>
                <a:off x="1895" y="3127"/>
                <a:ext cx="131" cy="188"/>
              </a:xfrm>
              <a:prstGeom prst="roundRect">
                <a:avLst>
                  <a:gd name="adj" fmla="val 2924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76" name="Freeform 2341"/>
              <p:cNvSpPr>
                <a:spLocks/>
              </p:cNvSpPr>
              <p:nvPr/>
            </p:nvSpPr>
            <p:spPr bwMode="auto">
              <a:xfrm>
                <a:off x="1876" y="3114"/>
                <a:ext cx="178" cy="214"/>
              </a:xfrm>
              <a:custGeom>
                <a:avLst/>
                <a:gdLst>
                  <a:gd name="T0" fmla="*/ 34 w 178"/>
                  <a:gd name="T1" fmla="*/ 33 h 214"/>
                  <a:gd name="T2" fmla="*/ 38 w 178"/>
                  <a:gd name="T3" fmla="*/ 23 h 214"/>
                  <a:gd name="T4" fmla="*/ 38 w 178"/>
                  <a:gd name="T5" fmla="*/ 19 h 214"/>
                  <a:gd name="T6" fmla="*/ 43 w 178"/>
                  <a:gd name="T7" fmla="*/ 14 h 214"/>
                  <a:gd name="T8" fmla="*/ 48 w 178"/>
                  <a:gd name="T9" fmla="*/ 9 h 214"/>
                  <a:gd name="T10" fmla="*/ 58 w 178"/>
                  <a:gd name="T11" fmla="*/ 4 h 214"/>
                  <a:gd name="T12" fmla="*/ 62 w 178"/>
                  <a:gd name="T13" fmla="*/ 4 h 214"/>
                  <a:gd name="T14" fmla="*/ 67 w 178"/>
                  <a:gd name="T15" fmla="*/ 0 h 214"/>
                  <a:gd name="T16" fmla="*/ 77 w 178"/>
                  <a:gd name="T17" fmla="*/ 0 h 214"/>
                  <a:gd name="T18" fmla="*/ 81 w 178"/>
                  <a:gd name="T19" fmla="*/ 0 h 214"/>
                  <a:gd name="T20" fmla="*/ 86 w 178"/>
                  <a:gd name="T21" fmla="*/ 4 h 214"/>
                  <a:gd name="T22" fmla="*/ 148 w 178"/>
                  <a:gd name="T23" fmla="*/ 19 h 214"/>
                  <a:gd name="T24" fmla="*/ 153 w 178"/>
                  <a:gd name="T25" fmla="*/ 23 h 214"/>
                  <a:gd name="T26" fmla="*/ 158 w 178"/>
                  <a:gd name="T27" fmla="*/ 28 h 214"/>
                  <a:gd name="T28" fmla="*/ 162 w 178"/>
                  <a:gd name="T29" fmla="*/ 33 h 214"/>
                  <a:gd name="T30" fmla="*/ 167 w 178"/>
                  <a:gd name="T31" fmla="*/ 38 h 214"/>
                  <a:gd name="T32" fmla="*/ 172 w 178"/>
                  <a:gd name="T33" fmla="*/ 42 h 214"/>
                  <a:gd name="T34" fmla="*/ 177 w 178"/>
                  <a:gd name="T35" fmla="*/ 47 h 214"/>
                  <a:gd name="T36" fmla="*/ 177 w 178"/>
                  <a:gd name="T37" fmla="*/ 52 h 214"/>
                  <a:gd name="T38" fmla="*/ 177 w 178"/>
                  <a:gd name="T39" fmla="*/ 61 h 214"/>
                  <a:gd name="T40" fmla="*/ 177 w 178"/>
                  <a:gd name="T41" fmla="*/ 66 h 214"/>
                  <a:gd name="T42" fmla="*/ 177 w 178"/>
                  <a:gd name="T43" fmla="*/ 76 h 214"/>
                  <a:gd name="T44" fmla="*/ 143 w 178"/>
                  <a:gd name="T45" fmla="*/ 185 h 214"/>
                  <a:gd name="T46" fmla="*/ 139 w 178"/>
                  <a:gd name="T47" fmla="*/ 190 h 214"/>
                  <a:gd name="T48" fmla="*/ 139 w 178"/>
                  <a:gd name="T49" fmla="*/ 194 h 214"/>
                  <a:gd name="T50" fmla="*/ 134 w 178"/>
                  <a:gd name="T51" fmla="*/ 204 h 214"/>
                  <a:gd name="T52" fmla="*/ 129 w 178"/>
                  <a:gd name="T53" fmla="*/ 204 h 214"/>
                  <a:gd name="T54" fmla="*/ 120 w 178"/>
                  <a:gd name="T55" fmla="*/ 208 h 214"/>
                  <a:gd name="T56" fmla="*/ 115 w 178"/>
                  <a:gd name="T57" fmla="*/ 213 h 214"/>
                  <a:gd name="T58" fmla="*/ 110 w 178"/>
                  <a:gd name="T59" fmla="*/ 213 h 214"/>
                  <a:gd name="T60" fmla="*/ 100 w 178"/>
                  <a:gd name="T61" fmla="*/ 213 h 214"/>
                  <a:gd name="T62" fmla="*/ 96 w 178"/>
                  <a:gd name="T63" fmla="*/ 213 h 214"/>
                  <a:gd name="T64" fmla="*/ 91 w 178"/>
                  <a:gd name="T65" fmla="*/ 213 h 214"/>
                  <a:gd name="T66" fmla="*/ 29 w 178"/>
                  <a:gd name="T67" fmla="*/ 194 h 214"/>
                  <a:gd name="T68" fmla="*/ 24 w 178"/>
                  <a:gd name="T69" fmla="*/ 194 h 214"/>
                  <a:gd name="T70" fmla="*/ 19 w 178"/>
                  <a:gd name="T71" fmla="*/ 190 h 214"/>
                  <a:gd name="T72" fmla="*/ 15 w 178"/>
                  <a:gd name="T73" fmla="*/ 185 h 214"/>
                  <a:gd name="T74" fmla="*/ 10 w 178"/>
                  <a:gd name="T75" fmla="*/ 180 h 214"/>
                  <a:gd name="T76" fmla="*/ 5 w 178"/>
                  <a:gd name="T77" fmla="*/ 175 h 214"/>
                  <a:gd name="T78" fmla="*/ 0 w 178"/>
                  <a:gd name="T79" fmla="*/ 171 h 214"/>
                  <a:gd name="T80" fmla="*/ 0 w 178"/>
                  <a:gd name="T81" fmla="*/ 161 h 214"/>
                  <a:gd name="T82" fmla="*/ 0 w 178"/>
                  <a:gd name="T83" fmla="*/ 156 h 214"/>
                  <a:gd name="T84" fmla="*/ 0 w 178"/>
                  <a:gd name="T85" fmla="*/ 147 h 214"/>
                  <a:gd name="T86" fmla="*/ 0 w 178"/>
                  <a:gd name="T87" fmla="*/ 142 h 214"/>
                  <a:gd name="T88" fmla="*/ 34 w 178"/>
                  <a:gd name="T89" fmla="*/ 33 h 2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8"/>
                  <a:gd name="T136" fmla="*/ 0 h 214"/>
                  <a:gd name="T137" fmla="*/ 178 w 178"/>
                  <a:gd name="T138" fmla="*/ 214 h 2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8" h="214">
                    <a:moveTo>
                      <a:pt x="34" y="33"/>
                    </a:moveTo>
                    <a:lnTo>
                      <a:pt x="38" y="23"/>
                    </a:lnTo>
                    <a:lnTo>
                      <a:pt x="38" y="19"/>
                    </a:lnTo>
                    <a:lnTo>
                      <a:pt x="43" y="14"/>
                    </a:lnTo>
                    <a:lnTo>
                      <a:pt x="48" y="9"/>
                    </a:lnTo>
                    <a:lnTo>
                      <a:pt x="58" y="4"/>
                    </a:lnTo>
                    <a:lnTo>
                      <a:pt x="62" y="4"/>
                    </a:lnTo>
                    <a:lnTo>
                      <a:pt x="67" y="0"/>
                    </a:lnTo>
                    <a:lnTo>
                      <a:pt x="77" y="0"/>
                    </a:lnTo>
                    <a:lnTo>
                      <a:pt x="81" y="0"/>
                    </a:lnTo>
                    <a:lnTo>
                      <a:pt x="86" y="4"/>
                    </a:lnTo>
                    <a:lnTo>
                      <a:pt x="148" y="19"/>
                    </a:lnTo>
                    <a:lnTo>
                      <a:pt x="153" y="23"/>
                    </a:lnTo>
                    <a:lnTo>
                      <a:pt x="158" y="28"/>
                    </a:lnTo>
                    <a:lnTo>
                      <a:pt x="162" y="33"/>
                    </a:lnTo>
                    <a:lnTo>
                      <a:pt x="167" y="38"/>
                    </a:lnTo>
                    <a:lnTo>
                      <a:pt x="172" y="42"/>
                    </a:lnTo>
                    <a:lnTo>
                      <a:pt x="177" y="47"/>
                    </a:lnTo>
                    <a:lnTo>
                      <a:pt x="177" y="52"/>
                    </a:lnTo>
                    <a:lnTo>
                      <a:pt x="177" y="61"/>
                    </a:lnTo>
                    <a:lnTo>
                      <a:pt x="177" y="66"/>
                    </a:lnTo>
                    <a:lnTo>
                      <a:pt x="177" y="76"/>
                    </a:lnTo>
                    <a:lnTo>
                      <a:pt x="143" y="185"/>
                    </a:lnTo>
                    <a:lnTo>
                      <a:pt x="139" y="190"/>
                    </a:lnTo>
                    <a:lnTo>
                      <a:pt x="139" y="194"/>
                    </a:lnTo>
                    <a:lnTo>
                      <a:pt x="134" y="204"/>
                    </a:lnTo>
                    <a:lnTo>
                      <a:pt x="129" y="204"/>
                    </a:lnTo>
                    <a:lnTo>
                      <a:pt x="120" y="208"/>
                    </a:lnTo>
                    <a:lnTo>
                      <a:pt x="115" y="213"/>
                    </a:lnTo>
                    <a:lnTo>
                      <a:pt x="110" y="213"/>
                    </a:lnTo>
                    <a:lnTo>
                      <a:pt x="100" y="213"/>
                    </a:lnTo>
                    <a:lnTo>
                      <a:pt x="96" y="213"/>
                    </a:lnTo>
                    <a:lnTo>
                      <a:pt x="91" y="213"/>
                    </a:lnTo>
                    <a:lnTo>
                      <a:pt x="29" y="194"/>
                    </a:lnTo>
                    <a:lnTo>
                      <a:pt x="24" y="194"/>
                    </a:lnTo>
                    <a:lnTo>
                      <a:pt x="19" y="190"/>
                    </a:lnTo>
                    <a:lnTo>
                      <a:pt x="15" y="185"/>
                    </a:lnTo>
                    <a:lnTo>
                      <a:pt x="10" y="180"/>
                    </a:lnTo>
                    <a:lnTo>
                      <a:pt x="5" y="175"/>
                    </a:lnTo>
                    <a:lnTo>
                      <a:pt x="0" y="171"/>
                    </a:lnTo>
                    <a:lnTo>
                      <a:pt x="0" y="161"/>
                    </a:lnTo>
                    <a:lnTo>
                      <a:pt x="0" y="156"/>
                    </a:lnTo>
                    <a:lnTo>
                      <a:pt x="0" y="147"/>
                    </a:lnTo>
                    <a:lnTo>
                      <a:pt x="0" y="142"/>
                    </a:lnTo>
                    <a:lnTo>
                      <a:pt x="34" y="33"/>
                    </a:lnTo>
                  </a:path>
                </a:pathLst>
              </a:custGeom>
              <a:solidFill>
                <a:srgbClr val="FFFFFF"/>
              </a:solidFill>
              <a:ln w="12700" cap="rnd">
                <a:solidFill>
                  <a:srgbClr val="000000"/>
                </a:solidFill>
                <a:round/>
                <a:headEnd/>
                <a:tailEnd/>
              </a:ln>
            </p:spPr>
            <p:txBody>
              <a:bodyPr/>
              <a:lstStyle/>
              <a:p>
                <a:endParaRPr lang="en-US"/>
              </a:p>
            </p:txBody>
          </p:sp>
          <p:sp>
            <p:nvSpPr>
              <p:cNvPr id="27277" name="Oval 2342"/>
              <p:cNvSpPr>
                <a:spLocks noChangeArrowheads="1"/>
              </p:cNvSpPr>
              <p:nvPr/>
            </p:nvSpPr>
            <p:spPr bwMode="auto">
              <a:xfrm>
                <a:off x="2009" y="2971"/>
                <a:ext cx="70" cy="64"/>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78" name="Freeform 2343"/>
              <p:cNvSpPr>
                <a:spLocks/>
              </p:cNvSpPr>
              <p:nvPr/>
            </p:nvSpPr>
            <p:spPr bwMode="auto">
              <a:xfrm>
                <a:off x="2005" y="2967"/>
                <a:ext cx="82" cy="81"/>
              </a:xfrm>
              <a:custGeom>
                <a:avLst/>
                <a:gdLst>
                  <a:gd name="T0" fmla="*/ 81 w 82"/>
                  <a:gd name="T1" fmla="*/ 52 h 81"/>
                  <a:gd name="T2" fmla="*/ 76 w 82"/>
                  <a:gd name="T3" fmla="*/ 57 h 81"/>
                  <a:gd name="T4" fmla="*/ 76 w 82"/>
                  <a:gd name="T5" fmla="*/ 66 h 81"/>
                  <a:gd name="T6" fmla="*/ 72 w 82"/>
                  <a:gd name="T7" fmla="*/ 71 h 81"/>
                  <a:gd name="T8" fmla="*/ 62 w 82"/>
                  <a:gd name="T9" fmla="*/ 76 h 81"/>
                  <a:gd name="T10" fmla="*/ 57 w 82"/>
                  <a:gd name="T11" fmla="*/ 76 h 81"/>
                  <a:gd name="T12" fmla="*/ 53 w 82"/>
                  <a:gd name="T13" fmla="*/ 80 h 81"/>
                  <a:gd name="T14" fmla="*/ 43 w 82"/>
                  <a:gd name="T15" fmla="*/ 80 h 81"/>
                  <a:gd name="T16" fmla="*/ 38 w 82"/>
                  <a:gd name="T17" fmla="*/ 80 h 81"/>
                  <a:gd name="T18" fmla="*/ 29 w 82"/>
                  <a:gd name="T19" fmla="*/ 80 h 81"/>
                  <a:gd name="T20" fmla="*/ 24 w 82"/>
                  <a:gd name="T21" fmla="*/ 76 h 81"/>
                  <a:gd name="T22" fmla="*/ 19 w 82"/>
                  <a:gd name="T23" fmla="*/ 71 h 81"/>
                  <a:gd name="T24" fmla="*/ 10 w 82"/>
                  <a:gd name="T25" fmla="*/ 66 h 81"/>
                  <a:gd name="T26" fmla="*/ 10 w 82"/>
                  <a:gd name="T27" fmla="*/ 61 h 81"/>
                  <a:gd name="T28" fmla="*/ 5 w 82"/>
                  <a:gd name="T29" fmla="*/ 57 h 81"/>
                  <a:gd name="T30" fmla="*/ 0 w 82"/>
                  <a:gd name="T31" fmla="*/ 47 h 81"/>
                  <a:gd name="T32" fmla="*/ 0 w 82"/>
                  <a:gd name="T33" fmla="*/ 42 h 81"/>
                  <a:gd name="T34" fmla="*/ 0 w 82"/>
                  <a:gd name="T35" fmla="*/ 38 h 81"/>
                  <a:gd name="T36" fmla="*/ 0 w 82"/>
                  <a:gd name="T37" fmla="*/ 28 h 81"/>
                  <a:gd name="T38" fmla="*/ 5 w 82"/>
                  <a:gd name="T39" fmla="*/ 23 h 81"/>
                  <a:gd name="T40" fmla="*/ 10 w 82"/>
                  <a:gd name="T41" fmla="*/ 19 h 81"/>
                  <a:gd name="T42" fmla="*/ 14 w 82"/>
                  <a:gd name="T43" fmla="*/ 9 h 81"/>
                  <a:gd name="T44" fmla="*/ 19 w 82"/>
                  <a:gd name="T45" fmla="*/ 9 h 81"/>
                  <a:gd name="T46" fmla="*/ 24 w 82"/>
                  <a:gd name="T47" fmla="*/ 4 h 81"/>
                  <a:gd name="T48" fmla="*/ 33 w 82"/>
                  <a:gd name="T49" fmla="*/ 0 h 81"/>
                  <a:gd name="T50" fmla="*/ 38 w 82"/>
                  <a:gd name="T51" fmla="*/ 0 h 81"/>
                  <a:gd name="T52" fmla="*/ 48 w 82"/>
                  <a:gd name="T53" fmla="*/ 0 h 81"/>
                  <a:gd name="T54" fmla="*/ 53 w 82"/>
                  <a:gd name="T55" fmla="*/ 4 h 81"/>
                  <a:gd name="T56" fmla="*/ 62 w 82"/>
                  <a:gd name="T57" fmla="*/ 4 h 81"/>
                  <a:gd name="T58" fmla="*/ 67 w 82"/>
                  <a:gd name="T59" fmla="*/ 9 h 81"/>
                  <a:gd name="T60" fmla="*/ 72 w 82"/>
                  <a:gd name="T61" fmla="*/ 14 h 81"/>
                  <a:gd name="T62" fmla="*/ 76 w 82"/>
                  <a:gd name="T63" fmla="*/ 19 h 81"/>
                  <a:gd name="T64" fmla="*/ 81 w 82"/>
                  <a:gd name="T65" fmla="*/ 23 h 81"/>
                  <a:gd name="T66" fmla="*/ 81 w 82"/>
                  <a:gd name="T67" fmla="*/ 33 h 81"/>
                  <a:gd name="T68" fmla="*/ 81 w 82"/>
                  <a:gd name="T69" fmla="*/ 38 h 81"/>
                  <a:gd name="T70" fmla="*/ 81 w 82"/>
                  <a:gd name="T71" fmla="*/ 47 h 81"/>
                  <a:gd name="T72" fmla="*/ 81 w 82"/>
                  <a:gd name="T73" fmla="*/ 52 h 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2"/>
                  <a:gd name="T112" fmla="*/ 0 h 81"/>
                  <a:gd name="T113" fmla="*/ 82 w 82"/>
                  <a:gd name="T114" fmla="*/ 81 h 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2" h="81">
                    <a:moveTo>
                      <a:pt x="81" y="52"/>
                    </a:moveTo>
                    <a:lnTo>
                      <a:pt x="76" y="57"/>
                    </a:lnTo>
                    <a:lnTo>
                      <a:pt x="76" y="66"/>
                    </a:lnTo>
                    <a:lnTo>
                      <a:pt x="72" y="71"/>
                    </a:lnTo>
                    <a:lnTo>
                      <a:pt x="62" y="76"/>
                    </a:lnTo>
                    <a:lnTo>
                      <a:pt x="57" y="76"/>
                    </a:lnTo>
                    <a:lnTo>
                      <a:pt x="53" y="80"/>
                    </a:lnTo>
                    <a:lnTo>
                      <a:pt x="43" y="80"/>
                    </a:lnTo>
                    <a:lnTo>
                      <a:pt x="38" y="80"/>
                    </a:lnTo>
                    <a:lnTo>
                      <a:pt x="29" y="80"/>
                    </a:lnTo>
                    <a:lnTo>
                      <a:pt x="24" y="76"/>
                    </a:lnTo>
                    <a:lnTo>
                      <a:pt x="19" y="71"/>
                    </a:lnTo>
                    <a:lnTo>
                      <a:pt x="10" y="66"/>
                    </a:lnTo>
                    <a:lnTo>
                      <a:pt x="10" y="61"/>
                    </a:lnTo>
                    <a:lnTo>
                      <a:pt x="5" y="57"/>
                    </a:lnTo>
                    <a:lnTo>
                      <a:pt x="0" y="47"/>
                    </a:lnTo>
                    <a:lnTo>
                      <a:pt x="0" y="42"/>
                    </a:lnTo>
                    <a:lnTo>
                      <a:pt x="0" y="38"/>
                    </a:lnTo>
                    <a:lnTo>
                      <a:pt x="0" y="28"/>
                    </a:lnTo>
                    <a:lnTo>
                      <a:pt x="5" y="23"/>
                    </a:lnTo>
                    <a:lnTo>
                      <a:pt x="10" y="19"/>
                    </a:lnTo>
                    <a:lnTo>
                      <a:pt x="14" y="9"/>
                    </a:lnTo>
                    <a:lnTo>
                      <a:pt x="19" y="9"/>
                    </a:lnTo>
                    <a:lnTo>
                      <a:pt x="24" y="4"/>
                    </a:lnTo>
                    <a:lnTo>
                      <a:pt x="33" y="0"/>
                    </a:lnTo>
                    <a:lnTo>
                      <a:pt x="38" y="0"/>
                    </a:lnTo>
                    <a:lnTo>
                      <a:pt x="48" y="0"/>
                    </a:lnTo>
                    <a:lnTo>
                      <a:pt x="53" y="4"/>
                    </a:lnTo>
                    <a:lnTo>
                      <a:pt x="62" y="4"/>
                    </a:lnTo>
                    <a:lnTo>
                      <a:pt x="67" y="9"/>
                    </a:lnTo>
                    <a:lnTo>
                      <a:pt x="72" y="14"/>
                    </a:lnTo>
                    <a:lnTo>
                      <a:pt x="76" y="19"/>
                    </a:lnTo>
                    <a:lnTo>
                      <a:pt x="81" y="23"/>
                    </a:lnTo>
                    <a:lnTo>
                      <a:pt x="81" y="33"/>
                    </a:lnTo>
                    <a:lnTo>
                      <a:pt x="81" y="38"/>
                    </a:lnTo>
                    <a:lnTo>
                      <a:pt x="81" y="47"/>
                    </a:lnTo>
                    <a:lnTo>
                      <a:pt x="81" y="52"/>
                    </a:lnTo>
                  </a:path>
                </a:pathLst>
              </a:custGeom>
              <a:solidFill>
                <a:srgbClr val="FFFFFF"/>
              </a:solidFill>
              <a:ln w="12700" cap="rnd">
                <a:solidFill>
                  <a:srgbClr val="000000"/>
                </a:solidFill>
                <a:round/>
                <a:headEnd/>
                <a:tailEnd/>
              </a:ln>
            </p:spPr>
            <p:txBody>
              <a:bodyPr/>
              <a:lstStyle/>
              <a:p>
                <a:endParaRPr lang="en-US"/>
              </a:p>
            </p:txBody>
          </p:sp>
          <p:sp>
            <p:nvSpPr>
              <p:cNvPr id="27279" name="Oval 2344"/>
              <p:cNvSpPr>
                <a:spLocks noChangeArrowheads="1"/>
              </p:cNvSpPr>
              <p:nvPr/>
            </p:nvSpPr>
            <p:spPr bwMode="auto">
              <a:xfrm>
                <a:off x="2000" y="2961"/>
                <a:ext cx="69" cy="65"/>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80" name="Freeform 2345"/>
              <p:cNvSpPr>
                <a:spLocks/>
              </p:cNvSpPr>
              <p:nvPr/>
            </p:nvSpPr>
            <p:spPr bwMode="auto">
              <a:xfrm>
                <a:off x="1996" y="2957"/>
                <a:ext cx="82" cy="82"/>
              </a:xfrm>
              <a:custGeom>
                <a:avLst/>
                <a:gdLst>
                  <a:gd name="T0" fmla="*/ 81 w 82"/>
                  <a:gd name="T1" fmla="*/ 52 h 82"/>
                  <a:gd name="T2" fmla="*/ 76 w 82"/>
                  <a:gd name="T3" fmla="*/ 57 h 82"/>
                  <a:gd name="T4" fmla="*/ 76 w 82"/>
                  <a:gd name="T5" fmla="*/ 67 h 82"/>
                  <a:gd name="T6" fmla="*/ 71 w 82"/>
                  <a:gd name="T7" fmla="*/ 71 h 82"/>
                  <a:gd name="T8" fmla="*/ 62 w 82"/>
                  <a:gd name="T9" fmla="*/ 76 h 82"/>
                  <a:gd name="T10" fmla="*/ 57 w 82"/>
                  <a:gd name="T11" fmla="*/ 76 h 82"/>
                  <a:gd name="T12" fmla="*/ 52 w 82"/>
                  <a:gd name="T13" fmla="*/ 81 h 82"/>
                  <a:gd name="T14" fmla="*/ 42 w 82"/>
                  <a:gd name="T15" fmla="*/ 81 h 82"/>
                  <a:gd name="T16" fmla="*/ 38 w 82"/>
                  <a:gd name="T17" fmla="*/ 81 h 82"/>
                  <a:gd name="T18" fmla="*/ 28 w 82"/>
                  <a:gd name="T19" fmla="*/ 81 h 82"/>
                  <a:gd name="T20" fmla="*/ 23 w 82"/>
                  <a:gd name="T21" fmla="*/ 76 h 82"/>
                  <a:gd name="T22" fmla="*/ 19 w 82"/>
                  <a:gd name="T23" fmla="*/ 71 h 82"/>
                  <a:gd name="T24" fmla="*/ 9 w 82"/>
                  <a:gd name="T25" fmla="*/ 67 h 82"/>
                  <a:gd name="T26" fmla="*/ 9 w 82"/>
                  <a:gd name="T27" fmla="*/ 62 h 82"/>
                  <a:gd name="T28" fmla="*/ 4 w 82"/>
                  <a:gd name="T29" fmla="*/ 57 h 82"/>
                  <a:gd name="T30" fmla="*/ 0 w 82"/>
                  <a:gd name="T31" fmla="*/ 48 h 82"/>
                  <a:gd name="T32" fmla="*/ 0 w 82"/>
                  <a:gd name="T33" fmla="*/ 43 h 82"/>
                  <a:gd name="T34" fmla="*/ 0 w 82"/>
                  <a:gd name="T35" fmla="*/ 38 h 82"/>
                  <a:gd name="T36" fmla="*/ 0 w 82"/>
                  <a:gd name="T37" fmla="*/ 29 h 82"/>
                  <a:gd name="T38" fmla="*/ 4 w 82"/>
                  <a:gd name="T39" fmla="*/ 24 h 82"/>
                  <a:gd name="T40" fmla="*/ 9 w 82"/>
                  <a:gd name="T41" fmla="*/ 19 h 82"/>
                  <a:gd name="T42" fmla="*/ 14 w 82"/>
                  <a:gd name="T43" fmla="*/ 10 h 82"/>
                  <a:gd name="T44" fmla="*/ 19 w 82"/>
                  <a:gd name="T45" fmla="*/ 10 h 82"/>
                  <a:gd name="T46" fmla="*/ 23 w 82"/>
                  <a:gd name="T47" fmla="*/ 5 h 82"/>
                  <a:gd name="T48" fmla="*/ 33 w 82"/>
                  <a:gd name="T49" fmla="*/ 0 h 82"/>
                  <a:gd name="T50" fmla="*/ 38 w 82"/>
                  <a:gd name="T51" fmla="*/ 0 h 82"/>
                  <a:gd name="T52" fmla="*/ 47 w 82"/>
                  <a:gd name="T53" fmla="*/ 0 h 82"/>
                  <a:gd name="T54" fmla="*/ 52 w 82"/>
                  <a:gd name="T55" fmla="*/ 5 h 82"/>
                  <a:gd name="T56" fmla="*/ 62 w 82"/>
                  <a:gd name="T57" fmla="*/ 5 h 82"/>
                  <a:gd name="T58" fmla="*/ 66 w 82"/>
                  <a:gd name="T59" fmla="*/ 10 h 82"/>
                  <a:gd name="T60" fmla="*/ 71 w 82"/>
                  <a:gd name="T61" fmla="*/ 14 h 82"/>
                  <a:gd name="T62" fmla="*/ 76 w 82"/>
                  <a:gd name="T63" fmla="*/ 19 h 82"/>
                  <a:gd name="T64" fmla="*/ 81 w 82"/>
                  <a:gd name="T65" fmla="*/ 24 h 82"/>
                  <a:gd name="T66" fmla="*/ 81 w 82"/>
                  <a:gd name="T67" fmla="*/ 33 h 82"/>
                  <a:gd name="T68" fmla="*/ 81 w 82"/>
                  <a:gd name="T69" fmla="*/ 38 h 82"/>
                  <a:gd name="T70" fmla="*/ 81 w 82"/>
                  <a:gd name="T71" fmla="*/ 48 h 82"/>
                  <a:gd name="T72" fmla="*/ 81 w 82"/>
                  <a:gd name="T73" fmla="*/ 52 h 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2"/>
                  <a:gd name="T112" fmla="*/ 0 h 82"/>
                  <a:gd name="T113" fmla="*/ 82 w 82"/>
                  <a:gd name="T114" fmla="*/ 82 h 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2" h="82">
                    <a:moveTo>
                      <a:pt x="81" y="52"/>
                    </a:moveTo>
                    <a:lnTo>
                      <a:pt x="76" y="57"/>
                    </a:lnTo>
                    <a:lnTo>
                      <a:pt x="76" y="67"/>
                    </a:lnTo>
                    <a:lnTo>
                      <a:pt x="71" y="71"/>
                    </a:lnTo>
                    <a:lnTo>
                      <a:pt x="62" y="76"/>
                    </a:lnTo>
                    <a:lnTo>
                      <a:pt x="57" y="76"/>
                    </a:lnTo>
                    <a:lnTo>
                      <a:pt x="52" y="81"/>
                    </a:lnTo>
                    <a:lnTo>
                      <a:pt x="42" y="81"/>
                    </a:lnTo>
                    <a:lnTo>
                      <a:pt x="38" y="81"/>
                    </a:lnTo>
                    <a:lnTo>
                      <a:pt x="28" y="81"/>
                    </a:lnTo>
                    <a:lnTo>
                      <a:pt x="23" y="76"/>
                    </a:lnTo>
                    <a:lnTo>
                      <a:pt x="19" y="71"/>
                    </a:lnTo>
                    <a:lnTo>
                      <a:pt x="9" y="67"/>
                    </a:lnTo>
                    <a:lnTo>
                      <a:pt x="9" y="62"/>
                    </a:lnTo>
                    <a:lnTo>
                      <a:pt x="4" y="57"/>
                    </a:lnTo>
                    <a:lnTo>
                      <a:pt x="0" y="48"/>
                    </a:lnTo>
                    <a:lnTo>
                      <a:pt x="0" y="43"/>
                    </a:lnTo>
                    <a:lnTo>
                      <a:pt x="0" y="38"/>
                    </a:lnTo>
                    <a:lnTo>
                      <a:pt x="0" y="29"/>
                    </a:lnTo>
                    <a:lnTo>
                      <a:pt x="4" y="24"/>
                    </a:lnTo>
                    <a:lnTo>
                      <a:pt x="9" y="19"/>
                    </a:lnTo>
                    <a:lnTo>
                      <a:pt x="14" y="10"/>
                    </a:lnTo>
                    <a:lnTo>
                      <a:pt x="19" y="10"/>
                    </a:lnTo>
                    <a:lnTo>
                      <a:pt x="23" y="5"/>
                    </a:lnTo>
                    <a:lnTo>
                      <a:pt x="33" y="0"/>
                    </a:lnTo>
                    <a:lnTo>
                      <a:pt x="38" y="0"/>
                    </a:lnTo>
                    <a:lnTo>
                      <a:pt x="47" y="0"/>
                    </a:lnTo>
                    <a:lnTo>
                      <a:pt x="52" y="5"/>
                    </a:lnTo>
                    <a:lnTo>
                      <a:pt x="62" y="5"/>
                    </a:lnTo>
                    <a:lnTo>
                      <a:pt x="66" y="10"/>
                    </a:lnTo>
                    <a:lnTo>
                      <a:pt x="71" y="14"/>
                    </a:lnTo>
                    <a:lnTo>
                      <a:pt x="76" y="19"/>
                    </a:lnTo>
                    <a:lnTo>
                      <a:pt x="81" y="24"/>
                    </a:lnTo>
                    <a:lnTo>
                      <a:pt x="81" y="33"/>
                    </a:lnTo>
                    <a:lnTo>
                      <a:pt x="81" y="38"/>
                    </a:lnTo>
                    <a:lnTo>
                      <a:pt x="81" y="48"/>
                    </a:lnTo>
                    <a:lnTo>
                      <a:pt x="81" y="52"/>
                    </a:lnTo>
                  </a:path>
                </a:pathLst>
              </a:custGeom>
              <a:solidFill>
                <a:srgbClr val="FFFFFF"/>
              </a:solidFill>
              <a:ln w="12700" cap="rnd">
                <a:solidFill>
                  <a:srgbClr val="000000"/>
                </a:solidFill>
                <a:round/>
                <a:headEnd/>
                <a:tailEnd/>
              </a:ln>
            </p:spPr>
            <p:txBody>
              <a:bodyPr/>
              <a:lstStyle/>
              <a:p>
                <a:endParaRPr lang="en-US"/>
              </a:p>
            </p:txBody>
          </p:sp>
          <p:sp>
            <p:nvSpPr>
              <p:cNvPr id="27281" name="AutoShape 2346"/>
              <p:cNvSpPr>
                <a:spLocks noChangeArrowheads="1"/>
              </p:cNvSpPr>
              <p:nvPr/>
            </p:nvSpPr>
            <p:spPr bwMode="auto">
              <a:xfrm>
                <a:off x="1828" y="3350"/>
                <a:ext cx="151" cy="136"/>
              </a:xfrm>
              <a:prstGeom prst="roundRect">
                <a:avLst>
                  <a:gd name="adj" fmla="val 2762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82" name="Freeform 2347"/>
              <p:cNvSpPr>
                <a:spLocks/>
              </p:cNvSpPr>
              <p:nvPr/>
            </p:nvSpPr>
            <p:spPr bwMode="auto">
              <a:xfrm>
                <a:off x="1819" y="3332"/>
                <a:ext cx="178" cy="167"/>
              </a:xfrm>
              <a:custGeom>
                <a:avLst/>
                <a:gdLst>
                  <a:gd name="T0" fmla="*/ 19 w 178"/>
                  <a:gd name="T1" fmla="*/ 33 h 167"/>
                  <a:gd name="T2" fmla="*/ 19 w 178"/>
                  <a:gd name="T3" fmla="*/ 24 h 167"/>
                  <a:gd name="T4" fmla="*/ 24 w 178"/>
                  <a:gd name="T5" fmla="*/ 19 h 167"/>
                  <a:gd name="T6" fmla="*/ 29 w 178"/>
                  <a:gd name="T7" fmla="*/ 14 h 167"/>
                  <a:gd name="T8" fmla="*/ 33 w 178"/>
                  <a:gd name="T9" fmla="*/ 9 h 167"/>
                  <a:gd name="T10" fmla="*/ 38 w 178"/>
                  <a:gd name="T11" fmla="*/ 5 h 167"/>
                  <a:gd name="T12" fmla="*/ 43 w 178"/>
                  <a:gd name="T13" fmla="*/ 5 h 167"/>
                  <a:gd name="T14" fmla="*/ 53 w 178"/>
                  <a:gd name="T15" fmla="*/ 0 h 167"/>
                  <a:gd name="T16" fmla="*/ 57 w 178"/>
                  <a:gd name="T17" fmla="*/ 0 h 167"/>
                  <a:gd name="T18" fmla="*/ 67 w 178"/>
                  <a:gd name="T19" fmla="*/ 0 h 167"/>
                  <a:gd name="T20" fmla="*/ 72 w 178"/>
                  <a:gd name="T21" fmla="*/ 5 h 167"/>
                  <a:gd name="T22" fmla="*/ 148 w 178"/>
                  <a:gd name="T23" fmla="*/ 24 h 167"/>
                  <a:gd name="T24" fmla="*/ 153 w 178"/>
                  <a:gd name="T25" fmla="*/ 28 h 167"/>
                  <a:gd name="T26" fmla="*/ 157 w 178"/>
                  <a:gd name="T27" fmla="*/ 33 h 167"/>
                  <a:gd name="T28" fmla="*/ 162 w 178"/>
                  <a:gd name="T29" fmla="*/ 33 h 167"/>
                  <a:gd name="T30" fmla="*/ 167 w 178"/>
                  <a:gd name="T31" fmla="*/ 43 h 167"/>
                  <a:gd name="T32" fmla="*/ 172 w 178"/>
                  <a:gd name="T33" fmla="*/ 47 h 167"/>
                  <a:gd name="T34" fmla="*/ 177 w 178"/>
                  <a:gd name="T35" fmla="*/ 52 h 167"/>
                  <a:gd name="T36" fmla="*/ 177 w 178"/>
                  <a:gd name="T37" fmla="*/ 57 h 167"/>
                  <a:gd name="T38" fmla="*/ 177 w 178"/>
                  <a:gd name="T39" fmla="*/ 66 h 167"/>
                  <a:gd name="T40" fmla="*/ 177 w 178"/>
                  <a:gd name="T41" fmla="*/ 71 h 167"/>
                  <a:gd name="T42" fmla="*/ 177 w 178"/>
                  <a:gd name="T43" fmla="*/ 81 h 167"/>
                  <a:gd name="T44" fmla="*/ 157 w 178"/>
                  <a:gd name="T45" fmla="*/ 138 h 167"/>
                  <a:gd name="T46" fmla="*/ 153 w 178"/>
                  <a:gd name="T47" fmla="*/ 142 h 167"/>
                  <a:gd name="T48" fmla="*/ 153 w 178"/>
                  <a:gd name="T49" fmla="*/ 152 h 167"/>
                  <a:gd name="T50" fmla="*/ 148 w 178"/>
                  <a:gd name="T51" fmla="*/ 157 h 167"/>
                  <a:gd name="T52" fmla="*/ 143 w 178"/>
                  <a:gd name="T53" fmla="*/ 161 h 167"/>
                  <a:gd name="T54" fmla="*/ 138 w 178"/>
                  <a:gd name="T55" fmla="*/ 161 h 167"/>
                  <a:gd name="T56" fmla="*/ 129 w 178"/>
                  <a:gd name="T57" fmla="*/ 166 h 167"/>
                  <a:gd name="T58" fmla="*/ 124 w 178"/>
                  <a:gd name="T59" fmla="*/ 166 h 167"/>
                  <a:gd name="T60" fmla="*/ 119 w 178"/>
                  <a:gd name="T61" fmla="*/ 166 h 167"/>
                  <a:gd name="T62" fmla="*/ 110 w 178"/>
                  <a:gd name="T63" fmla="*/ 166 h 167"/>
                  <a:gd name="T64" fmla="*/ 105 w 178"/>
                  <a:gd name="T65" fmla="*/ 166 h 167"/>
                  <a:gd name="T66" fmla="*/ 29 w 178"/>
                  <a:gd name="T67" fmla="*/ 142 h 167"/>
                  <a:gd name="T68" fmla="*/ 24 w 178"/>
                  <a:gd name="T69" fmla="*/ 142 h 167"/>
                  <a:gd name="T70" fmla="*/ 14 w 178"/>
                  <a:gd name="T71" fmla="*/ 138 h 167"/>
                  <a:gd name="T72" fmla="*/ 10 w 178"/>
                  <a:gd name="T73" fmla="*/ 133 h 167"/>
                  <a:gd name="T74" fmla="*/ 5 w 178"/>
                  <a:gd name="T75" fmla="*/ 128 h 167"/>
                  <a:gd name="T76" fmla="*/ 5 w 178"/>
                  <a:gd name="T77" fmla="*/ 123 h 167"/>
                  <a:gd name="T78" fmla="*/ 0 w 178"/>
                  <a:gd name="T79" fmla="*/ 119 h 167"/>
                  <a:gd name="T80" fmla="*/ 0 w 178"/>
                  <a:gd name="T81" fmla="*/ 109 h 167"/>
                  <a:gd name="T82" fmla="*/ 0 w 178"/>
                  <a:gd name="T83" fmla="*/ 104 h 167"/>
                  <a:gd name="T84" fmla="*/ 0 w 178"/>
                  <a:gd name="T85" fmla="*/ 95 h 167"/>
                  <a:gd name="T86" fmla="*/ 0 w 178"/>
                  <a:gd name="T87" fmla="*/ 90 h 167"/>
                  <a:gd name="T88" fmla="*/ 19 w 178"/>
                  <a:gd name="T89" fmla="*/ 33 h 16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8"/>
                  <a:gd name="T136" fmla="*/ 0 h 167"/>
                  <a:gd name="T137" fmla="*/ 178 w 178"/>
                  <a:gd name="T138" fmla="*/ 167 h 16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8" h="167">
                    <a:moveTo>
                      <a:pt x="19" y="33"/>
                    </a:moveTo>
                    <a:lnTo>
                      <a:pt x="19" y="24"/>
                    </a:lnTo>
                    <a:lnTo>
                      <a:pt x="24" y="19"/>
                    </a:lnTo>
                    <a:lnTo>
                      <a:pt x="29" y="14"/>
                    </a:lnTo>
                    <a:lnTo>
                      <a:pt x="33" y="9"/>
                    </a:lnTo>
                    <a:lnTo>
                      <a:pt x="38" y="5"/>
                    </a:lnTo>
                    <a:lnTo>
                      <a:pt x="43" y="5"/>
                    </a:lnTo>
                    <a:lnTo>
                      <a:pt x="53" y="0"/>
                    </a:lnTo>
                    <a:lnTo>
                      <a:pt x="57" y="0"/>
                    </a:lnTo>
                    <a:lnTo>
                      <a:pt x="67" y="0"/>
                    </a:lnTo>
                    <a:lnTo>
                      <a:pt x="72" y="5"/>
                    </a:lnTo>
                    <a:lnTo>
                      <a:pt x="148" y="24"/>
                    </a:lnTo>
                    <a:lnTo>
                      <a:pt x="153" y="28"/>
                    </a:lnTo>
                    <a:lnTo>
                      <a:pt x="157" y="33"/>
                    </a:lnTo>
                    <a:lnTo>
                      <a:pt x="162" y="33"/>
                    </a:lnTo>
                    <a:lnTo>
                      <a:pt x="167" y="43"/>
                    </a:lnTo>
                    <a:lnTo>
                      <a:pt x="172" y="47"/>
                    </a:lnTo>
                    <a:lnTo>
                      <a:pt x="177" y="52"/>
                    </a:lnTo>
                    <a:lnTo>
                      <a:pt x="177" y="57"/>
                    </a:lnTo>
                    <a:lnTo>
                      <a:pt x="177" y="66"/>
                    </a:lnTo>
                    <a:lnTo>
                      <a:pt x="177" y="71"/>
                    </a:lnTo>
                    <a:lnTo>
                      <a:pt x="177" y="81"/>
                    </a:lnTo>
                    <a:lnTo>
                      <a:pt x="157" y="138"/>
                    </a:lnTo>
                    <a:lnTo>
                      <a:pt x="153" y="142"/>
                    </a:lnTo>
                    <a:lnTo>
                      <a:pt x="153" y="152"/>
                    </a:lnTo>
                    <a:lnTo>
                      <a:pt x="148" y="157"/>
                    </a:lnTo>
                    <a:lnTo>
                      <a:pt x="143" y="161"/>
                    </a:lnTo>
                    <a:lnTo>
                      <a:pt x="138" y="161"/>
                    </a:lnTo>
                    <a:lnTo>
                      <a:pt x="129" y="166"/>
                    </a:lnTo>
                    <a:lnTo>
                      <a:pt x="124" y="166"/>
                    </a:lnTo>
                    <a:lnTo>
                      <a:pt x="119" y="166"/>
                    </a:lnTo>
                    <a:lnTo>
                      <a:pt x="110" y="166"/>
                    </a:lnTo>
                    <a:lnTo>
                      <a:pt x="105" y="166"/>
                    </a:lnTo>
                    <a:lnTo>
                      <a:pt x="29" y="142"/>
                    </a:lnTo>
                    <a:lnTo>
                      <a:pt x="24" y="142"/>
                    </a:lnTo>
                    <a:lnTo>
                      <a:pt x="14" y="138"/>
                    </a:lnTo>
                    <a:lnTo>
                      <a:pt x="10" y="133"/>
                    </a:lnTo>
                    <a:lnTo>
                      <a:pt x="5" y="128"/>
                    </a:lnTo>
                    <a:lnTo>
                      <a:pt x="5" y="123"/>
                    </a:lnTo>
                    <a:lnTo>
                      <a:pt x="0" y="119"/>
                    </a:lnTo>
                    <a:lnTo>
                      <a:pt x="0" y="109"/>
                    </a:lnTo>
                    <a:lnTo>
                      <a:pt x="0" y="104"/>
                    </a:lnTo>
                    <a:lnTo>
                      <a:pt x="0" y="95"/>
                    </a:lnTo>
                    <a:lnTo>
                      <a:pt x="0" y="90"/>
                    </a:lnTo>
                    <a:lnTo>
                      <a:pt x="19" y="33"/>
                    </a:lnTo>
                  </a:path>
                </a:pathLst>
              </a:custGeom>
              <a:solidFill>
                <a:srgbClr val="FFFFFF"/>
              </a:solidFill>
              <a:ln w="12700" cap="rnd">
                <a:solidFill>
                  <a:srgbClr val="000000"/>
                </a:solidFill>
                <a:round/>
                <a:headEnd/>
                <a:tailEnd/>
              </a:ln>
            </p:spPr>
            <p:txBody>
              <a:bodyPr/>
              <a:lstStyle/>
              <a:p>
                <a:endParaRPr lang="en-US"/>
              </a:p>
            </p:txBody>
          </p:sp>
          <p:sp>
            <p:nvSpPr>
              <p:cNvPr id="27283" name="Freeform 2348"/>
              <p:cNvSpPr>
                <a:spLocks/>
              </p:cNvSpPr>
              <p:nvPr/>
            </p:nvSpPr>
            <p:spPr bwMode="auto">
              <a:xfrm>
                <a:off x="1862" y="2938"/>
                <a:ext cx="254" cy="414"/>
              </a:xfrm>
              <a:custGeom>
                <a:avLst/>
                <a:gdLst>
                  <a:gd name="T0" fmla="*/ 95 w 254"/>
                  <a:gd name="T1" fmla="*/ 29 h 414"/>
                  <a:gd name="T2" fmla="*/ 95 w 254"/>
                  <a:gd name="T3" fmla="*/ 24 h 414"/>
                  <a:gd name="T4" fmla="*/ 100 w 254"/>
                  <a:gd name="T5" fmla="*/ 14 h 414"/>
                  <a:gd name="T6" fmla="*/ 105 w 254"/>
                  <a:gd name="T7" fmla="*/ 10 h 414"/>
                  <a:gd name="T8" fmla="*/ 110 w 254"/>
                  <a:gd name="T9" fmla="*/ 5 h 414"/>
                  <a:gd name="T10" fmla="*/ 114 w 254"/>
                  <a:gd name="T11" fmla="*/ 5 h 414"/>
                  <a:gd name="T12" fmla="*/ 124 w 254"/>
                  <a:gd name="T13" fmla="*/ 0 h 414"/>
                  <a:gd name="T14" fmla="*/ 129 w 254"/>
                  <a:gd name="T15" fmla="*/ 0 h 414"/>
                  <a:gd name="T16" fmla="*/ 134 w 254"/>
                  <a:gd name="T17" fmla="*/ 0 h 414"/>
                  <a:gd name="T18" fmla="*/ 143 w 254"/>
                  <a:gd name="T19" fmla="*/ 0 h 414"/>
                  <a:gd name="T20" fmla="*/ 148 w 254"/>
                  <a:gd name="T21" fmla="*/ 0 h 414"/>
                  <a:gd name="T22" fmla="*/ 224 w 254"/>
                  <a:gd name="T23" fmla="*/ 24 h 414"/>
                  <a:gd name="T24" fmla="*/ 229 w 254"/>
                  <a:gd name="T25" fmla="*/ 24 h 414"/>
                  <a:gd name="T26" fmla="*/ 238 w 254"/>
                  <a:gd name="T27" fmla="*/ 29 h 414"/>
                  <a:gd name="T28" fmla="*/ 243 w 254"/>
                  <a:gd name="T29" fmla="*/ 33 h 414"/>
                  <a:gd name="T30" fmla="*/ 248 w 254"/>
                  <a:gd name="T31" fmla="*/ 38 h 414"/>
                  <a:gd name="T32" fmla="*/ 248 w 254"/>
                  <a:gd name="T33" fmla="*/ 43 h 414"/>
                  <a:gd name="T34" fmla="*/ 253 w 254"/>
                  <a:gd name="T35" fmla="*/ 48 h 414"/>
                  <a:gd name="T36" fmla="*/ 253 w 254"/>
                  <a:gd name="T37" fmla="*/ 57 h 414"/>
                  <a:gd name="T38" fmla="*/ 253 w 254"/>
                  <a:gd name="T39" fmla="*/ 62 h 414"/>
                  <a:gd name="T40" fmla="*/ 253 w 254"/>
                  <a:gd name="T41" fmla="*/ 71 h 414"/>
                  <a:gd name="T42" fmla="*/ 253 w 254"/>
                  <a:gd name="T43" fmla="*/ 76 h 414"/>
                  <a:gd name="T44" fmla="*/ 162 w 254"/>
                  <a:gd name="T45" fmla="*/ 380 h 414"/>
                  <a:gd name="T46" fmla="*/ 157 w 254"/>
                  <a:gd name="T47" fmla="*/ 389 h 414"/>
                  <a:gd name="T48" fmla="*/ 153 w 254"/>
                  <a:gd name="T49" fmla="*/ 394 h 414"/>
                  <a:gd name="T50" fmla="*/ 148 w 254"/>
                  <a:gd name="T51" fmla="*/ 399 h 414"/>
                  <a:gd name="T52" fmla="*/ 143 w 254"/>
                  <a:gd name="T53" fmla="*/ 403 h 414"/>
                  <a:gd name="T54" fmla="*/ 138 w 254"/>
                  <a:gd name="T55" fmla="*/ 408 h 414"/>
                  <a:gd name="T56" fmla="*/ 134 w 254"/>
                  <a:gd name="T57" fmla="*/ 408 h 414"/>
                  <a:gd name="T58" fmla="*/ 124 w 254"/>
                  <a:gd name="T59" fmla="*/ 413 h 414"/>
                  <a:gd name="T60" fmla="*/ 119 w 254"/>
                  <a:gd name="T61" fmla="*/ 413 h 414"/>
                  <a:gd name="T62" fmla="*/ 114 w 254"/>
                  <a:gd name="T63" fmla="*/ 413 h 414"/>
                  <a:gd name="T64" fmla="*/ 105 w 254"/>
                  <a:gd name="T65" fmla="*/ 408 h 414"/>
                  <a:gd name="T66" fmla="*/ 29 w 254"/>
                  <a:gd name="T67" fmla="*/ 389 h 414"/>
                  <a:gd name="T68" fmla="*/ 24 w 254"/>
                  <a:gd name="T69" fmla="*/ 384 h 414"/>
                  <a:gd name="T70" fmla="*/ 19 w 254"/>
                  <a:gd name="T71" fmla="*/ 380 h 414"/>
                  <a:gd name="T72" fmla="*/ 14 w 254"/>
                  <a:gd name="T73" fmla="*/ 375 h 414"/>
                  <a:gd name="T74" fmla="*/ 10 w 254"/>
                  <a:gd name="T75" fmla="*/ 370 h 414"/>
                  <a:gd name="T76" fmla="*/ 5 w 254"/>
                  <a:gd name="T77" fmla="*/ 366 h 414"/>
                  <a:gd name="T78" fmla="*/ 5 w 254"/>
                  <a:gd name="T79" fmla="*/ 361 h 414"/>
                  <a:gd name="T80" fmla="*/ 0 w 254"/>
                  <a:gd name="T81" fmla="*/ 356 h 414"/>
                  <a:gd name="T82" fmla="*/ 0 w 254"/>
                  <a:gd name="T83" fmla="*/ 347 h 414"/>
                  <a:gd name="T84" fmla="*/ 0 w 254"/>
                  <a:gd name="T85" fmla="*/ 342 h 414"/>
                  <a:gd name="T86" fmla="*/ 0 w 254"/>
                  <a:gd name="T87" fmla="*/ 332 h 414"/>
                  <a:gd name="T88" fmla="*/ 95 w 254"/>
                  <a:gd name="T89" fmla="*/ 29 h 4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54"/>
                  <a:gd name="T136" fmla="*/ 0 h 414"/>
                  <a:gd name="T137" fmla="*/ 254 w 254"/>
                  <a:gd name="T138" fmla="*/ 414 h 4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54" h="414">
                    <a:moveTo>
                      <a:pt x="95" y="29"/>
                    </a:moveTo>
                    <a:lnTo>
                      <a:pt x="95" y="24"/>
                    </a:lnTo>
                    <a:lnTo>
                      <a:pt x="100" y="14"/>
                    </a:lnTo>
                    <a:lnTo>
                      <a:pt x="105" y="10"/>
                    </a:lnTo>
                    <a:lnTo>
                      <a:pt x="110" y="5"/>
                    </a:lnTo>
                    <a:lnTo>
                      <a:pt x="114" y="5"/>
                    </a:lnTo>
                    <a:lnTo>
                      <a:pt x="124" y="0"/>
                    </a:lnTo>
                    <a:lnTo>
                      <a:pt x="129" y="0"/>
                    </a:lnTo>
                    <a:lnTo>
                      <a:pt x="134" y="0"/>
                    </a:lnTo>
                    <a:lnTo>
                      <a:pt x="143" y="0"/>
                    </a:lnTo>
                    <a:lnTo>
                      <a:pt x="148" y="0"/>
                    </a:lnTo>
                    <a:lnTo>
                      <a:pt x="224" y="24"/>
                    </a:lnTo>
                    <a:lnTo>
                      <a:pt x="229" y="24"/>
                    </a:lnTo>
                    <a:lnTo>
                      <a:pt x="238" y="29"/>
                    </a:lnTo>
                    <a:lnTo>
                      <a:pt x="243" y="33"/>
                    </a:lnTo>
                    <a:lnTo>
                      <a:pt x="248" y="38"/>
                    </a:lnTo>
                    <a:lnTo>
                      <a:pt x="248" y="43"/>
                    </a:lnTo>
                    <a:lnTo>
                      <a:pt x="253" y="48"/>
                    </a:lnTo>
                    <a:lnTo>
                      <a:pt x="253" y="57"/>
                    </a:lnTo>
                    <a:lnTo>
                      <a:pt x="253" y="62"/>
                    </a:lnTo>
                    <a:lnTo>
                      <a:pt x="253" y="71"/>
                    </a:lnTo>
                    <a:lnTo>
                      <a:pt x="253" y="76"/>
                    </a:lnTo>
                    <a:lnTo>
                      <a:pt x="162" y="380"/>
                    </a:lnTo>
                    <a:lnTo>
                      <a:pt x="157" y="389"/>
                    </a:lnTo>
                    <a:lnTo>
                      <a:pt x="153" y="394"/>
                    </a:lnTo>
                    <a:lnTo>
                      <a:pt x="148" y="399"/>
                    </a:lnTo>
                    <a:lnTo>
                      <a:pt x="143" y="403"/>
                    </a:lnTo>
                    <a:lnTo>
                      <a:pt x="138" y="408"/>
                    </a:lnTo>
                    <a:lnTo>
                      <a:pt x="134" y="408"/>
                    </a:lnTo>
                    <a:lnTo>
                      <a:pt x="124" y="413"/>
                    </a:lnTo>
                    <a:lnTo>
                      <a:pt x="119" y="413"/>
                    </a:lnTo>
                    <a:lnTo>
                      <a:pt x="114" y="413"/>
                    </a:lnTo>
                    <a:lnTo>
                      <a:pt x="105" y="408"/>
                    </a:lnTo>
                    <a:lnTo>
                      <a:pt x="29" y="389"/>
                    </a:lnTo>
                    <a:lnTo>
                      <a:pt x="24" y="384"/>
                    </a:lnTo>
                    <a:lnTo>
                      <a:pt x="19" y="380"/>
                    </a:lnTo>
                    <a:lnTo>
                      <a:pt x="14" y="375"/>
                    </a:lnTo>
                    <a:lnTo>
                      <a:pt x="10" y="370"/>
                    </a:lnTo>
                    <a:lnTo>
                      <a:pt x="5" y="366"/>
                    </a:lnTo>
                    <a:lnTo>
                      <a:pt x="5" y="361"/>
                    </a:lnTo>
                    <a:lnTo>
                      <a:pt x="0" y="356"/>
                    </a:lnTo>
                    <a:lnTo>
                      <a:pt x="0" y="347"/>
                    </a:lnTo>
                    <a:lnTo>
                      <a:pt x="0" y="342"/>
                    </a:lnTo>
                    <a:lnTo>
                      <a:pt x="0" y="332"/>
                    </a:lnTo>
                    <a:lnTo>
                      <a:pt x="95" y="29"/>
                    </a:lnTo>
                  </a:path>
                </a:pathLst>
              </a:custGeom>
              <a:solidFill>
                <a:srgbClr val="FFFFFF"/>
              </a:solidFill>
              <a:ln w="12700" cap="rnd">
                <a:solidFill>
                  <a:srgbClr val="000000"/>
                </a:solidFill>
                <a:round/>
                <a:headEnd/>
                <a:tailEnd/>
              </a:ln>
            </p:spPr>
            <p:txBody>
              <a:bodyPr/>
              <a:lstStyle/>
              <a:p>
                <a:endParaRPr lang="en-US"/>
              </a:p>
            </p:txBody>
          </p:sp>
          <p:sp>
            <p:nvSpPr>
              <p:cNvPr id="27284" name="AutoShape 2349"/>
              <p:cNvSpPr>
                <a:spLocks noChangeArrowheads="1"/>
              </p:cNvSpPr>
              <p:nvPr/>
            </p:nvSpPr>
            <p:spPr bwMode="auto">
              <a:xfrm>
                <a:off x="1890" y="3331"/>
                <a:ext cx="22" cy="22"/>
              </a:xfrm>
              <a:prstGeom prst="roundRect">
                <a:avLst>
                  <a:gd name="adj" fmla="val 124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85" name="Freeform 2350"/>
              <p:cNvSpPr>
                <a:spLocks/>
              </p:cNvSpPr>
              <p:nvPr/>
            </p:nvSpPr>
            <p:spPr bwMode="auto">
              <a:xfrm>
                <a:off x="1876" y="3322"/>
                <a:ext cx="49" cy="44"/>
              </a:xfrm>
              <a:custGeom>
                <a:avLst/>
                <a:gdLst>
                  <a:gd name="T0" fmla="*/ 15 w 49"/>
                  <a:gd name="T1" fmla="*/ 0 h 44"/>
                  <a:gd name="T2" fmla="*/ 48 w 49"/>
                  <a:gd name="T3" fmla="*/ 10 h 44"/>
                  <a:gd name="T4" fmla="*/ 34 w 49"/>
                  <a:gd name="T5" fmla="*/ 43 h 44"/>
                  <a:gd name="T6" fmla="*/ 0 w 49"/>
                  <a:gd name="T7" fmla="*/ 34 h 44"/>
                  <a:gd name="T8" fmla="*/ 15 w 49"/>
                  <a:gd name="T9" fmla="*/ 0 h 44"/>
                  <a:gd name="T10" fmla="*/ 0 60000 65536"/>
                  <a:gd name="T11" fmla="*/ 0 60000 65536"/>
                  <a:gd name="T12" fmla="*/ 0 60000 65536"/>
                  <a:gd name="T13" fmla="*/ 0 60000 65536"/>
                  <a:gd name="T14" fmla="*/ 0 60000 65536"/>
                  <a:gd name="T15" fmla="*/ 0 w 49"/>
                  <a:gd name="T16" fmla="*/ 0 h 44"/>
                  <a:gd name="T17" fmla="*/ 49 w 49"/>
                  <a:gd name="T18" fmla="*/ 44 h 44"/>
                </a:gdLst>
                <a:ahLst/>
                <a:cxnLst>
                  <a:cxn ang="T10">
                    <a:pos x="T0" y="T1"/>
                  </a:cxn>
                  <a:cxn ang="T11">
                    <a:pos x="T2" y="T3"/>
                  </a:cxn>
                  <a:cxn ang="T12">
                    <a:pos x="T4" y="T5"/>
                  </a:cxn>
                  <a:cxn ang="T13">
                    <a:pos x="T6" y="T7"/>
                  </a:cxn>
                  <a:cxn ang="T14">
                    <a:pos x="T8" y="T9"/>
                  </a:cxn>
                </a:cxnLst>
                <a:rect l="T15" t="T16" r="T17" b="T18"/>
                <a:pathLst>
                  <a:path w="49" h="44">
                    <a:moveTo>
                      <a:pt x="15" y="0"/>
                    </a:moveTo>
                    <a:lnTo>
                      <a:pt x="48" y="10"/>
                    </a:lnTo>
                    <a:lnTo>
                      <a:pt x="34" y="43"/>
                    </a:lnTo>
                    <a:lnTo>
                      <a:pt x="0" y="34"/>
                    </a:lnTo>
                    <a:lnTo>
                      <a:pt x="15" y="0"/>
                    </a:lnTo>
                  </a:path>
                </a:pathLst>
              </a:custGeom>
              <a:solidFill>
                <a:srgbClr val="FFFFFF"/>
              </a:solidFill>
              <a:ln w="12700" cap="rnd">
                <a:solidFill>
                  <a:srgbClr val="000000"/>
                </a:solidFill>
                <a:round/>
                <a:headEnd/>
                <a:tailEnd/>
              </a:ln>
            </p:spPr>
            <p:txBody>
              <a:bodyPr/>
              <a:lstStyle/>
              <a:p>
                <a:endParaRPr lang="en-US"/>
              </a:p>
            </p:txBody>
          </p:sp>
          <p:sp>
            <p:nvSpPr>
              <p:cNvPr id="27286" name="AutoShape 2351"/>
              <p:cNvSpPr>
                <a:spLocks noChangeArrowheads="1"/>
              </p:cNvSpPr>
              <p:nvPr/>
            </p:nvSpPr>
            <p:spPr bwMode="auto">
              <a:xfrm>
                <a:off x="1880" y="3322"/>
                <a:ext cx="22" cy="22"/>
              </a:xfrm>
              <a:prstGeom prst="roundRect">
                <a:avLst>
                  <a:gd name="adj" fmla="val 124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87" name="Freeform 2352"/>
              <p:cNvSpPr>
                <a:spLocks/>
              </p:cNvSpPr>
              <p:nvPr/>
            </p:nvSpPr>
            <p:spPr bwMode="auto">
              <a:xfrm>
                <a:off x="1867" y="3313"/>
                <a:ext cx="48" cy="44"/>
              </a:xfrm>
              <a:custGeom>
                <a:avLst/>
                <a:gdLst>
                  <a:gd name="T0" fmla="*/ 14 w 48"/>
                  <a:gd name="T1" fmla="*/ 0 h 44"/>
                  <a:gd name="T2" fmla="*/ 47 w 48"/>
                  <a:gd name="T3" fmla="*/ 9 h 44"/>
                  <a:gd name="T4" fmla="*/ 33 w 48"/>
                  <a:gd name="T5" fmla="*/ 43 h 44"/>
                  <a:gd name="T6" fmla="*/ 0 w 48"/>
                  <a:gd name="T7" fmla="*/ 33 h 44"/>
                  <a:gd name="T8" fmla="*/ 14 w 48"/>
                  <a:gd name="T9" fmla="*/ 0 h 44"/>
                  <a:gd name="T10" fmla="*/ 0 60000 65536"/>
                  <a:gd name="T11" fmla="*/ 0 60000 65536"/>
                  <a:gd name="T12" fmla="*/ 0 60000 65536"/>
                  <a:gd name="T13" fmla="*/ 0 60000 65536"/>
                  <a:gd name="T14" fmla="*/ 0 60000 65536"/>
                  <a:gd name="T15" fmla="*/ 0 w 48"/>
                  <a:gd name="T16" fmla="*/ 0 h 44"/>
                  <a:gd name="T17" fmla="*/ 48 w 48"/>
                  <a:gd name="T18" fmla="*/ 44 h 44"/>
                </a:gdLst>
                <a:ahLst/>
                <a:cxnLst>
                  <a:cxn ang="T10">
                    <a:pos x="T0" y="T1"/>
                  </a:cxn>
                  <a:cxn ang="T11">
                    <a:pos x="T2" y="T3"/>
                  </a:cxn>
                  <a:cxn ang="T12">
                    <a:pos x="T4" y="T5"/>
                  </a:cxn>
                  <a:cxn ang="T13">
                    <a:pos x="T6" y="T7"/>
                  </a:cxn>
                  <a:cxn ang="T14">
                    <a:pos x="T8" y="T9"/>
                  </a:cxn>
                </a:cxnLst>
                <a:rect l="T15" t="T16" r="T17" b="T18"/>
                <a:pathLst>
                  <a:path w="48" h="44">
                    <a:moveTo>
                      <a:pt x="14" y="0"/>
                    </a:moveTo>
                    <a:lnTo>
                      <a:pt x="47" y="9"/>
                    </a:lnTo>
                    <a:lnTo>
                      <a:pt x="33" y="43"/>
                    </a:lnTo>
                    <a:lnTo>
                      <a:pt x="0" y="33"/>
                    </a:lnTo>
                    <a:lnTo>
                      <a:pt x="14" y="0"/>
                    </a:lnTo>
                  </a:path>
                </a:pathLst>
              </a:custGeom>
              <a:solidFill>
                <a:srgbClr val="FFFFFF"/>
              </a:solidFill>
              <a:ln w="12700" cap="rnd">
                <a:solidFill>
                  <a:srgbClr val="000000"/>
                </a:solidFill>
                <a:round/>
                <a:headEnd/>
                <a:tailEnd/>
              </a:ln>
            </p:spPr>
            <p:txBody>
              <a:bodyPr/>
              <a:lstStyle/>
              <a:p>
                <a:endParaRPr lang="en-US"/>
              </a:p>
            </p:txBody>
          </p:sp>
          <p:sp>
            <p:nvSpPr>
              <p:cNvPr id="27288" name="AutoShape 2353"/>
              <p:cNvSpPr>
                <a:spLocks noChangeArrowheads="1"/>
              </p:cNvSpPr>
              <p:nvPr/>
            </p:nvSpPr>
            <p:spPr bwMode="auto">
              <a:xfrm>
                <a:off x="1957" y="3355"/>
                <a:ext cx="22" cy="22"/>
              </a:xfrm>
              <a:prstGeom prst="roundRect">
                <a:avLst>
                  <a:gd name="adj" fmla="val 124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89" name="Freeform 2354"/>
              <p:cNvSpPr>
                <a:spLocks/>
              </p:cNvSpPr>
              <p:nvPr/>
            </p:nvSpPr>
            <p:spPr bwMode="auto">
              <a:xfrm>
                <a:off x="1948" y="3341"/>
                <a:ext cx="44" cy="49"/>
              </a:xfrm>
              <a:custGeom>
                <a:avLst/>
                <a:gdLst>
                  <a:gd name="T0" fmla="*/ 14 w 44"/>
                  <a:gd name="T1" fmla="*/ 0 h 49"/>
                  <a:gd name="T2" fmla="*/ 43 w 44"/>
                  <a:gd name="T3" fmla="*/ 10 h 49"/>
                  <a:gd name="T4" fmla="*/ 33 w 44"/>
                  <a:gd name="T5" fmla="*/ 48 h 49"/>
                  <a:gd name="T6" fmla="*/ 0 w 44"/>
                  <a:gd name="T7" fmla="*/ 38 h 49"/>
                  <a:gd name="T8" fmla="*/ 14 w 44"/>
                  <a:gd name="T9" fmla="*/ 0 h 49"/>
                  <a:gd name="T10" fmla="*/ 0 60000 65536"/>
                  <a:gd name="T11" fmla="*/ 0 60000 65536"/>
                  <a:gd name="T12" fmla="*/ 0 60000 65536"/>
                  <a:gd name="T13" fmla="*/ 0 60000 65536"/>
                  <a:gd name="T14" fmla="*/ 0 60000 65536"/>
                  <a:gd name="T15" fmla="*/ 0 w 44"/>
                  <a:gd name="T16" fmla="*/ 0 h 49"/>
                  <a:gd name="T17" fmla="*/ 44 w 44"/>
                  <a:gd name="T18" fmla="*/ 49 h 49"/>
                </a:gdLst>
                <a:ahLst/>
                <a:cxnLst>
                  <a:cxn ang="T10">
                    <a:pos x="T0" y="T1"/>
                  </a:cxn>
                  <a:cxn ang="T11">
                    <a:pos x="T2" y="T3"/>
                  </a:cxn>
                  <a:cxn ang="T12">
                    <a:pos x="T4" y="T5"/>
                  </a:cxn>
                  <a:cxn ang="T13">
                    <a:pos x="T6" y="T7"/>
                  </a:cxn>
                  <a:cxn ang="T14">
                    <a:pos x="T8" y="T9"/>
                  </a:cxn>
                </a:cxnLst>
                <a:rect l="T15" t="T16" r="T17" b="T18"/>
                <a:pathLst>
                  <a:path w="44" h="49">
                    <a:moveTo>
                      <a:pt x="14" y="0"/>
                    </a:moveTo>
                    <a:lnTo>
                      <a:pt x="43" y="10"/>
                    </a:lnTo>
                    <a:lnTo>
                      <a:pt x="33" y="48"/>
                    </a:lnTo>
                    <a:lnTo>
                      <a:pt x="0" y="38"/>
                    </a:lnTo>
                    <a:lnTo>
                      <a:pt x="14" y="0"/>
                    </a:lnTo>
                  </a:path>
                </a:pathLst>
              </a:custGeom>
              <a:solidFill>
                <a:srgbClr val="FFFFFF"/>
              </a:solidFill>
              <a:ln w="12700" cap="rnd">
                <a:solidFill>
                  <a:srgbClr val="000000"/>
                </a:solidFill>
                <a:round/>
                <a:headEnd/>
                <a:tailEnd/>
              </a:ln>
            </p:spPr>
            <p:txBody>
              <a:bodyPr/>
              <a:lstStyle/>
              <a:p>
                <a:endParaRPr lang="en-US"/>
              </a:p>
            </p:txBody>
          </p:sp>
          <p:sp>
            <p:nvSpPr>
              <p:cNvPr id="27290" name="AutoShape 2355"/>
              <p:cNvSpPr>
                <a:spLocks noChangeArrowheads="1"/>
              </p:cNvSpPr>
              <p:nvPr/>
            </p:nvSpPr>
            <p:spPr bwMode="auto">
              <a:xfrm>
                <a:off x="1947" y="3345"/>
                <a:ext cx="22" cy="22"/>
              </a:xfrm>
              <a:prstGeom prst="roundRect">
                <a:avLst>
                  <a:gd name="adj" fmla="val 124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91" name="Freeform 2356"/>
              <p:cNvSpPr>
                <a:spLocks/>
              </p:cNvSpPr>
              <p:nvPr/>
            </p:nvSpPr>
            <p:spPr bwMode="auto">
              <a:xfrm>
                <a:off x="1938" y="3332"/>
                <a:ext cx="44" cy="48"/>
              </a:xfrm>
              <a:custGeom>
                <a:avLst/>
                <a:gdLst>
                  <a:gd name="T0" fmla="*/ 15 w 44"/>
                  <a:gd name="T1" fmla="*/ 0 h 48"/>
                  <a:gd name="T2" fmla="*/ 43 w 44"/>
                  <a:gd name="T3" fmla="*/ 9 h 48"/>
                  <a:gd name="T4" fmla="*/ 34 w 44"/>
                  <a:gd name="T5" fmla="*/ 47 h 48"/>
                  <a:gd name="T6" fmla="*/ 0 w 44"/>
                  <a:gd name="T7" fmla="*/ 38 h 48"/>
                  <a:gd name="T8" fmla="*/ 15 w 44"/>
                  <a:gd name="T9" fmla="*/ 0 h 48"/>
                  <a:gd name="T10" fmla="*/ 0 60000 65536"/>
                  <a:gd name="T11" fmla="*/ 0 60000 65536"/>
                  <a:gd name="T12" fmla="*/ 0 60000 65536"/>
                  <a:gd name="T13" fmla="*/ 0 60000 65536"/>
                  <a:gd name="T14" fmla="*/ 0 60000 65536"/>
                  <a:gd name="T15" fmla="*/ 0 w 44"/>
                  <a:gd name="T16" fmla="*/ 0 h 48"/>
                  <a:gd name="T17" fmla="*/ 44 w 44"/>
                  <a:gd name="T18" fmla="*/ 48 h 48"/>
                </a:gdLst>
                <a:ahLst/>
                <a:cxnLst>
                  <a:cxn ang="T10">
                    <a:pos x="T0" y="T1"/>
                  </a:cxn>
                  <a:cxn ang="T11">
                    <a:pos x="T2" y="T3"/>
                  </a:cxn>
                  <a:cxn ang="T12">
                    <a:pos x="T4" y="T5"/>
                  </a:cxn>
                  <a:cxn ang="T13">
                    <a:pos x="T6" y="T7"/>
                  </a:cxn>
                  <a:cxn ang="T14">
                    <a:pos x="T8" y="T9"/>
                  </a:cxn>
                </a:cxnLst>
                <a:rect l="T15" t="T16" r="T17" b="T18"/>
                <a:pathLst>
                  <a:path w="44" h="48">
                    <a:moveTo>
                      <a:pt x="15" y="0"/>
                    </a:moveTo>
                    <a:lnTo>
                      <a:pt x="43" y="9"/>
                    </a:lnTo>
                    <a:lnTo>
                      <a:pt x="34" y="47"/>
                    </a:lnTo>
                    <a:lnTo>
                      <a:pt x="0" y="38"/>
                    </a:lnTo>
                    <a:lnTo>
                      <a:pt x="15" y="0"/>
                    </a:lnTo>
                  </a:path>
                </a:pathLst>
              </a:custGeom>
              <a:solidFill>
                <a:srgbClr val="FFFFFF"/>
              </a:solidFill>
              <a:ln w="12700" cap="rnd">
                <a:solidFill>
                  <a:srgbClr val="000000"/>
                </a:solidFill>
                <a:round/>
                <a:headEnd/>
                <a:tailEnd/>
              </a:ln>
            </p:spPr>
            <p:txBody>
              <a:bodyPr/>
              <a:lstStyle/>
              <a:p>
                <a:endParaRPr lang="en-US"/>
              </a:p>
            </p:txBody>
          </p:sp>
          <p:sp>
            <p:nvSpPr>
              <p:cNvPr id="27292" name="AutoShape 2357"/>
              <p:cNvSpPr>
                <a:spLocks noChangeArrowheads="1"/>
              </p:cNvSpPr>
              <p:nvPr/>
            </p:nvSpPr>
            <p:spPr bwMode="auto">
              <a:xfrm>
                <a:off x="1938" y="3132"/>
                <a:ext cx="26"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93" name="Freeform 2358"/>
              <p:cNvSpPr>
                <a:spLocks/>
              </p:cNvSpPr>
              <p:nvPr/>
            </p:nvSpPr>
            <p:spPr bwMode="auto">
              <a:xfrm>
                <a:off x="1934" y="3128"/>
                <a:ext cx="39" cy="25"/>
              </a:xfrm>
              <a:custGeom>
                <a:avLst/>
                <a:gdLst>
                  <a:gd name="T0" fmla="*/ 0 w 39"/>
                  <a:gd name="T1" fmla="*/ 9 h 25"/>
                  <a:gd name="T2" fmla="*/ 0 w 39"/>
                  <a:gd name="T3" fmla="*/ 5 h 25"/>
                  <a:gd name="T4" fmla="*/ 4 w 39"/>
                  <a:gd name="T5" fmla="*/ 5 h 25"/>
                  <a:gd name="T6" fmla="*/ 9 w 39"/>
                  <a:gd name="T7" fmla="*/ 0 h 25"/>
                  <a:gd name="T8" fmla="*/ 14 w 39"/>
                  <a:gd name="T9" fmla="*/ 0 h 25"/>
                  <a:gd name="T10" fmla="*/ 19 w 39"/>
                  <a:gd name="T11" fmla="*/ 0 h 25"/>
                  <a:gd name="T12" fmla="*/ 23 w 39"/>
                  <a:gd name="T13" fmla="*/ 5 h 25"/>
                  <a:gd name="T14" fmla="*/ 28 w 39"/>
                  <a:gd name="T15" fmla="*/ 5 h 25"/>
                  <a:gd name="T16" fmla="*/ 33 w 39"/>
                  <a:gd name="T17" fmla="*/ 9 h 25"/>
                  <a:gd name="T18" fmla="*/ 38 w 39"/>
                  <a:gd name="T19" fmla="*/ 9 h 25"/>
                  <a:gd name="T20" fmla="*/ 38 w 39"/>
                  <a:gd name="T21" fmla="*/ 14 h 25"/>
                  <a:gd name="T22" fmla="*/ 38 w 39"/>
                  <a:gd name="T23" fmla="*/ 19 h 25"/>
                  <a:gd name="T24" fmla="*/ 33 w 39"/>
                  <a:gd name="T25" fmla="*/ 24 h 25"/>
                  <a:gd name="T26" fmla="*/ 28 w 39"/>
                  <a:gd name="T27" fmla="*/ 24 h 25"/>
                  <a:gd name="T28" fmla="*/ 23 w 39"/>
                  <a:gd name="T29" fmla="*/ 24 h 25"/>
                  <a:gd name="T30" fmla="*/ 19 w 39"/>
                  <a:gd name="T31" fmla="*/ 24 h 25"/>
                  <a:gd name="T32" fmla="*/ 14 w 39"/>
                  <a:gd name="T33" fmla="*/ 24 h 25"/>
                  <a:gd name="T34" fmla="*/ 9 w 39"/>
                  <a:gd name="T35" fmla="*/ 24 h 25"/>
                  <a:gd name="T36" fmla="*/ 9 w 39"/>
                  <a:gd name="T37" fmla="*/ 19 h 25"/>
                  <a:gd name="T38" fmla="*/ 4 w 39"/>
                  <a:gd name="T39" fmla="*/ 19 h 25"/>
                  <a:gd name="T40" fmla="*/ 0 w 39"/>
                  <a:gd name="T41" fmla="*/ 14 h 25"/>
                  <a:gd name="T42" fmla="*/ 0 w 39"/>
                  <a:gd name="T43" fmla="*/ 9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9"/>
                  <a:gd name="T67" fmla="*/ 0 h 25"/>
                  <a:gd name="T68" fmla="*/ 39 w 39"/>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9" h="25">
                    <a:moveTo>
                      <a:pt x="0" y="9"/>
                    </a:moveTo>
                    <a:lnTo>
                      <a:pt x="0" y="5"/>
                    </a:lnTo>
                    <a:lnTo>
                      <a:pt x="4" y="5"/>
                    </a:lnTo>
                    <a:lnTo>
                      <a:pt x="9" y="0"/>
                    </a:lnTo>
                    <a:lnTo>
                      <a:pt x="14" y="0"/>
                    </a:lnTo>
                    <a:lnTo>
                      <a:pt x="19" y="0"/>
                    </a:lnTo>
                    <a:lnTo>
                      <a:pt x="23" y="5"/>
                    </a:lnTo>
                    <a:lnTo>
                      <a:pt x="28" y="5"/>
                    </a:lnTo>
                    <a:lnTo>
                      <a:pt x="33" y="9"/>
                    </a:lnTo>
                    <a:lnTo>
                      <a:pt x="38" y="9"/>
                    </a:lnTo>
                    <a:lnTo>
                      <a:pt x="38" y="14"/>
                    </a:lnTo>
                    <a:lnTo>
                      <a:pt x="38" y="19"/>
                    </a:lnTo>
                    <a:lnTo>
                      <a:pt x="33" y="24"/>
                    </a:lnTo>
                    <a:lnTo>
                      <a:pt x="28" y="24"/>
                    </a:lnTo>
                    <a:lnTo>
                      <a:pt x="23" y="24"/>
                    </a:lnTo>
                    <a:lnTo>
                      <a:pt x="19" y="24"/>
                    </a:lnTo>
                    <a:lnTo>
                      <a:pt x="14" y="24"/>
                    </a:lnTo>
                    <a:lnTo>
                      <a:pt x="9" y="24"/>
                    </a:lnTo>
                    <a:lnTo>
                      <a:pt x="9" y="19"/>
                    </a:lnTo>
                    <a:lnTo>
                      <a:pt x="4" y="19"/>
                    </a:lnTo>
                    <a:lnTo>
                      <a:pt x="0" y="14"/>
                    </a:lnTo>
                    <a:lnTo>
                      <a:pt x="0" y="9"/>
                    </a:lnTo>
                  </a:path>
                </a:pathLst>
              </a:custGeom>
              <a:solidFill>
                <a:srgbClr val="FFFFFF"/>
              </a:solidFill>
              <a:ln w="12700" cap="rnd">
                <a:solidFill>
                  <a:srgbClr val="000000"/>
                </a:solidFill>
                <a:round/>
                <a:headEnd/>
                <a:tailEnd/>
              </a:ln>
            </p:spPr>
            <p:txBody>
              <a:bodyPr/>
              <a:lstStyle/>
              <a:p>
                <a:endParaRPr lang="en-US"/>
              </a:p>
            </p:txBody>
          </p:sp>
          <p:sp>
            <p:nvSpPr>
              <p:cNvPr id="27294" name="AutoShape 2359"/>
              <p:cNvSpPr>
                <a:spLocks noChangeArrowheads="1"/>
              </p:cNvSpPr>
              <p:nvPr/>
            </p:nvSpPr>
            <p:spPr bwMode="auto">
              <a:xfrm>
                <a:off x="1928" y="3122"/>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95" name="Freeform 2360"/>
              <p:cNvSpPr>
                <a:spLocks/>
              </p:cNvSpPr>
              <p:nvPr/>
            </p:nvSpPr>
            <p:spPr bwMode="auto">
              <a:xfrm>
                <a:off x="1924" y="3118"/>
                <a:ext cx="39" cy="25"/>
              </a:xfrm>
              <a:custGeom>
                <a:avLst/>
                <a:gdLst>
                  <a:gd name="T0" fmla="*/ 0 w 39"/>
                  <a:gd name="T1" fmla="*/ 10 h 25"/>
                  <a:gd name="T2" fmla="*/ 0 w 39"/>
                  <a:gd name="T3" fmla="*/ 5 h 25"/>
                  <a:gd name="T4" fmla="*/ 5 w 39"/>
                  <a:gd name="T5" fmla="*/ 5 h 25"/>
                  <a:gd name="T6" fmla="*/ 10 w 39"/>
                  <a:gd name="T7" fmla="*/ 0 h 25"/>
                  <a:gd name="T8" fmla="*/ 14 w 39"/>
                  <a:gd name="T9" fmla="*/ 0 h 25"/>
                  <a:gd name="T10" fmla="*/ 19 w 39"/>
                  <a:gd name="T11" fmla="*/ 0 h 25"/>
                  <a:gd name="T12" fmla="*/ 24 w 39"/>
                  <a:gd name="T13" fmla="*/ 5 h 25"/>
                  <a:gd name="T14" fmla="*/ 29 w 39"/>
                  <a:gd name="T15" fmla="*/ 5 h 25"/>
                  <a:gd name="T16" fmla="*/ 33 w 39"/>
                  <a:gd name="T17" fmla="*/ 10 h 25"/>
                  <a:gd name="T18" fmla="*/ 38 w 39"/>
                  <a:gd name="T19" fmla="*/ 10 h 25"/>
                  <a:gd name="T20" fmla="*/ 38 w 39"/>
                  <a:gd name="T21" fmla="*/ 15 h 25"/>
                  <a:gd name="T22" fmla="*/ 38 w 39"/>
                  <a:gd name="T23" fmla="*/ 19 h 25"/>
                  <a:gd name="T24" fmla="*/ 33 w 39"/>
                  <a:gd name="T25" fmla="*/ 24 h 25"/>
                  <a:gd name="T26" fmla="*/ 29 w 39"/>
                  <a:gd name="T27" fmla="*/ 24 h 25"/>
                  <a:gd name="T28" fmla="*/ 24 w 39"/>
                  <a:gd name="T29" fmla="*/ 24 h 25"/>
                  <a:gd name="T30" fmla="*/ 19 w 39"/>
                  <a:gd name="T31" fmla="*/ 24 h 25"/>
                  <a:gd name="T32" fmla="*/ 14 w 39"/>
                  <a:gd name="T33" fmla="*/ 24 h 25"/>
                  <a:gd name="T34" fmla="*/ 10 w 39"/>
                  <a:gd name="T35" fmla="*/ 24 h 25"/>
                  <a:gd name="T36" fmla="*/ 10 w 39"/>
                  <a:gd name="T37" fmla="*/ 19 h 25"/>
                  <a:gd name="T38" fmla="*/ 5 w 39"/>
                  <a:gd name="T39" fmla="*/ 19 h 25"/>
                  <a:gd name="T40" fmla="*/ 0 w 39"/>
                  <a:gd name="T41" fmla="*/ 15 h 25"/>
                  <a:gd name="T42" fmla="*/ 0 w 39"/>
                  <a:gd name="T43" fmla="*/ 10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9"/>
                  <a:gd name="T67" fmla="*/ 0 h 25"/>
                  <a:gd name="T68" fmla="*/ 39 w 39"/>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9" h="25">
                    <a:moveTo>
                      <a:pt x="0" y="10"/>
                    </a:moveTo>
                    <a:lnTo>
                      <a:pt x="0" y="5"/>
                    </a:lnTo>
                    <a:lnTo>
                      <a:pt x="5" y="5"/>
                    </a:lnTo>
                    <a:lnTo>
                      <a:pt x="10" y="0"/>
                    </a:lnTo>
                    <a:lnTo>
                      <a:pt x="14" y="0"/>
                    </a:lnTo>
                    <a:lnTo>
                      <a:pt x="19" y="0"/>
                    </a:lnTo>
                    <a:lnTo>
                      <a:pt x="24" y="5"/>
                    </a:lnTo>
                    <a:lnTo>
                      <a:pt x="29" y="5"/>
                    </a:lnTo>
                    <a:lnTo>
                      <a:pt x="33" y="10"/>
                    </a:lnTo>
                    <a:lnTo>
                      <a:pt x="38" y="10"/>
                    </a:lnTo>
                    <a:lnTo>
                      <a:pt x="38" y="15"/>
                    </a:lnTo>
                    <a:lnTo>
                      <a:pt x="38" y="19"/>
                    </a:lnTo>
                    <a:lnTo>
                      <a:pt x="33" y="24"/>
                    </a:lnTo>
                    <a:lnTo>
                      <a:pt x="29" y="24"/>
                    </a:lnTo>
                    <a:lnTo>
                      <a:pt x="24" y="24"/>
                    </a:lnTo>
                    <a:lnTo>
                      <a:pt x="19" y="24"/>
                    </a:lnTo>
                    <a:lnTo>
                      <a:pt x="14" y="24"/>
                    </a:lnTo>
                    <a:lnTo>
                      <a:pt x="10" y="24"/>
                    </a:lnTo>
                    <a:lnTo>
                      <a:pt x="10" y="19"/>
                    </a:lnTo>
                    <a:lnTo>
                      <a:pt x="5" y="19"/>
                    </a:lnTo>
                    <a:lnTo>
                      <a:pt x="0" y="15"/>
                    </a:lnTo>
                    <a:lnTo>
                      <a:pt x="0" y="10"/>
                    </a:lnTo>
                  </a:path>
                </a:pathLst>
              </a:custGeom>
              <a:solidFill>
                <a:srgbClr val="FFFFFF"/>
              </a:solidFill>
              <a:ln w="12700" cap="rnd">
                <a:solidFill>
                  <a:srgbClr val="000000"/>
                </a:solidFill>
                <a:round/>
                <a:headEnd/>
                <a:tailEnd/>
              </a:ln>
            </p:spPr>
            <p:txBody>
              <a:bodyPr/>
              <a:lstStyle/>
              <a:p>
                <a:endParaRPr lang="en-US"/>
              </a:p>
            </p:txBody>
          </p:sp>
          <p:sp>
            <p:nvSpPr>
              <p:cNvPr id="27296" name="AutoShape 2361"/>
              <p:cNvSpPr>
                <a:spLocks noChangeArrowheads="1"/>
              </p:cNvSpPr>
              <p:nvPr/>
            </p:nvSpPr>
            <p:spPr bwMode="auto">
              <a:xfrm>
                <a:off x="1980" y="3146"/>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97" name="Freeform 2362"/>
              <p:cNvSpPr>
                <a:spLocks/>
              </p:cNvSpPr>
              <p:nvPr/>
            </p:nvSpPr>
            <p:spPr bwMode="auto">
              <a:xfrm>
                <a:off x="1981" y="3142"/>
                <a:ext cx="35" cy="25"/>
              </a:xfrm>
              <a:custGeom>
                <a:avLst/>
                <a:gdLst>
                  <a:gd name="T0" fmla="*/ 0 w 35"/>
                  <a:gd name="T1" fmla="*/ 10 h 25"/>
                  <a:gd name="T2" fmla="*/ 0 w 35"/>
                  <a:gd name="T3" fmla="*/ 5 h 25"/>
                  <a:gd name="T4" fmla="*/ 5 w 35"/>
                  <a:gd name="T5" fmla="*/ 5 h 25"/>
                  <a:gd name="T6" fmla="*/ 5 w 35"/>
                  <a:gd name="T7" fmla="*/ 0 h 25"/>
                  <a:gd name="T8" fmla="*/ 10 w 35"/>
                  <a:gd name="T9" fmla="*/ 0 h 25"/>
                  <a:gd name="T10" fmla="*/ 15 w 35"/>
                  <a:gd name="T11" fmla="*/ 0 h 25"/>
                  <a:gd name="T12" fmla="*/ 19 w 35"/>
                  <a:gd name="T13" fmla="*/ 0 h 25"/>
                  <a:gd name="T14" fmla="*/ 19 w 35"/>
                  <a:gd name="T15" fmla="*/ 5 h 25"/>
                  <a:gd name="T16" fmla="*/ 24 w 35"/>
                  <a:gd name="T17" fmla="*/ 5 h 25"/>
                  <a:gd name="T18" fmla="*/ 29 w 35"/>
                  <a:gd name="T19" fmla="*/ 5 h 25"/>
                  <a:gd name="T20" fmla="*/ 29 w 35"/>
                  <a:gd name="T21" fmla="*/ 10 h 25"/>
                  <a:gd name="T22" fmla="*/ 34 w 35"/>
                  <a:gd name="T23" fmla="*/ 10 h 25"/>
                  <a:gd name="T24" fmla="*/ 34 w 35"/>
                  <a:gd name="T25" fmla="*/ 14 h 25"/>
                  <a:gd name="T26" fmla="*/ 34 w 35"/>
                  <a:gd name="T27" fmla="*/ 19 h 25"/>
                  <a:gd name="T28" fmla="*/ 34 w 35"/>
                  <a:gd name="T29" fmla="*/ 24 h 25"/>
                  <a:gd name="T30" fmla="*/ 29 w 35"/>
                  <a:gd name="T31" fmla="*/ 24 h 25"/>
                  <a:gd name="T32" fmla="*/ 24 w 35"/>
                  <a:gd name="T33" fmla="*/ 24 h 25"/>
                  <a:gd name="T34" fmla="*/ 19 w 35"/>
                  <a:gd name="T35" fmla="*/ 24 h 25"/>
                  <a:gd name="T36" fmla="*/ 15 w 35"/>
                  <a:gd name="T37" fmla="*/ 24 h 25"/>
                  <a:gd name="T38" fmla="*/ 10 w 35"/>
                  <a:gd name="T39" fmla="*/ 24 h 25"/>
                  <a:gd name="T40" fmla="*/ 5 w 35"/>
                  <a:gd name="T41" fmla="*/ 19 h 25"/>
                  <a:gd name="T42" fmla="*/ 0 w 35"/>
                  <a:gd name="T43" fmla="*/ 19 h 25"/>
                  <a:gd name="T44" fmla="*/ 0 w 35"/>
                  <a:gd name="T45" fmla="*/ 14 h 25"/>
                  <a:gd name="T46" fmla="*/ 0 w 35"/>
                  <a:gd name="T47" fmla="*/ 10 h 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5"/>
                  <a:gd name="T73" fmla="*/ 0 h 25"/>
                  <a:gd name="T74" fmla="*/ 35 w 35"/>
                  <a:gd name="T75" fmla="*/ 25 h 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5" h="25">
                    <a:moveTo>
                      <a:pt x="0" y="10"/>
                    </a:moveTo>
                    <a:lnTo>
                      <a:pt x="0" y="5"/>
                    </a:lnTo>
                    <a:lnTo>
                      <a:pt x="5" y="5"/>
                    </a:lnTo>
                    <a:lnTo>
                      <a:pt x="5" y="0"/>
                    </a:lnTo>
                    <a:lnTo>
                      <a:pt x="10" y="0"/>
                    </a:lnTo>
                    <a:lnTo>
                      <a:pt x="15" y="0"/>
                    </a:lnTo>
                    <a:lnTo>
                      <a:pt x="19" y="0"/>
                    </a:lnTo>
                    <a:lnTo>
                      <a:pt x="19" y="5"/>
                    </a:lnTo>
                    <a:lnTo>
                      <a:pt x="24" y="5"/>
                    </a:lnTo>
                    <a:lnTo>
                      <a:pt x="29" y="5"/>
                    </a:lnTo>
                    <a:lnTo>
                      <a:pt x="29" y="10"/>
                    </a:lnTo>
                    <a:lnTo>
                      <a:pt x="34" y="10"/>
                    </a:lnTo>
                    <a:lnTo>
                      <a:pt x="34" y="14"/>
                    </a:lnTo>
                    <a:lnTo>
                      <a:pt x="34" y="19"/>
                    </a:lnTo>
                    <a:lnTo>
                      <a:pt x="34" y="24"/>
                    </a:lnTo>
                    <a:lnTo>
                      <a:pt x="29" y="24"/>
                    </a:lnTo>
                    <a:lnTo>
                      <a:pt x="24" y="24"/>
                    </a:lnTo>
                    <a:lnTo>
                      <a:pt x="19" y="24"/>
                    </a:lnTo>
                    <a:lnTo>
                      <a:pt x="15" y="24"/>
                    </a:lnTo>
                    <a:lnTo>
                      <a:pt x="10" y="24"/>
                    </a:lnTo>
                    <a:lnTo>
                      <a:pt x="5" y="19"/>
                    </a:lnTo>
                    <a:lnTo>
                      <a:pt x="0" y="19"/>
                    </a:lnTo>
                    <a:lnTo>
                      <a:pt x="0" y="14"/>
                    </a:lnTo>
                    <a:lnTo>
                      <a:pt x="0" y="10"/>
                    </a:lnTo>
                  </a:path>
                </a:pathLst>
              </a:custGeom>
              <a:solidFill>
                <a:srgbClr val="FFFFFF"/>
              </a:solidFill>
              <a:ln w="12700" cap="rnd">
                <a:solidFill>
                  <a:srgbClr val="000000"/>
                </a:solidFill>
                <a:round/>
                <a:headEnd/>
                <a:tailEnd/>
              </a:ln>
            </p:spPr>
            <p:txBody>
              <a:bodyPr/>
              <a:lstStyle/>
              <a:p>
                <a:endParaRPr lang="en-US"/>
              </a:p>
            </p:txBody>
          </p:sp>
          <p:sp>
            <p:nvSpPr>
              <p:cNvPr id="27298" name="AutoShape 2363"/>
              <p:cNvSpPr>
                <a:spLocks noChangeArrowheads="1"/>
              </p:cNvSpPr>
              <p:nvPr/>
            </p:nvSpPr>
            <p:spPr bwMode="auto">
              <a:xfrm>
                <a:off x="1971" y="3137"/>
                <a:ext cx="27" cy="8"/>
              </a:xfrm>
              <a:prstGeom prst="roundRect">
                <a:avLst>
                  <a:gd name="adj" fmla="val 47819"/>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99" name="Freeform 2364"/>
              <p:cNvSpPr>
                <a:spLocks/>
              </p:cNvSpPr>
              <p:nvPr/>
            </p:nvSpPr>
            <p:spPr bwMode="auto">
              <a:xfrm>
                <a:off x="1972" y="3133"/>
                <a:ext cx="34" cy="24"/>
              </a:xfrm>
              <a:custGeom>
                <a:avLst/>
                <a:gdLst>
                  <a:gd name="T0" fmla="*/ 0 w 34"/>
                  <a:gd name="T1" fmla="*/ 9 h 24"/>
                  <a:gd name="T2" fmla="*/ 0 w 34"/>
                  <a:gd name="T3" fmla="*/ 4 h 24"/>
                  <a:gd name="T4" fmla="*/ 4 w 34"/>
                  <a:gd name="T5" fmla="*/ 4 h 24"/>
                  <a:gd name="T6" fmla="*/ 4 w 34"/>
                  <a:gd name="T7" fmla="*/ 0 h 24"/>
                  <a:gd name="T8" fmla="*/ 9 w 34"/>
                  <a:gd name="T9" fmla="*/ 0 h 24"/>
                  <a:gd name="T10" fmla="*/ 14 w 34"/>
                  <a:gd name="T11" fmla="*/ 0 h 24"/>
                  <a:gd name="T12" fmla="*/ 19 w 34"/>
                  <a:gd name="T13" fmla="*/ 0 h 24"/>
                  <a:gd name="T14" fmla="*/ 19 w 34"/>
                  <a:gd name="T15" fmla="*/ 4 h 24"/>
                  <a:gd name="T16" fmla="*/ 24 w 34"/>
                  <a:gd name="T17" fmla="*/ 4 h 24"/>
                  <a:gd name="T18" fmla="*/ 28 w 34"/>
                  <a:gd name="T19" fmla="*/ 4 h 24"/>
                  <a:gd name="T20" fmla="*/ 28 w 34"/>
                  <a:gd name="T21" fmla="*/ 9 h 24"/>
                  <a:gd name="T22" fmla="*/ 33 w 34"/>
                  <a:gd name="T23" fmla="*/ 9 h 24"/>
                  <a:gd name="T24" fmla="*/ 33 w 34"/>
                  <a:gd name="T25" fmla="*/ 14 h 24"/>
                  <a:gd name="T26" fmla="*/ 33 w 34"/>
                  <a:gd name="T27" fmla="*/ 19 h 24"/>
                  <a:gd name="T28" fmla="*/ 33 w 34"/>
                  <a:gd name="T29" fmla="*/ 23 h 24"/>
                  <a:gd name="T30" fmla="*/ 28 w 34"/>
                  <a:gd name="T31" fmla="*/ 23 h 24"/>
                  <a:gd name="T32" fmla="*/ 24 w 34"/>
                  <a:gd name="T33" fmla="*/ 23 h 24"/>
                  <a:gd name="T34" fmla="*/ 19 w 34"/>
                  <a:gd name="T35" fmla="*/ 23 h 24"/>
                  <a:gd name="T36" fmla="*/ 14 w 34"/>
                  <a:gd name="T37" fmla="*/ 23 h 24"/>
                  <a:gd name="T38" fmla="*/ 9 w 34"/>
                  <a:gd name="T39" fmla="*/ 23 h 24"/>
                  <a:gd name="T40" fmla="*/ 4 w 34"/>
                  <a:gd name="T41" fmla="*/ 19 h 24"/>
                  <a:gd name="T42" fmla="*/ 0 w 34"/>
                  <a:gd name="T43" fmla="*/ 19 h 24"/>
                  <a:gd name="T44" fmla="*/ 0 w 34"/>
                  <a:gd name="T45" fmla="*/ 14 h 24"/>
                  <a:gd name="T46" fmla="*/ 0 w 34"/>
                  <a:gd name="T47" fmla="*/ 9 h 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4"/>
                  <a:gd name="T73" fmla="*/ 0 h 24"/>
                  <a:gd name="T74" fmla="*/ 34 w 34"/>
                  <a:gd name="T75" fmla="*/ 24 h 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4" h="24">
                    <a:moveTo>
                      <a:pt x="0" y="9"/>
                    </a:moveTo>
                    <a:lnTo>
                      <a:pt x="0" y="4"/>
                    </a:lnTo>
                    <a:lnTo>
                      <a:pt x="4" y="4"/>
                    </a:lnTo>
                    <a:lnTo>
                      <a:pt x="4" y="0"/>
                    </a:lnTo>
                    <a:lnTo>
                      <a:pt x="9" y="0"/>
                    </a:lnTo>
                    <a:lnTo>
                      <a:pt x="14" y="0"/>
                    </a:lnTo>
                    <a:lnTo>
                      <a:pt x="19" y="0"/>
                    </a:lnTo>
                    <a:lnTo>
                      <a:pt x="19" y="4"/>
                    </a:lnTo>
                    <a:lnTo>
                      <a:pt x="24" y="4"/>
                    </a:lnTo>
                    <a:lnTo>
                      <a:pt x="28" y="4"/>
                    </a:lnTo>
                    <a:lnTo>
                      <a:pt x="28" y="9"/>
                    </a:lnTo>
                    <a:lnTo>
                      <a:pt x="33" y="9"/>
                    </a:lnTo>
                    <a:lnTo>
                      <a:pt x="33" y="14"/>
                    </a:lnTo>
                    <a:lnTo>
                      <a:pt x="33" y="19"/>
                    </a:lnTo>
                    <a:lnTo>
                      <a:pt x="33" y="23"/>
                    </a:lnTo>
                    <a:lnTo>
                      <a:pt x="28" y="23"/>
                    </a:lnTo>
                    <a:lnTo>
                      <a:pt x="24" y="23"/>
                    </a:lnTo>
                    <a:lnTo>
                      <a:pt x="19" y="23"/>
                    </a:lnTo>
                    <a:lnTo>
                      <a:pt x="14" y="23"/>
                    </a:lnTo>
                    <a:lnTo>
                      <a:pt x="9" y="23"/>
                    </a:lnTo>
                    <a:lnTo>
                      <a:pt x="4" y="19"/>
                    </a:lnTo>
                    <a:lnTo>
                      <a:pt x="0" y="19"/>
                    </a:lnTo>
                    <a:lnTo>
                      <a:pt x="0" y="14"/>
                    </a:lnTo>
                    <a:lnTo>
                      <a:pt x="0" y="9"/>
                    </a:lnTo>
                  </a:path>
                </a:pathLst>
              </a:custGeom>
              <a:solidFill>
                <a:srgbClr val="FFFFFF"/>
              </a:solidFill>
              <a:ln w="12700" cap="rnd">
                <a:solidFill>
                  <a:srgbClr val="000000"/>
                </a:solidFill>
                <a:round/>
                <a:headEnd/>
                <a:tailEnd/>
              </a:ln>
            </p:spPr>
            <p:txBody>
              <a:bodyPr/>
              <a:lstStyle/>
              <a:p>
                <a:endParaRPr lang="en-US"/>
              </a:p>
            </p:txBody>
          </p:sp>
          <p:sp>
            <p:nvSpPr>
              <p:cNvPr id="27300" name="AutoShape 2365"/>
              <p:cNvSpPr>
                <a:spLocks noChangeArrowheads="1"/>
              </p:cNvSpPr>
              <p:nvPr/>
            </p:nvSpPr>
            <p:spPr bwMode="auto">
              <a:xfrm>
                <a:off x="2014" y="3151"/>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01" name="Freeform 2366"/>
              <p:cNvSpPr>
                <a:spLocks/>
              </p:cNvSpPr>
              <p:nvPr/>
            </p:nvSpPr>
            <p:spPr bwMode="auto">
              <a:xfrm>
                <a:off x="2015" y="3147"/>
                <a:ext cx="39" cy="25"/>
              </a:xfrm>
              <a:custGeom>
                <a:avLst/>
                <a:gdLst>
                  <a:gd name="T0" fmla="*/ 0 w 39"/>
                  <a:gd name="T1" fmla="*/ 5 h 25"/>
                  <a:gd name="T2" fmla="*/ 0 w 39"/>
                  <a:gd name="T3" fmla="*/ 5 h 25"/>
                  <a:gd name="T4" fmla="*/ 0 w 39"/>
                  <a:gd name="T5" fmla="*/ 0 h 25"/>
                  <a:gd name="T6" fmla="*/ 4 w 39"/>
                  <a:gd name="T7" fmla="*/ 0 h 25"/>
                  <a:gd name="T8" fmla="*/ 9 w 39"/>
                  <a:gd name="T9" fmla="*/ 0 h 25"/>
                  <a:gd name="T10" fmla="*/ 14 w 39"/>
                  <a:gd name="T11" fmla="*/ 0 h 25"/>
                  <a:gd name="T12" fmla="*/ 19 w 39"/>
                  <a:gd name="T13" fmla="*/ 0 h 25"/>
                  <a:gd name="T14" fmla="*/ 23 w 39"/>
                  <a:gd name="T15" fmla="*/ 0 h 25"/>
                  <a:gd name="T16" fmla="*/ 23 w 39"/>
                  <a:gd name="T17" fmla="*/ 5 h 25"/>
                  <a:gd name="T18" fmla="*/ 28 w 39"/>
                  <a:gd name="T19" fmla="*/ 5 h 25"/>
                  <a:gd name="T20" fmla="*/ 33 w 39"/>
                  <a:gd name="T21" fmla="*/ 9 h 25"/>
                  <a:gd name="T22" fmla="*/ 33 w 39"/>
                  <a:gd name="T23" fmla="*/ 14 h 25"/>
                  <a:gd name="T24" fmla="*/ 38 w 39"/>
                  <a:gd name="T25" fmla="*/ 14 h 25"/>
                  <a:gd name="T26" fmla="*/ 33 w 39"/>
                  <a:gd name="T27" fmla="*/ 19 h 25"/>
                  <a:gd name="T28" fmla="*/ 33 w 39"/>
                  <a:gd name="T29" fmla="*/ 24 h 25"/>
                  <a:gd name="T30" fmla="*/ 28 w 39"/>
                  <a:gd name="T31" fmla="*/ 24 h 25"/>
                  <a:gd name="T32" fmla="*/ 23 w 39"/>
                  <a:gd name="T33" fmla="*/ 24 h 25"/>
                  <a:gd name="T34" fmla="*/ 19 w 39"/>
                  <a:gd name="T35" fmla="*/ 24 h 25"/>
                  <a:gd name="T36" fmla="*/ 14 w 39"/>
                  <a:gd name="T37" fmla="*/ 24 h 25"/>
                  <a:gd name="T38" fmla="*/ 9 w 39"/>
                  <a:gd name="T39" fmla="*/ 24 h 25"/>
                  <a:gd name="T40" fmla="*/ 9 w 39"/>
                  <a:gd name="T41" fmla="*/ 19 h 25"/>
                  <a:gd name="T42" fmla="*/ 4 w 39"/>
                  <a:gd name="T43" fmla="*/ 19 h 25"/>
                  <a:gd name="T44" fmla="*/ 0 w 39"/>
                  <a:gd name="T45" fmla="*/ 14 h 25"/>
                  <a:gd name="T46" fmla="*/ 0 w 39"/>
                  <a:gd name="T47" fmla="*/ 9 h 25"/>
                  <a:gd name="T48" fmla="*/ 0 w 39"/>
                  <a:gd name="T49" fmla="*/ 5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25"/>
                  <a:gd name="T77" fmla="*/ 39 w 39"/>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25">
                    <a:moveTo>
                      <a:pt x="0" y="5"/>
                    </a:moveTo>
                    <a:lnTo>
                      <a:pt x="0" y="5"/>
                    </a:lnTo>
                    <a:lnTo>
                      <a:pt x="0" y="0"/>
                    </a:lnTo>
                    <a:lnTo>
                      <a:pt x="4" y="0"/>
                    </a:lnTo>
                    <a:lnTo>
                      <a:pt x="9" y="0"/>
                    </a:lnTo>
                    <a:lnTo>
                      <a:pt x="14" y="0"/>
                    </a:lnTo>
                    <a:lnTo>
                      <a:pt x="19" y="0"/>
                    </a:lnTo>
                    <a:lnTo>
                      <a:pt x="23" y="0"/>
                    </a:lnTo>
                    <a:lnTo>
                      <a:pt x="23" y="5"/>
                    </a:lnTo>
                    <a:lnTo>
                      <a:pt x="28" y="5"/>
                    </a:lnTo>
                    <a:lnTo>
                      <a:pt x="33" y="9"/>
                    </a:lnTo>
                    <a:lnTo>
                      <a:pt x="33" y="14"/>
                    </a:lnTo>
                    <a:lnTo>
                      <a:pt x="38" y="14"/>
                    </a:lnTo>
                    <a:lnTo>
                      <a:pt x="33" y="19"/>
                    </a:lnTo>
                    <a:lnTo>
                      <a:pt x="33" y="24"/>
                    </a:lnTo>
                    <a:lnTo>
                      <a:pt x="28" y="24"/>
                    </a:lnTo>
                    <a:lnTo>
                      <a:pt x="23" y="24"/>
                    </a:lnTo>
                    <a:lnTo>
                      <a:pt x="19" y="24"/>
                    </a:lnTo>
                    <a:lnTo>
                      <a:pt x="14" y="24"/>
                    </a:lnTo>
                    <a:lnTo>
                      <a:pt x="9" y="24"/>
                    </a:lnTo>
                    <a:lnTo>
                      <a:pt x="9" y="19"/>
                    </a:lnTo>
                    <a:lnTo>
                      <a:pt x="4" y="19"/>
                    </a:lnTo>
                    <a:lnTo>
                      <a:pt x="0" y="14"/>
                    </a:lnTo>
                    <a:lnTo>
                      <a:pt x="0" y="9"/>
                    </a:lnTo>
                    <a:lnTo>
                      <a:pt x="0" y="5"/>
                    </a:lnTo>
                  </a:path>
                </a:pathLst>
              </a:custGeom>
              <a:solidFill>
                <a:srgbClr val="FFFFFF"/>
              </a:solidFill>
              <a:ln w="12700" cap="rnd">
                <a:solidFill>
                  <a:srgbClr val="000000"/>
                </a:solidFill>
                <a:round/>
                <a:headEnd/>
                <a:tailEnd/>
              </a:ln>
            </p:spPr>
            <p:txBody>
              <a:bodyPr/>
              <a:lstStyle/>
              <a:p>
                <a:endParaRPr lang="en-US"/>
              </a:p>
            </p:txBody>
          </p:sp>
          <p:sp>
            <p:nvSpPr>
              <p:cNvPr id="27302" name="AutoShape 2367"/>
              <p:cNvSpPr>
                <a:spLocks noChangeArrowheads="1"/>
              </p:cNvSpPr>
              <p:nvPr/>
            </p:nvSpPr>
            <p:spPr bwMode="auto">
              <a:xfrm>
                <a:off x="1923" y="3160"/>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03" name="Freeform 2368"/>
              <p:cNvSpPr>
                <a:spLocks/>
              </p:cNvSpPr>
              <p:nvPr/>
            </p:nvSpPr>
            <p:spPr bwMode="auto">
              <a:xfrm>
                <a:off x="1924" y="3156"/>
                <a:ext cx="39" cy="25"/>
              </a:xfrm>
              <a:custGeom>
                <a:avLst/>
                <a:gdLst>
                  <a:gd name="T0" fmla="*/ 0 w 39"/>
                  <a:gd name="T1" fmla="*/ 5 h 25"/>
                  <a:gd name="T2" fmla="*/ 0 w 39"/>
                  <a:gd name="T3" fmla="*/ 5 h 25"/>
                  <a:gd name="T4" fmla="*/ 5 w 39"/>
                  <a:gd name="T5" fmla="*/ 0 h 25"/>
                  <a:gd name="T6" fmla="*/ 10 w 39"/>
                  <a:gd name="T7" fmla="*/ 0 h 25"/>
                  <a:gd name="T8" fmla="*/ 14 w 39"/>
                  <a:gd name="T9" fmla="*/ 0 h 25"/>
                  <a:gd name="T10" fmla="*/ 19 w 39"/>
                  <a:gd name="T11" fmla="*/ 0 h 25"/>
                  <a:gd name="T12" fmla="*/ 24 w 39"/>
                  <a:gd name="T13" fmla="*/ 0 h 25"/>
                  <a:gd name="T14" fmla="*/ 29 w 39"/>
                  <a:gd name="T15" fmla="*/ 5 h 25"/>
                  <a:gd name="T16" fmla="*/ 33 w 39"/>
                  <a:gd name="T17" fmla="*/ 5 h 25"/>
                  <a:gd name="T18" fmla="*/ 33 w 39"/>
                  <a:gd name="T19" fmla="*/ 10 h 25"/>
                  <a:gd name="T20" fmla="*/ 38 w 39"/>
                  <a:gd name="T21" fmla="*/ 15 h 25"/>
                  <a:gd name="T22" fmla="*/ 38 w 39"/>
                  <a:gd name="T23" fmla="*/ 19 h 25"/>
                  <a:gd name="T24" fmla="*/ 33 w 39"/>
                  <a:gd name="T25" fmla="*/ 19 h 25"/>
                  <a:gd name="T26" fmla="*/ 33 w 39"/>
                  <a:gd name="T27" fmla="*/ 24 h 25"/>
                  <a:gd name="T28" fmla="*/ 29 w 39"/>
                  <a:gd name="T29" fmla="*/ 24 h 25"/>
                  <a:gd name="T30" fmla="*/ 24 w 39"/>
                  <a:gd name="T31" fmla="*/ 24 h 25"/>
                  <a:gd name="T32" fmla="*/ 19 w 39"/>
                  <a:gd name="T33" fmla="*/ 24 h 25"/>
                  <a:gd name="T34" fmla="*/ 14 w 39"/>
                  <a:gd name="T35" fmla="*/ 24 h 25"/>
                  <a:gd name="T36" fmla="*/ 10 w 39"/>
                  <a:gd name="T37" fmla="*/ 24 h 25"/>
                  <a:gd name="T38" fmla="*/ 10 w 39"/>
                  <a:gd name="T39" fmla="*/ 19 h 25"/>
                  <a:gd name="T40" fmla="*/ 5 w 39"/>
                  <a:gd name="T41" fmla="*/ 19 h 25"/>
                  <a:gd name="T42" fmla="*/ 5 w 39"/>
                  <a:gd name="T43" fmla="*/ 15 h 25"/>
                  <a:gd name="T44" fmla="*/ 0 w 39"/>
                  <a:gd name="T45" fmla="*/ 15 h 25"/>
                  <a:gd name="T46" fmla="*/ 0 w 39"/>
                  <a:gd name="T47" fmla="*/ 10 h 25"/>
                  <a:gd name="T48" fmla="*/ 0 w 39"/>
                  <a:gd name="T49" fmla="*/ 5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25"/>
                  <a:gd name="T77" fmla="*/ 39 w 39"/>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25">
                    <a:moveTo>
                      <a:pt x="0" y="5"/>
                    </a:moveTo>
                    <a:lnTo>
                      <a:pt x="0" y="5"/>
                    </a:lnTo>
                    <a:lnTo>
                      <a:pt x="5" y="0"/>
                    </a:lnTo>
                    <a:lnTo>
                      <a:pt x="10" y="0"/>
                    </a:lnTo>
                    <a:lnTo>
                      <a:pt x="14" y="0"/>
                    </a:lnTo>
                    <a:lnTo>
                      <a:pt x="19" y="0"/>
                    </a:lnTo>
                    <a:lnTo>
                      <a:pt x="24" y="0"/>
                    </a:lnTo>
                    <a:lnTo>
                      <a:pt x="29" y="5"/>
                    </a:lnTo>
                    <a:lnTo>
                      <a:pt x="33" y="5"/>
                    </a:lnTo>
                    <a:lnTo>
                      <a:pt x="33" y="10"/>
                    </a:lnTo>
                    <a:lnTo>
                      <a:pt x="38" y="15"/>
                    </a:lnTo>
                    <a:lnTo>
                      <a:pt x="38" y="19"/>
                    </a:lnTo>
                    <a:lnTo>
                      <a:pt x="33" y="19"/>
                    </a:lnTo>
                    <a:lnTo>
                      <a:pt x="33" y="24"/>
                    </a:lnTo>
                    <a:lnTo>
                      <a:pt x="29" y="24"/>
                    </a:lnTo>
                    <a:lnTo>
                      <a:pt x="24" y="24"/>
                    </a:lnTo>
                    <a:lnTo>
                      <a:pt x="19" y="24"/>
                    </a:lnTo>
                    <a:lnTo>
                      <a:pt x="14" y="24"/>
                    </a:lnTo>
                    <a:lnTo>
                      <a:pt x="10" y="24"/>
                    </a:lnTo>
                    <a:lnTo>
                      <a:pt x="10" y="19"/>
                    </a:lnTo>
                    <a:lnTo>
                      <a:pt x="5" y="19"/>
                    </a:lnTo>
                    <a:lnTo>
                      <a:pt x="5" y="15"/>
                    </a:lnTo>
                    <a:lnTo>
                      <a:pt x="0" y="15"/>
                    </a:lnTo>
                    <a:lnTo>
                      <a:pt x="0" y="10"/>
                    </a:lnTo>
                    <a:lnTo>
                      <a:pt x="0" y="5"/>
                    </a:lnTo>
                  </a:path>
                </a:pathLst>
              </a:custGeom>
              <a:solidFill>
                <a:srgbClr val="FFFFFF"/>
              </a:solidFill>
              <a:ln w="12700" cap="rnd">
                <a:solidFill>
                  <a:srgbClr val="000000"/>
                </a:solidFill>
                <a:round/>
                <a:headEnd/>
                <a:tailEnd/>
              </a:ln>
            </p:spPr>
            <p:txBody>
              <a:bodyPr/>
              <a:lstStyle/>
              <a:p>
                <a:endParaRPr lang="en-US"/>
              </a:p>
            </p:txBody>
          </p:sp>
          <p:sp>
            <p:nvSpPr>
              <p:cNvPr id="27304" name="AutoShape 2369"/>
              <p:cNvSpPr>
                <a:spLocks noChangeArrowheads="1"/>
              </p:cNvSpPr>
              <p:nvPr/>
            </p:nvSpPr>
            <p:spPr bwMode="auto">
              <a:xfrm>
                <a:off x="1914" y="3151"/>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05" name="Freeform 2370"/>
              <p:cNvSpPr>
                <a:spLocks/>
              </p:cNvSpPr>
              <p:nvPr/>
            </p:nvSpPr>
            <p:spPr bwMode="auto">
              <a:xfrm>
                <a:off x="1914" y="3147"/>
                <a:ext cx="40" cy="25"/>
              </a:xfrm>
              <a:custGeom>
                <a:avLst/>
                <a:gdLst>
                  <a:gd name="T0" fmla="*/ 0 w 40"/>
                  <a:gd name="T1" fmla="*/ 5 h 25"/>
                  <a:gd name="T2" fmla="*/ 0 w 40"/>
                  <a:gd name="T3" fmla="*/ 5 h 25"/>
                  <a:gd name="T4" fmla="*/ 5 w 40"/>
                  <a:gd name="T5" fmla="*/ 0 h 25"/>
                  <a:gd name="T6" fmla="*/ 10 w 40"/>
                  <a:gd name="T7" fmla="*/ 0 h 25"/>
                  <a:gd name="T8" fmla="*/ 15 w 40"/>
                  <a:gd name="T9" fmla="*/ 0 h 25"/>
                  <a:gd name="T10" fmla="*/ 20 w 40"/>
                  <a:gd name="T11" fmla="*/ 0 h 25"/>
                  <a:gd name="T12" fmla="*/ 24 w 40"/>
                  <a:gd name="T13" fmla="*/ 0 h 25"/>
                  <a:gd name="T14" fmla="*/ 29 w 40"/>
                  <a:gd name="T15" fmla="*/ 5 h 25"/>
                  <a:gd name="T16" fmla="*/ 34 w 40"/>
                  <a:gd name="T17" fmla="*/ 5 h 25"/>
                  <a:gd name="T18" fmla="*/ 34 w 40"/>
                  <a:gd name="T19" fmla="*/ 9 h 25"/>
                  <a:gd name="T20" fmla="*/ 39 w 40"/>
                  <a:gd name="T21" fmla="*/ 14 h 25"/>
                  <a:gd name="T22" fmla="*/ 39 w 40"/>
                  <a:gd name="T23" fmla="*/ 19 h 25"/>
                  <a:gd name="T24" fmla="*/ 34 w 40"/>
                  <a:gd name="T25" fmla="*/ 19 h 25"/>
                  <a:gd name="T26" fmla="*/ 34 w 40"/>
                  <a:gd name="T27" fmla="*/ 24 h 25"/>
                  <a:gd name="T28" fmla="*/ 29 w 40"/>
                  <a:gd name="T29" fmla="*/ 24 h 25"/>
                  <a:gd name="T30" fmla="*/ 24 w 40"/>
                  <a:gd name="T31" fmla="*/ 24 h 25"/>
                  <a:gd name="T32" fmla="*/ 20 w 40"/>
                  <a:gd name="T33" fmla="*/ 24 h 25"/>
                  <a:gd name="T34" fmla="*/ 15 w 40"/>
                  <a:gd name="T35" fmla="*/ 24 h 25"/>
                  <a:gd name="T36" fmla="*/ 10 w 40"/>
                  <a:gd name="T37" fmla="*/ 24 h 25"/>
                  <a:gd name="T38" fmla="*/ 10 w 40"/>
                  <a:gd name="T39" fmla="*/ 19 h 25"/>
                  <a:gd name="T40" fmla="*/ 5 w 40"/>
                  <a:gd name="T41" fmla="*/ 19 h 25"/>
                  <a:gd name="T42" fmla="*/ 5 w 40"/>
                  <a:gd name="T43" fmla="*/ 14 h 25"/>
                  <a:gd name="T44" fmla="*/ 0 w 40"/>
                  <a:gd name="T45" fmla="*/ 14 h 25"/>
                  <a:gd name="T46" fmla="*/ 0 w 40"/>
                  <a:gd name="T47" fmla="*/ 9 h 25"/>
                  <a:gd name="T48" fmla="*/ 0 w 40"/>
                  <a:gd name="T49" fmla="*/ 5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5"/>
                  <a:gd name="T77" fmla="*/ 40 w 40"/>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5">
                    <a:moveTo>
                      <a:pt x="0" y="5"/>
                    </a:moveTo>
                    <a:lnTo>
                      <a:pt x="0" y="5"/>
                    </a:lnTo>
                    <a:lnTo>
                      <a:pt x="5" y="0"/>
                    </a:lnTo>
                    <a:lnTo>
                      <a:pt x="10" y="0"/>
                    </a:lnTo>
                    <a:lnTo>
                      <a:pt x="15" y="0"/>
                    </a:lnTo>
                    <a:lnTo>
                      <a:pt x="20" y="0"/>
                    </a:lnTo>
                    <a:lnTo>
                      <a:pt x="24" y="0"/>
                    </a:lnTo>
                    <a:lnTo>
                      <a:pt x="29" y="5"/>
                    </a:lnTo>
                    <a:lnTo>
                      <a:pt x="34" y="5"/>
                    </a:lnTo>
                    <a:lnTo>
                      <a:pt x="34" y="9"/>
                    </a:lnTo>
                    <a:lnTo>
                      <a:pt x="39" y="14"/>
                    </a:lnTo>
                    <a:lnTo>
                      <a:pt x="39" y="19"/>
                    </a:lnTo>
                    <a:lnTo>
                      <a:pt x="34" y="19"/>
                    </a:lnTo>
                    <a:lnTo>
                      <a:pt x="34" y="24"/>
                    </a:lnTo>
                    <a:lnTo>
                      <a:pt x="29" y="24"/>
                    </a:lnTo>
                    <a:lnTo>
                      <a:pt x="24" y="24"/>
                    </a:lnTo>
                    <a:lnTo>
                      <a:pt x="20" y="24"/>
                    </a:lnTo>
                    <a:lnTo>
                      <a:pt x="15" y="24"/>
                    </a:lnTo>
                    <a:lnTo>
                      <a:pt x="10" y="24"/>
                    </a:lnTo>
                    <a:lnTo>
                      <a:pt x="10" y="19"/>
                    </a:lnTo>
                    <a:lnTo>
                      <a:pt x="5" y="19"/>
                    </a:lnTo>
                    <a:lnTo>
                      <a:pt x="5" y="14"/>
                    </a:lnTo>
                    <a:lnTo>
                      <a:pt x="0" y="14"/>
                    </a:lnTo>
                    <a:lnTo>
                      <a:pt x="0" y="9"/>
                    </a:lnTo>
                    <a:lnTo>
                      <a:pt x="0" y="5"/>
                    </a:lnTo>
                  </a:path>
                </a:pathLst>
              </a:custGeom>
              <a:solidFill>
                <a:srgbClr val="FFFFFF"/>
              </a:solidFill>
              <a:ln w="12700" cap="rnd">
                <a:solidFill>
                  <a:srgbClr val="000000"/>
                </a:solidFill>
                <a:round/>
                <a:headEnd/>
                <a:tailEnd/>
              </a:ln>
            </p:spPr>
            <p:txBody>
              <a:bodyPr/>
              <a:lstStyle/>
              <a:p>
                <a:endParaRPr lang="en-US"/>
              </a:p>
            </p:txBody>
          </p:sp>
          <p:sp>
            <p:nvSpPr>
              <p:cNvPr id="27306" name="AutoShape 2371"/>
              <p:cNvSpPr>
                <a:spLocks noChangeArrowheads="1"/>
              </p:cNvSpPr>
              <p:nvPr/>
            </p:nvSpPr>
            <p:spPr bwMode="auto">
              <a:xfrm>
                <a:off x="1971" y="3175"/>
                <a:ext cx="27" cy="8"/>
              </a:xfrm>
              <a:prstGeom prst="roundRect">
                <a:avLst>
                  <a:gd name="adj" fmla="val 47819"/>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07" name="Freeform 2372"/>
              <p:cNvSpPr>
                <a:spLocks/>
              </p:cNvSpPr>
              <p:nvPr/>
            </p:nvSpPr>
            <p:spPr bwMode="auto">
              <a:xfrm>
                <a:off x="1972" y="3171"/>
                <a:ext cx="39" cy="24"/>
              </a:xfrm>
              <a:custGeom>
                <a:avLst/>
                <a:gdLst>
                  <a:gd name="T0" fmla="*/ 0 w 39"/>
                  <a:gd name="T1" fmla="*/ 9 h 24"/>
                  <a:gd name="T2" fmla="*/ 0 w 39"/>
                  <a:gd name="T3" fmla="*/ 4 h 24"/>
                  <a:gd name="T4" fmla="*/ 4 w 39"/>
                  <a:gd name="T5" fmla="*/ 0 h 24"/>
                  <a:gd name="T6" fmla="*/ 9 w 39"/>
                  <a:gd name="T7" fmla="*/ 0 h 24"/>
                  <a:gd name="T8" fmla="*/ 14 w 39"/>
                  <a:gd name="T9" fmla="*/ 0 h 24"/>
                  <a:gd name="T10" fmla="*/ 19 w 39"/>
                  <a:gd name="T11" fmla="*/ 0 h 24"/>
                  <a:gd name="T12" fmla="*/ 24 w 39"/>
                  <a:gd name="T13" fmla="*/ 4 h 24"/>
                  <a:gd name="T14" fmla="*/ 28 w 39"/>
                  <a:gd name="T15" fmla="*/ 4 h 24"/>
                  <a:gd name="T16" fmla="*/ 28 w 39"/>
                  <a:gd name="T17" fmla="*/ 9 h 24"/>
                  <a:gd name="T18" fmla="*/ 33 w 39"/>
                  <a:gd name="T19" fmla="*/ 9 h 24"/>
                  <a:gd name="T20" fmla="*/ 33 w 39"/>
                  <a:gd name="T21" fmla="*/ 14 h 24"/>
                  <a:gd name="T22" fmla="*/ 38 w 39"/>
                  <a:gd name="T23" fmla="*/ 14 h 24"/>
                  <a:gd name="T24" fmla="*/ 38 w 39"/>
                  <a:gd name="T25" fmla="*/ 19 h 24"/>
                  <a:gd name="T26" fmla="*/ 33 w 39"/>
                  <a:gd name="T27" fmla="*/ 19 h 24"/>
                  <a:gd name="T28" fmla="*/ 33 w 39"/>
                  <a:gd name="T29" fmla="*/ 23 h 24"/>
                  <a:gd name="T30" fmla="*/ 28 w 39"/>
                  <a:gd name="T31" fmla="*/ 23 h 24"/>
                  <a:gd name="T32" fmla="*/ 24 w 39"/>
                  <a:gd name="T33" fmla="*/ 23 h 24"/>
                  <a:gd name="T34" fmla="*/ 19 w 39"/>
                  <a:gd name="T35" fmla="*/ 23 h 24"/>
                  <a:gd name="T36" fmla="*/ 14 w 39"/>
                  <a:gd name="T37" fmla="*/ 23 h 24"/>
                  <a:gd name="T38" fmla="*/ 9 w 39"/>
                  <a:gd name="T39" fmla="*/ 23 h 24"/>
                  <a:gd name="T40" fmla="*/ 4 w 39"/>
                  <a:gd name="T41" fmla="*/ 19 h 24"/>
                  <a:gd name="T42" fmla="*/ 0 w 39"/>
                  <a:gd name="T43" fmla="*/ 19 h 24"/>
                  <a:gd name="T44" fmla="*/ 0 w 39"/>
                  <a:gd name="T45" fmla="*/ 14 h 24"/>
                  <a:gd name="T46" fmla="*/ 0 w 39"/>
                  <a:gd name="T47" fmla="*/ 9 h 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
                  <a:gd name="T73" fmla="*/ 0 h 24"/>
                  <a:gd name="T74" fmla="*/ 39 w 39"/>
                  <a:gd name="T75" fmla="*/ 24 h 2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 h="24">
                    <a:moveTo>
                      <a:pt x="0" y="9"/>
                    </a:moveTo>
                    <a:lnTo>
                      <a:pt x="0" y="4"/>
                    </a:lnTo>
                    <a:lnTo>
                      <a:pt x="4" y="0"/>
                    </a:lnTo>
                    <a:lnTo>
                      <a:pt x="9" y="0"/>
                    </a:lnTo>
                    <a:lnTo>
                      <a:pt x="14" y="0"/>
                    </a:lnTo>
                    <a:lnTo>
                      <a:pt x="19" y="0"/>
                    </a:lnTo>
                    <a:lnTo>
                      <a:pt x="24" y="4"/>
                    </a:lnTo>
                    <a:lnTo>
                      <a:pt x="28" y="4"/>
                    </a:lnTo>
                    <a:lnTo>
                      <a:pt x="28" y="9"/>
                    </a:lnTo>
                    <a:lnTo>
                      <a:pt x="33" y="9"/>
                    </a:lnTo>
                    <a:lnTo>
                      <a:pt x="33" y="14"/>
                    </a:lnTo>
                    <a:lnTo>
                      <a:pt x="38" y="14"/>
                    </a:lnTo>
                    <a:lnTo>
                      <a:pt x="38" y="19"/>
                    </a:lnTo>
                    <a:lnTo>
                      <a:pt x="33" y="19"/>
                    </a:lnTo>
                    <a:lnTo>
                      <a:pt x="33" y="23"/>
                    </a:lnTo>
                    <a:lnTo>
                      <a:pt x="28" y="23"/>
                    </a:lnTo>
                    <a:lnTo>
                      <a:pt x="24" y="23"/>
                    </a:lnTo>
                    <a:lnTo>
                      <a:pt x="19" y="23"/>
                    </a:lnTo>
                    <a:lnTo>
                      <a:pt x="14" y="23"/>
                    </a:lnTo>
                    <a:lnTo>
                      <a:pt x="9" y="23"/>
                    </a:lnTo>
                    <a:lnTo>
                      <a:pt x="4" y="19"/>
                    </a:lnTo>
                    <a:lnTo>
                      <a:pt x="0" y="19"/>
                    </a:lnTo>
                    <a:lnTo>
                      <a:pt x="0" y="14"/>
                    </a:lnTo>
                    <a:lnTo>
                      <a:pt x="0" y="9"/>
                    </a:lnTo>
                  </a:path>
                </a:pathLst>
              </a:custGeom>
              <a:solidFill>
                <a:srgbClr val="FFFFFF"/>
              </a:solidFill>
              <a:ln w="12700" cap="rnd">
                <a:solidFill>
                  <a:srgbClr val="000000"/>
                </a:solidFill>
                <a:round/>
                <a:headEnd/>
                <a:tailEnd/>
              </a:ln>
            </p:spPr>
            <p:txBody>
              <a:bodyPr/>
              <a:lstStyle/>
              <a:p>
                <a:endParaRPr lang="en-US"/>
              </a:p>
            </p:txBody>
          </p:sp>
          <p:sp>
            <p:nvSpPr>
              <p:cNvPr id="27308" name="AutoShape 2373"/>
              <p:cNvSpPr>
                <a:spLocks noChangeArrowheads="1"/>
              </p:cNvSpPr>
              <p:nvPr/>
            </p:nvSpPr>
            <p:spPr bwMode="auto">
              <a:xfrm>
                <a:off x="1961" y="3165"/>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09" name="Freeform 2374"/>
              <p:cNvSpPr>
                <a:spLocks/>
              </p:cNvSpPr>
              <p:nvPr/>
            </p:nvSpPr>
            <p:spPr bwMode="auto">
              <a:xfrm>
                <a:off x="1962" y="3161"/>
                <a:ext cx="39" cy="25"/>
              </a:xfrm>
              <a:custGeom>
                <a:avLst/>
                <a:gdLst>
                  <a:gd name="T0" fmla="*/ 0 w 39"/>
                  <a:gd name="T1" fmla="*/ 10 h 25"/>
                  <a:gd name="T2" fmla="*/ 0 w 39"/>
                  <a:gd name="T3" fmla="*/ 5 h 25"/>
                  <a:gd name="T4" fmla="*/ 5 w 39"/>
                  <a:gd name="T5" fmla="*/ 0 h 25"/>
                  <a:gd name="T6" fmla="*/ 10 w 39"/>
                  <a:gd name="T7" fmla="*/ 0 h 25"/>
                  <a:gd name="T8" fmla="*/ 14 w 39"/>
                  <a:gd name="T9" fmla="*/ 0 h 25"/>
                  <a:gd name="T10" fmla="*/ 19 w 39"/>
                  <a:gd name="T11" fmla="*/ 0 h 25"/>
                  <a:gd name="T12" fmla="*/ 24 w 39"/>
                  <a:gd name="T13" fmla="*/ 5 h 25"/>
                  <a:gd name="T14" fmla="*/ 29 w 39"/>
                  <a:gd name="T15" fmla="*/ 5 h 25"/>
                  <a:gd name="T16" fmla="*/ 29 w 39"/>
                  <a:gd name="T17" fmla="*/ 10 h 25"/>
                  <a:gd name="T18" fmla="*/ 34 w 39"/>
                  <a:gd name="T19" fmla="*/ 10 h 25"/>
                  <a:gd name="T20" fmla="*/ 34 w 39"/>
                  <a:gd name="T21" fmla="*/ 14 h 25"/>
                  <a:gd name="T22" fmla="*/ 38 w 39"/>
                  <a:gd name="T23" fmla="*/ 14 h 25"/>
                  <a:gd name="T24" fmla="*/ 38 w 39"/>
                  <a:gd name="T25" fmla="*/ 19 h 25"/>
                  <a:gd name="T26" fmla="*/ 34 w 39"/>
                  <a:gd name="T27" fmla="*/ 19 h 25"/>
                  <a:gd name="T28" fmla="*/ 34 w 39"/>
                  <a:gd name="T29" fmla="*/ 24 h 25"/>
                  <a:gd name="T30" fmla="*/ 29 w 39"/>
                  <a:gd name="T31" fmla="*/ 24 h 25"/>
                  <a:gd name="T32" fmla="*/ 24 w 39"/>
                  <a:gd name="T33" fmla="*/ 24 h 25"/>
                  <a:gd name="T34" fmla="*/ 19 w 39"/>
                  <a:gd name="T35" fmla="*/ 24 h 25"/>
                  <a:gd name="T36" fmla="*/ 14 w 39"/>
                  <a:gd name="T37" fmla="*/ 24 h 25"/>
                  <a:gd name="T38" fmla="*/ 10 w 39"/>
                  <a:gd name="T39" fmla="*/ 24 h 25"/>
                  <a:gd name="T40" fmla="*/ 5 w 39"/>
                  <a:gd name="T41" fmla="*/ 19 h 25"/>
                  <a:gd name="T42" fmla="*/ 0 w 39"/>
                  <a:gd name="T43" fmla="*/ 19 h 25"/>
                  <a:gd name="T44" fmla="*/ 0 w 39"/>
                  <a:gd name="T45" fmla="*/ 14 h 25"/>
                  <a:gd name="T46" fmla="*/ 0 w 39"/>
                  <a:gd name="T47" fmla="*/ 10 h 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
                  <a:gd name="T73" fmla="*/ 0 h 25"/>
                  <a:gd name="T74" fmla="*/ 39 w 39"/>
                  <a:gd name="T75" fmla="*/ 25 h 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 h="25">
                    <a:moveTo>
                      <a:pt x="0" y="10"/>
                    </a:moveTo>
                    <a:lnTo>
                      <a:pt x="0" y="5"/>
                    </a:lnTo>
                    <a:lnTo>
                      <a:pt x="5" y="0"/>
                    </a:lnTo>
                    <a:lnTo>
                      <a:pt x="10" y="0"/>
                    </a:lnTo>
                    <a:lnTo>
                      <a:pt x="14" y="0"/>
                    </a:lnTo>
                    <a:lnTo>
                      <a:pt x="19" y="0"/>
                    </a:lnTo>
                    <a:lnTo>
                      <a:pt x="24" y="5"/>
                    </a:lnTo>
                    <a:lnTo>
                      <a:pt x="29" y="5"/>
                    </a:lnTo>
                    <a:lnTo>
                      <a:pt x="29" y="10"/>
                    </a:lnTo>
                    <a:lnTo>
                      <a:pt x="34" y="10"/>
                    </a:lnTo>
                    <a:lnTo>
                      <a:pt x="34" y="14"/>
                    </a:lnTo>
                    <a:lnTo>
                      <a:pt x="38" y="14"/>
                    </a:lnTo>
                    <a:lnTo>
                      <a:pt x="38" y="19"/>
                    </a:lnTo>
                    <a:lnTo>
                      <a:pt x="34" y="19"/>
                    </a:lnTo>
                    <a:lnTo>
                      <a:pt x="34" y="24"/>
                    </a:lnTo>
                    <a:lnTo>
                      <a:pt x="29" y="24"/>
                    </a:lnTo>
                    <a:lnTo>
                      <a:pt x="24" y="24"/>
                    </a:lnTo>
                    <a:lnTo>
                      <a:pt x="19" y="24"/>
                    </a:lnTo>
                    <a:lnTo>
                      <a:pt x="14" y="24"/>
                    </a:lnTo>
                    <a:lnTo>
                      <a:pt x="10" y="24"/>
                    </a:lnTo>
                    <a:lnTo>
                      <a:pt x="5" y="19"/>
                    </a:lnTo>
                    <a:lnTo>
                      <a:pt x="0" y="19"/>
                    </a:lnTo>
                    <a:lnTo>
                      <a:pt x="0" y="14"/>
                    </a:lnTo>
                    <a:lnTo>
                      <a:pt x="0" y="10"/>
                    </a:lnTo>
                  </a:path>
                </a:pathLst>
              </a:custGeom>
              <a:solidFill>
                <a:srgbClr val="FFFFFF"/>
              </a:solidFill>
              <a:ln w="12700" cap="rnd">
                <a:solidFill>
                  <a:srgbClr val="000000"/>
                </a:solidFill>
                <a:round/>
                <a:headEnd/>
                <a:tailEnd/>
              </a:ln>
            </p:spPr>
            <p:txBody>
              <a:bodyPr/>
              <a:lstStyle/>
              <a:p>
                <a:endParaRPr lang="en-US"/>
              </a:p>
            </p:txBody>
          </p:sp>
          <p:sp>
            <p:nvSpPr>
              <p:cNvPr id="27310" name="AutoShape 2375"/>
              <p:cNvSpPr>
                <a:spLocks noChangeArrowheads="1"/>
              </p:cNvSpPr>
              <p:nvPr/>
            </p:nvSpPr>
            <p:spPr bwMode="auto">
              <a:xfrm>
                <a:off x="2009" y="3179"/>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11" name="Freeform 2376"/>
              <p:cNvSpPr>
                <a:spLocks/>
              </p:cNvSpPr>
              <p:nvPr/>
            </p:nvSpPr>
            <p:spPr bwMode="auto">
              <a:xfrm>
                <a:off x="2005" y="3175"/>
                <a:ext cx="39" cy="25"/>
              </a:xfrm>
              <a:custGeom>
                <a:avLst/>
                <a:gdLst>
                  <a:gd name="T0" fmla="*/ 0 w 39"/>
                  <a:gd name="T1" fmla="*/ 5 h 25"/>
                  <a:gd name="T2" fmla="*/ 5 w 39"/>
                  <a:gd name="T3" fmla="*/ 5 h 25"/>
                  <a:gd name="T4" fmla="*/ 5 w 39"/>
                  <a:gd name="T5" fmla="*/ 0 h 25"/>
                  <a:gd name="T6" fmla="*/ 10 w 39"/>
                  <a:gd name="T7" fmla="*/ 0 h 25"/>
                  <a:gd name="T8" fmla="*/ 14 w 39"/>
                  <a:gd name="T9" fmla="*/ 0 h 25"/>
                  <a:gd name="T10" fmla="*/ 19 w 39"/>
                  <a:gd name="T11" fmla="*/ 0 h 25"/>
                  <a:gd name="T12" fmla="*/ 24 w 39"/>
                  <a:gd name="T13" fmla="*/ 0 h 25"/>
                  <a:gd name="T14" fmla="*/ 29 w 39"/>
                  <a:gd name="T15" fmla="*/ 0 h 25"/>
                  <a:gd name="T16" fmla="*/ 29 w 39"/>
                  <a:gd name="T17" fmla="*/ 5 h 25"/>
                  <a:gd name="T18" fmla="*/ 33 w 39"/>
                  <a:gd name="T19" fmla="*/ 5 h 25"/>
                  <a:gd name="T20" fmla="*/ 38 w 39"/>
                  <a:gd name="T21" fmla="*/ 10 h 25"/>
                  <a:gd name="T22" fmla="*/ 38 w 39"/>
                  <a:gd name="T23" fmla="*/ 15 h 25"/>
                  <a:gd name="T24" fmla="*/ 38 w 39"/>
                  <a:gd name="T25" fmla="*/ 19 h 25"/>
                  <a:gd name="T26" fmla="*/ 38 w 39"/>
                  <a:gd name="T27" fmla="*/ 24 h 25"/>
                  <a:gd name="T28" fmla="*/ 33 w 39"/>
                  <a:gd name="T29" fmla="*/ 24 h 25"/>
                  <a:gd name="T30" fmla="*/ 29 w 39"/>
                  <a:gd name="T31" fmla="*/ 24 h 25"/>
                  <a:gd name="T32" fmla="*/ 24 w 39"/>
                  <a:gd name="T33" fmla="*/ 24 h 25"/>
                  <a:gd name="T34" fmla="*/ 19 w 39"/>
                  <a:gd name="T35" fmla="*/ 24 h 25"/>
                  <a:gd name="T36" fmla="*/ 14 w 39"/>
                  <a:gd name="T37" fmla="*/ 24 h 25"/>
                  <a:gd name="T38" fmla="*/ 10 w 39"/>
                  <a:gd name="T39" fmla="*/ 19 h 25"/>
                  <a:gd name="T40" fmla="*/ 5 w 39"/>
                  <a:gd name="T41" fmla="*/ 19 h 25"/>
                  <a:gd name="T42" fmla="*/ 5 w 39"/>
                  <a:gd name="T43" fmla="*/ 15 h 25"/>
                  <a:gd name="T44" fmla="*/ 5 w 39"/>
                  <a:gd name="T45" fmla="*/ 10 h 25"/>
                  <a:gd name="T46" fmla="*/ 0 w 39"/>
                  <a:gd name="T47" fmla="*/ 10 h 25"/>
                  <a:gd name="T48" fmla="*/ 0 w 39"/>
                  <a:gd name="T49" fmla="*/ 5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25"/>
                  <a:gd name="T77" fmla="*/ 39 w 39"/>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25">
                    <a:moveTo>
                      <a:pt x="0" y="5"/>
                    </a:moveTo>
                    <a:lnTo>
                      <a:pt x="5" y="5"/>
                    </a:lnTo>
                    <a:lnTo>
                      <a:pt x="5" y="0"/>
                    </a:lnTo>
                    <a:lnTo>
                      <a:pt x="10" y="0"/>
                    </a:lnTo>
                    <a:lnTo>
                      <a:pt x="14" y="0"/>
                    </a:lnTo>
                    <a:lnTo>
                      <a:pt x="19" y="0"/>
                    </a:lnTo>
                    <a:lnTo>
                      <a:pt x="24" y="0"/>
                    </a:lnTo>
                    <a:lnTo>
                      <a:pt x="29" y="0"/>
                    </a:lnTo>
                    <a:lnTo>
                      <a:pt x="29" y="5"/>
                    </a:lnTo>
                    <a:lnTo>
                      <a:pt x="33" y="5"/>
                    </a:lnTo>
                    <a:lnTo>
                      <a:pt x="38" y="10"/>
                    </a:lnTo>
                    <a:lnTo>
                      <a:pt x="38" y="15"/>
                    </a:lnTo>
                    <a:lnTo>
                      <a:pt x="38" y="19"/>
                    </a:lnTo>
                    <a:lnTo>
                      <a:pt x="38" y="24"/>
                    </a:lnTo>
                    <a:lnTo>
                      <a:pt x="33" y="24"/>
                    </a:lnTo>
                    <a:lnTo>
                      <a:pt x="29" y="24"/>
                    </a:lnTo>
                    <a:lnTo>
                      <a:pt x="24" y="24"/>
                    </a:lnTo>
                    <a:lnTo>
                      <a:pt x="19" y="24"/>
                    </a:lnTo>
                    <a:lnTo>
                      <a:pt x="14" y="24"/>
                    </a:lnTo>
                    <a:lnTo>
                      <a:pt x="10" y="19"/>
                    </a:lnTo>
                    <a:lnTo>
                      <a:pt x="5" y="19"/>
                    </a:lnTo>
                    <a:lnTo>
                      <a:pt x="5" y="15"/>
                    </a:lnTo>
                    <a:lnTo>
                      <a:pt x="5" y="10"/>
                    </a:lnTo>
                    <a:lnTo>
                      <a:pt x="0" y="10"/>
                    </a:lnTo>
                    <a:lnTo>
                      <a:pt x="0" y="5"/>
                    </a:lnTo>
                  </a:path>
                </a:pathLst>
              </a:custGeom>
              <a:solidFill>
                <a:srgbClr val="FFFFFF"/>
              </a:solidFill>
              <a:ln w="12700" cap="rnd">
                <a:solidFill>
                  <a:srgbClr val="000000"/>
                </a:solidFill>
                <a:round/>
                <a:headEnd/>
                <a:tailEnd/>
              </a:ln>
            </p:spPr>
            <p:txBody>
              <a:bodyPr/>
              <a:lstStyle/>
              <a:p>
                <a:endParaRPr lang="en-US"/>
              </a:p>
            </p:txBody>
          </p:sp>
          <p:sp>
            <p:nvSpPr>
              <p:cNvPr id="27312" name="AutoShape 2377"/>
              <p:cNvSpPr>
                <a:spLocks noChangeArrowheads="1"/>
              </p:cNvSpPr>
              <p:nvPr/>
            </p:nvSpPr>
            <p:spPr bwMode="auto">
              <a:xfrm>
                <a:off x="1914" y="3189"/>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13" name="Freeform 2378"/>
              <p:cNvSpPr>
                <a:spLocks/>
              </p:cNvSpPr>
              <p:nvPr/>
            </p:nvSpPr>
            <p:spPr bwMode="auto">
              <a:xfrm>
                <a:off x="1914" y="3185"/>
                <a:ext cx="40" cy="29"/>
              </a:xfrm>
              <a:custGeom>
                <a:avLst/>
                <a:gdLst>
                  <a:gd name="T0" fmla="*/ 0 w 40"/>
                  <a:gd name="T1" fmla="*/ 9 h 29"/>
                  <a:gd name="T2" fmla="*/ 0 w 40"/>
                  <a:gd name="T3" fmla="*/ 5 h 29"/>
                  <a:gd name="T4" fmla="*/ 5 w 40"/>
                  <a:gd name="T5" fmla="*/ 5 h 29"/>
                  <a:gd name="T6" fmla="*/ 10 w 40"/>
                  <a:gd name="T7" fmla="*/ 0 h 29"/>
                  <a:gd name="T8" fmla="*/ 15 w 40"/>
                  <a:gd name="T9" fmla="*/ 0 h 29"/>
                  <a:gd name="T10" fmla="*/ 20 w 40"/>
                  <a:gd name="T11" fmla="*/ 0 h 29"/>
                  <a:gd name="T12" fmla="*/ 24 w 40"/>
                  <a:gd name="T13" fmla="*/ 5 h 29"/>
                  <a:gd name="T14" fmla="*/ 29 w 40"/>
                  <a:gd name="T15" fmla="*/ 5 h 29"/>
                  <a:gd name="T16" fmla="*/ 34 w 40"/>
                  <a:gd name="T17" fmla="*/ 9 h 29"/>
                  <a:gd name="T18" fmla="*/ 34 w 40"/>
                  <a:gd name="T19" fmla="*/ 14 h 29"/>
                  <a:gd name="T20" fmla="*/ 39 w 40"/>
                  <a:gd name="T21" fmla="*/ 14 h 29"/>
                  <a:gd name="T22" fmla="*/ 39 w 40"/>
                  <a:gd name="T23" fmla="*/ 19 h 29"/>
                  <a:gd name="T24" fmla="*/ 34 w 40"/>
                  <a:gd name="T25" fmla="*/ 24 h 29"/>
                  <a:gd name="T26" fmla="*/ 29 w 40"/>
                  <a:gd name="T27" fmla="*/ 24 h 29"/>
                  <a:gd name="T28" fmla="*/ 24 w 40"/>
                  <a:gd name="T29" fmla="*/ 28 h 29"/>
                  <a:gd name="T30" fmla="*/ 20 w 40"/>
                  <a:gd name="T31" fmla="*/ 24 h 29"/>
                  <a:gd name="T32" fmla="*/ 15 w 40"/>
                  <a:gd name="T33" fmla="*/ 24 h 29"/>
                  <a:gd name="T34" fmla="*/ 10 w 40"/>
                  <a:gd name="T35" fmla="*/ 24 h 29"/>
                  <a:gd name="T36" fmla="*/ 5 w 40"/>
                  <a:gd name="T37" fmla="*/ 19 h 29"/>
                  <a:gd name="T38" fmla="*/ 0 w 40"/>
                  <a:gd name="T39" fmla="*/ 14 h 29"/>
                  <a:gd name="T40" fmla="*/ 0 w 40"/>
                  <a:gd name="T41" fmla="*/ 9 h 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0"/>
                  <a:gd name="T64" fmla="*/ 0 h 29"/>
                  <a:gd name="T65" fmla="*/ 40 w 40"/>
                  <a:gd name="T66" fmla="*/ 29 h 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0" h="29">
                    <a:moveTo>
                      <a:pt x="0" y="9"/>
                    </a:moveTo>
                    <a:lnTo>
                      <a:pt x="0" y="5"/>
                    </a:lnTo>
                    <a:lnTo>
                      <a:pt x="5" y="5"/>
                    </a:lnTo>
                    <a:lnTo>
                      <a:pt x="10" y="0"/>
                    </a:lnTo>
                    <a:lnTo>
                      <a:pt x="15" y="0"/>
                    </a:lnTo>
                    <a:lnTo>
                      <a:pt x="20" y="0"/>
                    </a:lnTo>
                    <a:lnTo>
                      <a:pt x="24" y="5"/>
                    </a:lnTo>
                    <a:lnTo>
                      <a:pt x="29" y="5"/>
                    </a:lnTo>
                    <a:lnTo>
                      <a:pt x="34" y="9"/>
                    </a:lnTo>
                    <a:lnTo>
                      <a:pt x="34" y="14"/>
                    </a:lnTo>
                    <a:lnTo>
                      <a:pt x="39" y="14"/>
                    </a:lnTo>
                    <a:lnTo>
                      <a:pt x="39" y="19"/>
                    </a:lnTo>
                    <a:lnTo>
                      <a:pt x="34" y="24"/>
                    </a:lnTo>
                    <a:lnTo>
                      <a:pt x="29" y="24"/>
                    </a:lnTo>
                    <a:lnTo>
                      <a:pt x="24" y="28"/>
                    </a:lnTo>
                    <a:lnTo>
                      <a:pt x="20" y="24"/>
                    </a:lnTo>
                    <a:lnTo>
                      <a:pt x="15" y="24"/>
                    </a:lnTo>
                    <a:lnTo>
                      <a:pt x="10" y="24"/>
                    </a:lnTo>
                    <a:lnTo>
                      <a:pt x="5" y="19"/>
                    </a:lnTo>
                    <a:lnTo>
                      <a:pt x="0" y="14"/>
                    </a:lnTo>
                    <a:lnTo>
                      <a:pt x="0" y="9"/>
                    </a:lnTo>
                  </a:path>
                </a:pathLst>
              </a:custGeom>
              <a:solidFill>
                <a:srgbClr val="FFFFFF"/>
              </a:solidFill>
              <a:ln w="12700" cap="rnd">
                <a:solidFill>
                  <a:srgbClr val="000000"/>
                </a:solidFill>
                <a:round/>
                <a:headEnd/>
                <a:tailEnd/>
              </a:ln>
            </p:spPr>
            <p:txBody>
              <a:bodyPr/>
              <a:lstStyle/>
              <a:p>
                <a:endParaRPr lang="en-US"/>
              </a:p>
            </p:txBody>
          </p:sp>
          <p:sp>
            <p:nvSpPr>
              <p:cNvPr id="27314" name="AutoShape 2379"/>
              <p:cNvSpPr>
                <a:spLocks noChangeArrowheads="1"/>
              </p:cNvSpPr>
              <p:nvPr/>
            </p:nvSpPr>
            <p:spPr bwMode="auto">
              <a:xfrm>
                <a:off x="1904" y="3179"/>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15" name="Freeform 2380"/>
              <p:cNvSpPr>
                <a:spLocks/>
              </p:cNvSpPr>
              <p:nvPr/>
            </p:nvSpPr>
            <p:spPr bwMode="auto">
              <a:xfrm>
                <a:off x="1905" y="3175"/>
                <a:ext cx="39" cy="30"/>
              </a:xfrm>
              <a:custGeom>
                <a:avLst/>
                <a:gdLst>
                  <a:gd name="T0" fmla="*/ 0 w 39"/>
                  <a:gd name="T1" fmla="*/ 10 h 30"/>
                  <a:gd name="T2" fmla="*/ 0 w 39"/>
                  <a:gd name="T3" fmla="*/ 5 h 30"/>
                  <a:gd name="T4" fmla="*/ 5 w 39"/>
                  <a:gd name="T5" fmla="*/ 5 h 30"/>
                  <a:gd name="T6" fmla="*/ 9 w 39"/>
                  <a:gd name="T7" fmla="*/ 0 h 30"/>
                  <a:gd name="T8" fmla="*/ 14 w 39"/>
                  <a:gd name="T9" fmla="*/ 0 h 30"/>
                  <a:gd name="T10" fmla="*/ 19 w 39"/>
                  <a:gd name="T11" fmla="*/ 0 h 30"/>
                  <a:gd name="T12" fmla="*/ 24 w 39"/>
                  <a:gd name="T13" fmla="*/ 5 h 30"/>
                  <a:gd name="T14" fmla="*/ 29 w 39"/>
                  <a:gd name="T15" fmla="*/ 5 h 30"/>
                  <a:gd name="T16" fmla="*/ 33 w 39"/>
                  <a:gd name="T17" fmla="*/ 10 h 30"/>
                  <a:gd name="T18" fmla="*/ 33 w 39"/>
                  <a:gd name="T19" fmla="*/ 15 h 30"/>
                  <a:gd name="T20" fmla="*/ 38 w 39"/>
                  <a:gd name="T21" fmla="*/ 15 h 30"/>
                  <a:gd name="T22" fmla="*/ 38 w 39"/>
                  <a:gd name="T23" fmla="*/ 19 h 30"/>
                  <a:gd name="T24" fmla="*/ 33 w 39"/>
                  <a:gd name="T25" fmla="*/ 24 h 30"/>
                  <a:gd name="T26" fmla="*/ 29 w 39"/>
                  <a:gd name="T27" fmla="*/ 24 h 30"/>
                  <a:gd name="T28" fmla="*/ 24 w 39"/>
                  <a:gd name="T29" fmla="*/ 29 h 30"/>
                  <a:gd name="T30" fmla="*/ 19 w 39"/>
                  <a:gd name="T31" fmla="*/ 24 h 30"/>
                  <a:gd name="T32" fmla="*/ 14 w 39"/>
                  <a:gd name="T33" fmla="*/ 24 h 30"/>
                  <a:gd name="T34" fmla="*/ 9 w 39"/>
                  <a:gd name="T35" fmla="*/ 24 h 30"/>
                  <a:gd name="T36" fmla="*/ 5 w 39"/>
                  <a:gd name="T37" fmla="*/ 19 h 30"/>
                  <a:gd name="T38" fmla="*/ 0 w 39"/>
                  <a:gd name="T39" fmla="*/ 15 h 30"/>
                  <a:gd name="T40" fmla="*/ 0 w 39"/>
                  <a:gd name="T41" fmla="*/ 1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30"/>
                  <a:gd name="T65" fmla="*/ 39 w 39"/>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30">
                    <a:moveTo>
                      <a:pt x="0" y="10"/>
                    </a:moveTo>
                    <a:lnTo>
                      <a:pt x="0" y="5"/>
                    </a:lnTo>
                    <a:lnTo>
                      <a:pt x="5" y="5"/>
                    </a:lnTo>
                    <a:lnTo>
                      <a:pt x="9" y="0"/>
                    </a:lnTo>
                    <a:lnTo>
                      <a:pt x="14" y="0"/>
                    </a:lnTo>
                    <a:lnTo>
                      <a:pt x="19" y="0"/>
                    </a:lnTo>
                    <a:lnTo>
                      <a:pt x="24" y="5"/>
                    </a:lnTo>
                    <a:lnTo>
                      <a:pt x="29" y="5"/>
                    </a:lnTo>
                    <a:lnTo>
                      <a:pt x="33" y="10"/>
                    </a:lnTo>
                    <a:lnTo>
                      <a:pt x="33" y="15"/>
                    </a:lnTo>
                    <a:lnTo>
                      <a:pt x="38" y="15"/>
                    </a:lnTo>
                    <a:lnTo>
                      <a:pt x="38" y="19"/>
                    </a:lnTo>
                    <a:lnTo>
                      <a:pt x="33" y="24"/>
                    </a:lnTo>
                    <a:lnTo>
                      <a:pt x="29" y="24"/>
                    </a:lnTo>
                    <a:lnTo>
                      <a:pt x="24" y="29"/>
                    </a:lnTo>
                    <a:lnTo>
                      <a:pt x="19" y="24"/>
                    </a:lnTo>
                    <a:lnTo>
                      <a:pt x="14" y="24"/>
                    </a:lnTo>
                    <a:lnTo>
                      <a:pt x="9" y="24"/>
                    </a:lnTo>
                    <a:lnTo>
                      <a:pt x="5" y="19"/>
                    </a:lnTo>
                    <a:lnTo>
                      <a:pt x="0" y="15"/>
                    </a:lnTo>
                    <a:lnTo>
                      <a:pt x="0" y="10"/>
                    </a:lnTo>
                  </a:path>
                </a:pathLst>
              </a:custGeom>
              <a:solidFill>
                <a:srgbClr val="FFFFFF"/>
              </a:solidFill>
              <a:ln w="12700" cap="rnd">
                <a:solidFill>
                  <a:srgbClr val="000000"/>
                </a:solidFill>
                <a:round/>
                <a:headEnd/>
                <a:tailEnd/>
              </a:ln>
            </p:spPr>
            <p:txBody>
              <a:bodyPr/>
              <a:lstStyle/>
              <a:p>
                <a:endParaRPr lang="en-US"/>
              </a:p>
            </p:txBody>
          </p:sp>
          <p:sp>
            <p:nvSpPr>
              <p:cNvPr id="27316" name="AutoShape 2381"/>
              <p:cNvSpPr>
                <a:spLocks noChangeArrowheads="1"/>
              </p:cNvSpPr>
              <p:nvPr/>
            </p:nvSpPr>
            <p:spPr bwMode="auto">
              <a:xfrm>
                <a:off x="1961" y="3203"/>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17" name="Freeform 2382"/>
              <p:cNvSpPr>
                <a:spLocks/>
              </p:cNvSpPr>
              <p:nvPr/>
            </p:nvSpPr>
            <p:spPr bwMode="auto">
              <a:xfrm>
                <a:off x="1962" y="3199"/>
                <a:ext cx="39" cy="25"/>
              </a:xfrm>
              <a:custGeom>
                <a:avLst/>
                <a:gdLst>
                  <a:gd name="T0" fmla="*/ 0 w 39"/>
                  <a:gd name="T1" fmla="*/ 10 h 25"/>
                  <a:gd name="T2" fmla="*/ 0 w 39"/>
                  <a:gd name="T3" fmla="*/ 5 h 25"/>
                  <a:gd name="T4" fmla="*/ 5 w 39"/>
                  <a:gd name="T5" fmla="*/ 5 h 25"/>
                  <a:gd name="T6" fmla="*/ 5 w 39"/>
                  <a:gd name="T7" fmla="*/ 0 h 25"/>
                  <a:gd name="T8" fmla="*/ 10 w 39"/>
                  <a:gd name="T9" fmla="*/ 0 h 25"/>
                  <a:gd name="T10" fmla="*/ 14 w 39"/>
                  <a:gd name="T11" fmla="*/ 0 h 25"/>
                  <a:gd name="T12" fmla="*/ 19 w 39"/>
                  <a:gd name="T13" fmla="*/ 0 h 25"/>
                  <a:gd name="T14" fmla="*/ 19 w 39"/>
                  <a:gd name="T15" fmla="*/ 5 h 25"/>
                  <a:gd name="T16" fmla="*/ 24 w 39"/>
                  <a:gd name="T17" fmla="*/ 5 h 25"/>
                  <a:gd name="T18" fmla="*/ 29 w 39"/>
                  <a:gd name="T19" fmla="*/ 5 h 25"/>
                  <a:gd name="T20" fmla="*/ 34 w 39"/>
                  <a:gd name="T21" fmla="*/ 10 h 25"/>
                  <a:gd name="T22" fmla="*/ 34 w 39"/>
                  <a:gd name="T23" fmla="*/ 14 h 25"/>
                  <a:gd name="T24" fmla="*/ 38 w 39"/>
                  <a:gd name="T25" fmla="*/ 14 h 25"/>
                  <a:gd name="T26" fmla="*/ 38 w 39"/>
                  <a:gd name="T27" fmla="*/ 19 h 25"/>
                  <a:gd name="T28" fmla="*/ 34 w 39"/>
                  <a:gd name="T29" fmla="*/ 19 h 25"/>
                  <a:gd name="T30" fmla="*/ 34 w 39"/>
                  <a:gd name="T31" fmla="*/ 24 h 25"/>
                  <a:gd name="T32" fmla="*/ 29 w 39"/>
                  <a:gd name="T33" fmla="*/ 24 h 25"/>
                  <a:gd name="T34" fmla="*/ 24 w 39"/>
                  <a:gd name="T35" fmla="*/ 24 h 25"/>
                  <a:gd name="T36" fmla="*/ 19 w 39"/>
                  <a:gd name="T37" fmla="*/ 24 h 25"/>
                  <a:gd name="T38" fmla="*/ 14 w 39"/>
                  <a:gd name="T39" fmla="*/ 24 h 25"/>
                  <a:gd name="T40" fmla="*/ 10 w 39"/>
                  <a:gd name="T41" fmla="*/ 24 h 25"/>
                  <a:gd name="T42" fmla="*/ 5 w 39"/>
                  <a:gd name="T43" fmla="*/ 19 h 25"/>
                  <a:gd name="T44" fmla="*/ 0 w 39"/>
                  <a:gd name="T45" fmla="*/ 19 h 25"/>
                  <a:gd name="T46" fmla="*/ 0 w 39"/>
                  <a:gd name="T47" fmla="*/ 14 h 25"/>
                  <a:gd name="T48" fmla="*/ 0 w 39"/>
                  <a:gd name="T49" fmla="*/ 10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25"/>
                  <a:gd name="T77" fmla="*/ 39 w 39"/>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25">
                    <a:moveTo>
                      <a:pt x="0" y="10"/>
                    </a:moveTo>
                    <a:lnTo>
                      <a:pt x="0" y="5"/>
                    </a:lnTo>
                    <a:lnTo>
                      <a:pt x="5" y="5"/>
                    </a:lnTo>
                    <a:lnTo>
                      <a:pt x="5" y="0"/>
                    </a:lnTo>
                    <a:lnTo>
                      <a:pt x="10" y="0"/>
                    </a:lnTo>
                    <a:lnTo>
                      <a:pt x="14" y="0"/>
                    </a:lnTo>
                    <a:lnTo>
                      <a:pt x="19" y="0"/>
                    </a:lnTo>
                    <a:lnTo>
                      <a:pt x="19" y="5"/>
                    </a:lnTo>
                    <a:lnTo>
                      <a:pt x="24" y="5"/>
                    </a:lnTo>
                    <a:lnTo>
                      <a:pt x="29" y="5"/>
                    </a:lnTo>
                    <a:lnTo>
                      <a:pt x="34" y="10"/>
                    </a:lnTo>
                    <a:lnTo>
                      <a:pt x="34" y="14"/>
                    </a:lnTo>
                    <a:lnTo>
                      <a:pt x="38" y="14"/>
                    </a:lnTo>
                    <a:lnTo>
                      <a:pt x="38" y="19"/>
                    </a:lnTo>
                    <a:lnTo>
                      <a:pt x="34" y="19"/>
                    </a:lnTo>
                    <a:lnTo>
                      <a:pt x="34" y="24"/>
                    </a:lnTo>
                    <a:lnTo>
                      <a:pt x="29" y="24"/>
                    </a:lnTo>
                    <a:lnTo>
                      <a:pt x="24" y="24"/>
                    </a:lnTo>
                    <a:lnTo>
                      <a:pt x="19" y="24"/>
                    </a:lnTo>
                    <a:lnTo>
                      <a:pt x="14" y="24"/>
                    </a:lnTo>
                    <a:lnTo>
                      <a:pt x="10" y="24"/>
                    </a:lnTo>
                    <a:lnTo>
                      <a:pt x="5" y="19"/>
                    </a:lnTo>
                    <a:lnTo>
                      <a:pt x="0" y="19"/>
                    </a:lnTo>
                    <a:lnTo>
                      <a:pt x="0" y="14"/>
                    </a:lnTo>
                    <a:lnTo>
                      <a:pt x="0" y="10"/>
                    </a:lnTo>
                  </a:path>
                </a:pathLst>
              </a:custGeom>
              <a:solidFill>
                <a:srgbClr val="FFFFFF"/>
              </a:solidFill>
              <a:ln w="12700" cap="rnd">
                <a:solidFill>
                  <a:srgbClr val="000000"/>
                </a:solidFill>
                <a:round/>
                <a:headEnd/>
                <a:tailEnd/>
              </a:ln>
            </p:spPr>
            <p:txBody>
              <a:bodyPr/>
              <a:lstStyle/>
              <a:p>
                <a:endParaRPr lang="en-US"/>
              </a:p>
            </p:txBody>
          </p:sp>
          <p:sp>
            <p:nvSpPr>
              <p:cNvPr id="27318" name="AutoShape 2383"/>
              <p:cNvSpPr>
                <a:spLocks noChangeArrowheads="1"/>
              </p:cNvSpPr>
              <p:nvPr/>
            </p:nvSpPr>
            <p:spPr bwMode="auto">
              <a:xfrm>
                <a:off x="1952" y="3194"/>
                <a:ext cx="27" cy="8"/>
              </a:xfrm>
              <a:prstGeom prst="roundRect">
                <a:avLst>
                  <a:gd name="adj" fmla="val 47819"/>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19" name="Freeform 2384"/>
              <p:cNvSpPr>
                <a:spLocks/>
              </p:cNvSpPr>
              <p:nvPr/>
            </p:nvSpPr>
            <p:spPr bwMode="auto">
              <a:xfrm>
                <a:off x="1953" y="3190"/>
                <a:ext cx="39" cy="24"/>
              </a:xfrm>
              <a:custGeom>
                <a:avLst/>
                <a:gdLst>
                  <a:gd name="T0" fmla="*/ 0 w 39"/>
                  <a:gd name="T1" fmla="*/ 9 h 24"/>
                  <a:gd name="T2" fmla="*/ 0 w 39"/>
                  <a:gd name="T3" fmla="*/ 4 h 24"/>
                  <a:gd name="T4" fmla="*/ 4 w 39"/>
                  <a:gd name="T5" fmla="*/ 4 h 24"/>
                  <a:gd name="T6" fmla="*/ 4 w 39"/>
                  <a:gd name="T7" fmla="*/ 0 h 24"/>
                  <a:gd name="T8" fmla="*/ 9 w 39"/>
                  <a:gd name="T9" fmla="*/ 0 h 24"/>
                  <a:gd name="T10" fmla="*/ 14 w 39"/>
                  <a:gd name="T11" fmla="*/ 0 h 24"/>
                  <a:gd name="T12" fmla="*/ 19 w 39"/>
                  <a:gd name="T13" fmla="*/ 0 h 24"/>
                  <a:gd name="T14" fmla="*/ 19 w 39"/>
                  <a:gd name="T15" fmla="*/ 4 h 24"/>
                  <a:gd name="T16" fmla="*/ 23 w 39"/>
                  <a:gd name="T17" fmla="*/ 4 h 24"/>
                  <a:gd name="T18" fmla="*/ 28 w 39"/>
                  <a:gd name="T19" fmla="*/ 4 h 24"/>
                  <a:gd name="T20" fmla="*/ 33 w 39"/>
                  <a:gd name="T21" fmla="*/ 9 h 24"/>
                  <a:gd name="T22" fmla="*/ 33 w 39"/>
                  <a:gd name="T23" fmla="*/ 14 h 24"/>
                  <a:gd name="T24" fmla="*/ 38 w 39"/>
                  <a:gd name="T25" fmla="*/ 14 h 24"/>
                  <a:gd name="T26" fmla="*/ 38 w 39"/>
                  <a:gd name="T27" fmla="*/ 19 h 24"/>
                  <a:gd name="T28" fmla="*/ 33 w 39"/>
                  <a:gd name="T29" fmla="*/ 19 h 24"/>
                  <a:gd name="T30" fmla="*/ 33 w 39"/>
                  <a:gd name="T31" fmla="*/ 23 h 24"/>
                  <a:gd name="T32" fmla="*/ 28 w 39"/>
                  <a:gd name="T33" fmla="*/ 23 h 24"/>
                  <a:gd name="T34" fmla="*/ 23 w 39"/>
                  <a:gd name="T35" fmla="*/ 23 h 24"/>
                  <a:gd name="T36" fmla="*/ 19 w 39"/>
                  <a:gd name="T37" fmla="*/ 23 h 24"/>
                  <a:gd name="T38" fmla="*/ 14 w 39"/>
                  <a:gd name="T39" fmla="*/ 23 h 24"/>
                  <a:gd name="T40" fmla="*/ 9 w 39"/>
                  <a:gd name="T41" fmla="*/ 23 h 24"/>
                  <a:gd name="T42" fmla="*/ 4 w 39"/>
                  <a:gd name="T43" fmla="*/ 19 h 24"/>
                  <a:gd name="T44" fmla="*/ 0 w 39"/>
                  <a:gd name="T45" fmla="*/ 19 h 24"/>
                  <a:gd name="T46" fmla="*/ 0 w 39"/>
                  <a:gd name="T47" fmla="*/ 14 h 24"/>
                  <a:gd name="T48" fmla="*/ 0 w 39"/>
                  <a:gd name="T49" fmla="*/ 9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24"/>
                  <a:gd name="T77" fmla="*/ 39 w 39"/>
                  <a:gd name="T78" fmla="*/ 24 h 2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24">
                    <a:moveTo>
                      <a:pt x="0" y="9"/>
                    </a:moveTo>
                    <a:lnTo>
                      <a:pt x="0" y="4"/>
                    </a:lnTo>
                    <a:lnTo>
                      <a:pt x="4" y="4"/>
                    </a:lnTo>
                    <a:lnTo>
                      <a:pt x="4" y="0"/>
                    </a:lnTo>
                    <a:lnTo>
                      <a:pt x="9" y="0"/>
                    </a:lnTo>
                    <a:lnTo>
                      <a:pt x="14" y="0"/>
                    </a:lnTo>
                    <a:lnTo>
                      <a:pt x="19" y="0"/>
                    </a:lnTo>
                    <a:lnTo>
                      <a:pt x="19" y="4"/>
                    </a:lnTo>
                    <a:lnTo>
                      <a:pt x="23" y="4"/>
                    </a:lnTo>
                    <a:lnTo>
                      <a:pt x="28" y="4"/>
                    </a:lnTo>
                    <a:lnTo>
                      <a:pt x="33" y="9"/>
                    </a:lnTo>
                    <a:lnTo>
                      <a:pt x="33" y="14"/>
                    </a:lnTo>
                    <a:lnTo>
                      <a:pt x="38" y="14"/>
                    </a:lnTo>
                    <a:lnTo>
                      <a:pt x="38" y="19"/>
                    </a:lnTo>
                    <a:lnTo>
                      <a:pt x="33" y="19"/>
                    </a:lnTo>
                    <a:lnTo>
                      <a:pt x="33" y="23"/>
                    </a:lnTo>
                    <a:lnTo>
                      <a:pt x="28" y="23"/>
                    </a:lnTo>
                    <a:lnTo>
                      <a:pt x="23" y="23"/>
                    </a:lnTo>
                    <a:lnTo>
                      <a:pt x="19" y="23"/>
                    </a:lnTo>
                    <a:lnTo>
                      <a:pt x="14" y="23"/>
                    </a:lnTo>
                    <a:lnTo>
                      <a:pt x="9" y="23"/>
                    </a:lnTo>
                    <a:lnTo>
                      <a:pt x="4" y="19"/>
                    </a:lnTo>
                    <a:lnTo>
                      <a:pt x="0" y="19"/>
                    </a:lnTo>
                    <a:lnTo>
                      <a:pt x="0" y="14"/>
                    </a:lnTo>
                    <a:lnTo>
                      <a:pt x="0" y="9"/>
                    </a:lnTo>
                  </a:path>
                </a:pathLst>
              </a:custGeom>
              <a:solidFill>
                <a:srgbClr val="FFFFFF"/>
              </a:solidFill>
              <a:ln w="12700" cap="rnd">
                <a:solidFill>
                  <a:srgbClr val="000000"/>
                </a:solidFill>
                <a:round/>
                <a:headEnd/>
                <a:tailEnd/>
              </a:ln>
            </p:spPr>
            <p:txBody>
              <a:bodyPr/>
              <a:lstStyle/>
              <a:p>
                <a:endParaRPr lang="en-US"/>
              </a:p>
            </p:txBody>
          </p:sp>
          <p:sp>
            <p:nvSpPr>
              <p:cNvPr id="27320" name="AutoShape 2385"/>
              <p:cNvSpPr>
                <a:spLocks noChangeArrowheads="1"/>
              </p:cNvSpPr>
              <p:nvPr/>
            </p:nvSpPr>
            <p:spPr bwMode="auto">
              <a:xfrm>
                <a:off x="2000" y="3208"/>
                <a:ext cx="26"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21" name="Freeform 2386"/>
              <p:cNvSpPr>
                <a:spLocks/>
              </p:cNvSpPr>
              <p:nvPr/>
            </p:nvSpPr>
            <p:spPr bwMode="auto">
              <a:xfrm>
                <a:off x="1996" y="3204"/>
                <a:ext cx="39" cy="25"/>
              </a:xfrm>
              <a:custGeom>
                <a:avLst/>
                <a:gdLst>
                  <a:gd name="T0" fmla="*/ 4 w 39"/>
                  <a:gd name="T1" fmla="*/ 9 h 25"/>
                  <a:gd name="T2" fmla="*/ 4 w 39"/>
                  <a:gd name="T3" fmla="*/ 5 h 25"/>
                  <a:gd name="T4" fmla="*/ 9 w 39"/>
                  <a:gd name="T5" fmla="*/ 5 h 25"/>
                  <a:gd name="T6" fmla="*/ 9 w 39"/>
                  <a:gd name="T7" fmla="*/ 0 h 25"/>
                  <a:gd name="T8" fmla="*/ 14 w 39"/>
                  <a:gd name="T9" fmla="*/ 0 h 25"/>
                  <a:gd name="T10" fmla="*/ 19 w 39"/>
                  <a:gd name="T11" fmla="*/ 0 h 25"/>
                  <a:gd name="T12" fmla="*/ 23 w 39"/>
                  <a:gd name="T13" fmla="*/ 0 h 25"/>
                  <a:gd name="T14" fmla="*/ 23 w 39"/>
                  <a:gd name="T15" fmla="*/ 5 h 25"/>
                  <a:gd name="T16" fmla="*/ 28 w 39"/>
                  <a:gd name="T17" fmla="*/ 5 h 25"/>
                  <a:gd name="T18" fmla="*/ 33 w 39"/>
                  <a:gd name="T19" fmla="*/ 5 h 25"/>
                  <a:gd name="T20" fmla="*/ 33 w 39"/>
                  <a:gd name="T21" fmla="*/ 9 h 25"/>
                  <a:gd name="T22" fmla="*/ 38 w 39"/>
                  <a:gd name="T23" fmla="*/ 9 h 25"/>
                  <a:gd name="T24" fmla="*/ 38 w 39"/>
                  <a:gd name="T25" fmla="*/ 14 h 25"/>
                  <a:gd name="T26" fmla="*/ 38 w 39"/>
                  <a:gd name="T27" fmla="*/ 19 h 25"/>
                  <a:gd name="T28" fmla="*/ 38 w 39"/>
                  <a:gd name="T29" fmla="*/ 24 h 25"/>
                  <a:gd name="T30" fmla="*/ 33 w 39"/>
                  <a:gd name="T31" fmla="*/ 24 h 25"/>
                  <a:gd name="T32" fmla="*/ 28 w 39"/>
                  <a:gd name="T33" fmla="*/ 24 h 25"/>
                  <a:gd name="T34" fmla="*/ 23 w 39"/>
                  <a:gd name="T35" fmla="*/ 24 h 25"/>
                  <a:gd name="T36" fmla="*/ 19 w 39"/>
                  <a:gd name="T37" fmla="*/ 24 h 25"/>
                  <a:gd name="T38" fmla="*/ 14 w 39"/>
                  <a:gd name="T39" fmla="*/ 24 h 25"/>
                  <a:gd name="T40" fmla="*/ 9 w 39"/>
                  <a:gd name="T41" fmla="*/ 19 h 25"/>
                  <a:gd name="T42" fmla="*/ 4 w 39"/>
                  <a:gd name="T43" fmla="*/ 19 h 25"/>
                  <a:gd name="T44" fmla="*/ 4 w 39"/>
                  <a:gd name="T45" fmla="*/ 14 h 25"/>
                  <a:gd name="T46" fmla="*/ 0 w 39"/>
                  <a:gd name="T47" fmla="*/ 9 h 25"/>
                  <a:gd name="T48" fmla="*/ 4 w 39"/>
                  <a:gd name="T49" fmla="*/ 9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25"/>
                  <a:gd name="T77" fmla="*/ 39 w 39"/>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25">
                    <a:moveTo>
                      <a:pt x="4" y="9"/>
                    </a:moveTo>
                    <a:lnTo>
                      <a:pt x="4" y="5"/>
                    </a:lnTo>
                    <a:lnTo>
                      <a:pt x="9" y="5"/>
                    </a:lnTo>
                    <a:lnTo>
                      <a:pt x="9" y="0"/>
                    </a:lnTo>
                    <a:lnTo>
                      <a:pt x="14" y="0"/>
                    </a:lnTo>
                    <a:lnTo>
                      <a:pt x="19" y="0"/>
                    </a:lnTo>
                    <a:lnTo>
                      <a:pt x="23" y="0"/>
                    </a:lnTo>
                    <a:lnTo>
                      <a:pt x="23" y="5"/>
                    </a:lnTo>
                    <a:lnTo>
                      <a:pt x="28" y="5"/>
                    </a:lnTo>
                    <a:lnTo>
                      <a:pt x="33" y="5"/>
                    </a:lnTo>
                    <a:lnTo>
                      <a:pt x="33" y="9"/>
                    </a:lnTo>
                    <a:lnTo>
                      <a:pt x="38" y="9"/>
                    </a:lnTo>
                    <a:lnTo>
                      <a:pt x="38" y="14"/>
                    </a:lnTo>
                    <a:lnTo>
                      <a:pt x="38" y="19"/>
                    </a:lnTo>
                    <a:lnTo>
                      <a:pt x="38" y="24"/>
                    </a:lnTo>
                    <a:lnTo>
                      <a:pt x="33" y="24"/>
                    </a:lnTo>
                    <a:lnTo>
                      <a:pt x="28" y="24"/>
                    </a:lnTo>
                    <a:lnTo>
                      <a:pt x="23" y="24"/>
                    </a:lnTo>
                    <a:lnTo>
                      <a:pt x="19" y="24"/>
                    </a:lnTo>
                    <a:lnTo>
                      <a:pt x="14" y="24"/>
                    </a:lnTo>
                    <a:lnTo>
                      <a:pt x="9" y="19"/>
                    </a:lnTo>
                    <a:lnTo>
                      <a:pt x="4" y="19"/>
                    </a:lnTo>
                    <a:lnTo>
                      <a:pt x="4" y="14"/>
                    </a:lnTo>
                    <a:lnTo>
                      <a:pt x="0" y="9"/>
                    </a:lnTo>
                    <a:lnTo>
                      <a:pt x="4" y="9"/>
                    </a:lnTo>
                  </a:path>
                </a:pathLst>
              </a:custGeom>
              <a:solidFill>
                <a:srgbClr val="FFFFFF"/>
              </a:solidFill>
              <a:ln w="12700" cap="rnd">
                <a:solidFill>
                  <a:srgbClr val="000000"/>
                </a:solidFill>
                <a:round/>
                <a:headEnd/>
                <a:tailEnd/>
              </a:ln>
            </p:spPr>
            <p:txBody>
              <a:bodyPr/>
              <a:lstStyle/>
              <a:p>
                <a:endParaRPr lang="en-US"/>
              </a:p>
            </p:txBody>
          </p:sp>
          <p:sp>
            <p:nvSpPr>
              <p:cNvPr id="27322" name="AutoShape 2387"/>
              <p:cNvSpPr>
                <a:spLocks noChangeArrowheads="1"/>
              </p:cNvSpPr>
              <p:nvPr/>
            </p:nvSpPr>
            <p:spPr bwMode="auto">
              <a:xfrm>
                <a:off x="1909" y="3222"/>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23" name="Freeform 2388"/>
              <p:cNvSpPr>
                <a:spLocks/>
              </p:cNvSpPr>
              <p:nvPr/>
            </p:nvSpPr>
            <p:spPr bwMode="auto">
              <a:xfrm>
                <a:off x="1905" y="3218"/>
                <a:ext cx="39" cy="25"/>
              </a:xfrm>
              <a:custGeom>
                <a:avLst/>
                <a:gdLst>
                  <a:gd name="T0" fmla="*/ 0 w 39"/>
                  <a:gd name="T1" fmla="*/ 5 h 25"/>
                  <a:gd name="T2" fmla="*/ 0 w 39"/>
                  <a:gd name="T3" fmla="*/ 5 h 25"/>
                  <a:gd name="T4" fmla="*/ 0 w 39"/>
                  <a:gd name="T5" fmla="*/ 0 h 25"/>
                  <a:gd name="T6" fmla="*/ 5 w 39"/>
                  <a:gd name="T7" fmla="*/ 0 h 25"/>
                  <a:gd name="T8" fmla="*/ 9 w 39"/>
                  <a:gd name="T9" fmla="*/ 0 h 25"/>
                  <a:gd name="T10" fmla="*/ 14 w 39"/>
                  <a:gd name="T11" fmla="*/ 0 h 25"/>
                  <a:gd name="T12" fmla="*/ 19 w 39"/>
                  <a:gd name="T13" fmla="*/ 0 h 25"/>
                  <a:gd name="T14" fmla="*/ 24 w 39"/>
                  <a:gd name="T15" fmla="*/ 0 h 25"/>
                  <a:gd name="T16" fmla="*/ 29 w 39"/>
                  <a:gd name="T17" fmla="*/ 0 h 25"/>
                  <a:gd name="T18" fmla="*/ 29 w 39"/>
                  <a:gd name="T19" fmla="*/ 5 h 25"/>
                  <a:gd name="T20" fmla="*/ 33 w 39"/>
                  <a:gd name="T21" fmla="*/ 5 h 25"/>
                  <a:gd name="T22" fmla="*/ 38 w 39"/>
                  <a:gd name="T23" fmla="*/ 10 h 25"/>
                  <a:gd name="T24" fmla="*/ 38 w 39"/>
                  <a:gd name="T25" fmla="*/ 14 h 25"/>
                  <a:gd name="T26" fmla="*/ 38 w 39"/>
                  <a:gd name="T27" fmla="*/ 19 h 25"/>
                  <a:gd name="T28" fmla="*/ 33 w 39"/>
                  <a:gd name="T29" fmla="*/ 19 h 25"/>
                  <a:gd name="T30" fmla="*/ 33 w 39"/>
                  <a:gd name="T31" fmla="*/ 24 h 25"/>
                  <a:gd name="T32" fmla="*/ 29 w 39"/>
                  <a:gd name="T33" fmla="*/ 24 h 25"/>
                  <a:gd name="T34" fmla="*/ 24 w 39"/>
                  <a:gd name="T35" fmla="*/ 24 h 25"/>
                  <a:gd name="T36" fmla="*/ 19 w 39"/>
                  <a:gd name="T37" fmla="*/ 24 h 25"/>
                  <a:gd name="T38" fmla="*/ 14 w 39"/>
                  <a:gd name="T39" fmla="*/ 24 h 25"/>
                  <a:gd name="T40" fmla="*/ 14 w 39"/>
                  <a:gd name="T41" fmla="*/ 19 h 25"/>
                  <a:gd name="T42" fmla="*/ 9 w 39"/>
                  <a:gd name="T43" fmla="*/ 19 h 25"/>
                  <a:gd name="T44" fmla="*/ 5 w 39"/>
                  <a:gd name="T45" fmla="*/ 14 h 25"/>
                  <a:gd name="T46" fmla="*/ 0 w 39"/>
                  <a:gd name="T47" fmla="*/ 14 h 25"/>
                  <a:gd name="T48" fmla="*/ 0 w 39"/>
                  <a:gd name="T49" fmla="*/ 10 h 25"/>
                  <a:gd name="T50" fmla="*/ 0 w 39"/>
                  <a:gd name="T51" fmla="*/ 5 h 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9"/>
                  <a:gd name="T79" fmla="*/ 0 h 25"/>
                  <a:gd name="T80" fmla="*/ 39 w 39"/>
                  <a:gd name="T81" fmla="*/ 25 h 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9" h="25">
                    <a:moveTo>
                      <a:pt x="0" y="5"/>
                    </a:moveTo>
                    <a:lnTo>
                      <a:pt x="0" y="5"/>
                    </a:lnTo>
                    <a:lnTo>
                      <a:pt x="0" y="0"/>
                    </a:lnTo>
                    <a:lnTo>
                      <a:pt x="5" y="0"/>
                    </a:lnTo>
                    <a:lnTo>
                      <a:pt x="9" y="0"/>
                    </a:lnTo>
                    <a:lnTo>
                      <a:pt x="14" y="0"/>
                    </a:lnTo>
                    <a:lnTo>
                      <a:pt x="19" y="0"/>
                    </a:lnTo>
                    <a:lnTo>
                      <a:pt x="24" y="0"/>
                    </a:lnTo>
                    <a:lnTo>
                      <a:pt x="29" y="0"/>
                    </a:lnTo>
                    <a:lnTo>
                      <a:pt x="29" y="5"/>
                    </a:lnTo>
                    <a:lnTo>
                      <a:pt x="33" y="5"/>
                    </a:lnTo>
                    <a:lnTo>
                      <a:pt x="38" y="10"/>
                    </a:lnTo>
                    <a:lnTo>
                      <a:pt x="38" y="14"/>
                    </a:lnTo>
                    <a:lnTo>
                      <a:pt x="38" y="19"/>
                    </a:lnTo>
                    <a:lnTo>
                      <a:pt x="33" y="19"/>
                    </a:lnTo>
                    <a:lnTo>
                      <a:pt x="33" y="24"/>
                    </a:lnTo>
                    <a:lnTo>
                      <a:pt x="29" y="24"/>
                    </a:lnTo>
                    <a:lnTo>
                      <a:pt x="24" y="24"/>
                    </a:lnTo>
                    <a:lnTo>
                      <a:pt x="19" y="24"/>
                    </a:lnTo>
                    <a:lnTo>
                      <a:pt x="14" y="24"/>
                    </a:lnTo>
                    <a:lnTo>
                      <a:pt x="14" y="19"/>
                    </a:lnTo>
                    <a:lnTo>
                      <a:pt x="9" y="19"/>
                    </a:lnTo>
                    <a:lnTo>
                      <a:pt x="5" y="14"/>
                    </a:lnTo>
                    <a:lnTo>
                      <a:pt x="0" y="14"/>
                    </a:lnTo>
                    <a:lnTo>
                      <a:pt x="0" y="10"/>
                    </a:lnTo>
                    <a:lnTo>
                      <a:pt x="0" y="5"/>
                    </a:lnTo>
                  </a:path>
                </a:pathLst>
              </a:custGeom>
              <a:solidFill>
                <a:srgbClr val="FFFFFF"/>
              </a:solidFill>
              <a:ln w="12700" cap="rnd">
                <a:solidFill>
                  <a:srgbClr val="000000"/>
                </a:solidFill>
                <a:round/>
                <a:headEnd/>
                <a:tailEnd/>
              </a:ln>
            </p:spPr>
            <p:txBody>
              <a:bodyPr/>
              <a:lstStyle/>
              <a:p>
                <a:endParaRPr lang="en-US"/>
              </a:p>
            </p:txBody>
          </p:sp>
          <p:sp>
            <p:nvSpPr>
              <p:cNvPr id="27324" name="AutoShape 2389"/>
              <p:cNvSpPr>
                <a:spLocks noChangeArrowheads="1"/>
              </p:cNvSpPr>
              <p:nvPr/>
            </p:nvSpPr>
            <p:spPr bwMode="auto">
              <a:xfrm>
                <a:off x="1899" y="3213"/>
                <a:ext cx="27" cy="8"/>
              </a:xfrm>
              <a:prstGeom prst="roundRect">
                <a:avLst>
                  <a:gd name="adj" fmla="val 47819"/>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25" name="Freeform 2390"/>
              <p:cNvSpPr>
                <a:spLocks/>
              </p:cNvSpPr>
              <p:nvPr/>
            </p:nvSpPr>
            <p:spPr bwMode="auto">
              <a:xfrm>
                <a:off x="1895" y="3209"/>
                <a:ext cx="40" cy="24"/>
              </a:xfrm>
              <a:custGeom>
                <a:avLst/>
                <a:gdLst>
                  <a:gd name="T0" fmla="*/ 0 w 40"/>
                  <a:gd name="T1" fmla="*/ 4 h 24"/>
                  <a:gd name="T2" fmla="*/ 0 w 40"/>
                  <a:gd name="T3" fmla="*/ 4 h 24"/>
                  <a:gd name="T4" fmla="*/ 0 w 40"/>
                  <a:gd name="T5" fmla="*/ 0 h 24"/>
                  <a:gd name="T6" fmla="*/ 5 w 40"/>
                  <a:gd name="T7" fmla="*/ 0 h 24"/>
                  <a:gd name="T8" fmla="*/ 10 w 40"/>
                  <a:gd name="T9" fmla="*/ 0 h 24"/>
                  <a:gd name="T10" fmla="*/ 15 w 40"/>
                  <a:gd name="T11" fmla="*/ 0 h 24"/>
                  <a:gd name="T12" fmla="*/ 19 w 40"/>
                  <a:gd name="T13" fmla="*/ 0 h 24"/>
                  <a:gd name="T14" fmla="*/ 24 w 40"/>
                  <a:gd name="T15" fmla="*/ 0 h 24"/>
                  <a:gd name="T16" fmla="*/ 29 w 40"/>
                  <a:gd name="T17" fmla="*/ 0 h 24"/>
                  <a:gd name="T18" fmla="*/ 29 w 40"/>
                  <a:gd name="T19" fmla="*/ 4 h 24"/>
                  <a:gd name="T20" fmla="*/ 34 w 40"/>
                  <a:gd name="T21" fmla="*/ 4 h 24"/>
                  <a:gd name="T22" fmla="*/ 39 w 40"/>
                  <a:gd name="T23" fmla="*/ 9 h 24"/>
                  <a:gd name="T24" fmla="*/ 39 w 40"/>
                  <a:gd name="T25" fmla="*/ 14 h 24"/>
                  <a:gd name="T26" fmla="*/ 39 w 40"/>
                  <a:gd name="T27" fmla="*/ 19 h 24"/>
                  <a:gd name="T28" fmla="*/ 34 w 40"/>
                  <a:gd name="T29" fmla="*/ 19 h 24"/>
                  <a:gd name="T30" fmla="*/ 34 w 40"/>
                  <a:gd name="T31" fmla="*/ 23 h 24"/>
                  <a:gd name="T32" fmla="*/ 29 w 40"/>
                  <a:gd name="T33" fmla="*/ 23 h 24"/>
                  <a:gd name="T34" fmla="*/ 24 w 40"/>
                  <a:gd name="T35" fmla="*/ 23 h 24"/>
                  <a:gd name="T36" fmla="*/ 19 w 40"/>
                  <a:gd name="T37" fmla="*/ 23 h 24"/>
                  <a:gd name="T38" fmla="*/ 15 w 40"/>
                  <a:gd name="T39" fmla="*/ 23 h 24"/>
                  <a:gd name="T40" fmla="*/ 15 w 40"/>
                  <a:gd name="T41" fmla="*/ 19 h 24"/>
                  <a:gd name="T42" fmla="*/ 10 w 40"/>
                  <a:gd name="T43" fmla="*/ 19 h 24"/>
                  <a:gd name="T44" fmla="*/ 5 w 40"/>
                  <a:gd name="T45" fmla="*/ 14 h 24"/>
                  <a:gd name="T46" fmla="*/ 0 w 40"/>
                  <a:gd name="T47" fmla="*/ 14 h 24"/>
                  <a:gd name="T48" fmla="*/ 0 w 40"/>
                  <a:gd name="T49" fmla="*/ 9 h 24"/>
                  <a:gd name="T50" fmla="*/ 0 w 40"/>
                  <a:gd name="T51" fmla="*/ 4 h 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
                  <a:gd name="T79" fmla="*/ 0 h 24"/>
                  <a:gd name="T80" fmla="*/ 40 w 40"/>
                  <a:gd name="T81" fmla="*/ 24 h 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 h="24">
                    <a:moveTo>
                      <a:pt x="0" y="4"/>
                    </a:moveTo>
                    <a:lnTo>
                      <a:pt x="0" y="4"/>
                    </a:lnTo>
                    <a:lnTo>
                      <a:pt x="0" y="0"/>
                    </a:lnTo>
                    <a:lnTo>
                      <a:pt x="5" y="0"/>
                    </a:lnTo>
                    <a:lnTo>
                      <a:pt x="10" y="0"/>
                    </a:lnTo>
                    <a:lnTo>
                      <a:pt x="15" y="0"/>
                    </a:lnTo>
                    <a:lnTo>
                      <a:pt x="19" y="0"/>
                    </a:lnTo>
                    <a:lnTo>
                      <a:pt x="24" y="0"/>
                    </a:lnTo>
                    <a:lnTo>
                      <a:pt x="29" y="0"/>
                    </a:lnTo>
                    <a:lnTo>
                      <a:pt x="29" y="4"/>
                    </a:lnTo>
                    <a:lnTo>
                      <a:pt x="34" y="4"/>
                    </a:lnTo>
                    <a:lnTo>
                      <a:pt x="39" y="9"/>
                    </a:lnTo>
                    <a:lnTo>
                      <a:pt x="39" y="14"/>
                    </a:lnTo>
                    <a:lnTo>
                      <a:pt x="39" y="19"/>
                    </a:lnTo>
                    <a:lnTo>
                      <a:pt x="34" y="19"/>
                    </a:lnTo>
                    <a:lnTo>
                      <a:pt x="34" y="23"/>
                    </a:lnTo>
                    <a:lnTo>
                      <a:pt x="29" y="23"/>
                    </a:lnTo>
                    <a:lnTo>
                      <a:pt x="24" y="23"/>
                    </a:lnTo>
                    <a:lnTo>
                      <a:pt x="19" y="23"/>
                    </a:lnTo>
                    <a:lnTo>
                      <a:pt x="15" y="23"/>
                    </a:lnTo>
                    <a:lnTo>
                      <a:pt x="15" y="19"/>
                    </a:lnTo>
                    <a:lnTo>
                      <a:pt x="10" y="19"/>
                    </a:lnTo>
                    <a:lnTo>
                      <a:pt x="5" y="14"/>
                    </a:lnTo>
                    <a:lnTo>
                      <a:pt x="0" y="14"/>
                    </a:lnTo>
                    <a:lnTo>
                      <a:pt x="0" y="9"/>
                    </a:lnTo>
                    <a:lnTo>
                      <a:pt x="0" y="4"/>
                    </a:lnTo>
                  </a:path>
                </a:pathLst>
              </a:custGeom>
              <a:solidFill>
                <a:srgbClr val="FFFFFF"/>
              </a:solidFill>
              <a:ln w="12700" cap="rnd">
                <a:solidFill>
                  <a:srgbClr val="000000"/>
                </a:solidFill>
                <a:round/>
                <a:headEnd/>
                <a:tailEnd/>
              </a:ln>
            </p:spPr>
            <p:txBody>
              <a:bodyPr/>
              <a:lstStyle/>
              <a:p>
                <a:endParaRPr lang="en-US"/>
              </a:p>
            </p:txBody>
          </p:sp>
          <p:sp>
            <p:nvSpPr>
              <p:cNvPr id="27326" name="AutoShape 2391"/>
              <p:cNvSpPr>
                <a:spLocks noChangeArrowheads="1"/>
              </p:cNvSpPr>
              <p:nvPr/>
            </p:nvSpPr>
            <p:spPr bwMode="auto">
              <a:xfrm>
                <a:off x="1952" y="3236"/>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27" name="Freeform 2392"/>
              <p:cNvSpPr>
                <a:spLocks/>
              </p:cNvSpPr>
              <p:nvPr/>
            </p:nvSpPr>
            <p:spPr bwMode="auto">
              <a:xfrm>
                <a:off x="1953" y="3232"/>
                <a:ext cx="39" cy="25"/>
              </a:xfrm>
              <a:custGeom>
                <a:avLst/>
                <a:gdLst>
                  <a:gd name="T0" fmla="*/ 0 w 39"/>
                  <a:gd name="T1" fmla="*/ 5 h 25"/>
                  <a:gd name="T2" fmla="*/ 0 w 39"/>
                  <a:gd name="T3" fmla="*/ 5 h 25"/>
                  <a:gd name="T4" fmla="*/ 0 w 39"/>
                  <a:gd name="T5" fmla="*/ 0 h 25"/>
                  <a:gd name="T6" fmla="*/ 4 w 39"/>
                  <a:gd name="T7" fmla="*/ 0 h 25"/>
                  <a:gd name="T8" fmla="*/ 9 w 39"/>
                  <a:gd name="T9" fmla="*/ 0 h 25"/>
                  <a:gd name="T10" fmla="*/ 14 w 39"/>
                  <a:gd name="T11" fmla="*/ 0 h 25"/>
                  <a:gd name="T12" fmla="*/ 19 w 39"/>
                  <a:gd name="T13" fmla="*/ 0 h 25"/>
                  <a:gd name="T14" fmla="*/ 23 w 39"/>
                  <a:gd name="T15" fmla="*/ 0 h 25"/>
                  <a:gd name="T16" fmla="*/ 28 w 39"/>
                  <a:gd name="T17" fmla="*/ 0 h 25"/>
                  <a:gd name="T18" fmla="*/ 28 w 39"/>
                  <a:gd name="T19" fmla="*/ 5 h 25"/>
                  <a:gd name="T20" fmla="*/ 33 w 39"/>
                  <a:gd name="T21" fmla="*/ 5 h 25"/>
                  <a:gd name="T22" fmla="*/ 33 w 39"/>
                  <a:gd name="T23" fmla="*/ 10 h 25"/>
                  <a:gd name="T24" fmla="*/ 38 w 39"/>
                  <a:gd name="T25" fmla="*/ 10 h 25"/>
                  <a:gd name="T26" fmla="*/ 38 w 39"/>
                  <a:gd name="T27" fmla="*/ 15 h 25"/>
                  <a:gd name="T28" fmla="*/ 33 w 39"/>
                  <a:gd name="T29" fmla="*/ 19 h 25"/>
                  <a:gd name="T30" fmla="*/ 28 w 39"/>
                  <a:gd name="T31" fmla="*/ 24 h 25"/>
                  <a:gd name="T32" fmla="*/ 23 w 39"/>
                  <a:gd name="T33" fmla="*/ 24 h 25"/>
                  <a:gd name="T34" fmla="*/ 19 w 39"/>
                  <a:gd name="T35" fmla="*/ 24 h 25"/>
                  <a:gd name="T36" fmla="*/ 14 w 39"/>
                  <a:gd name="T37" fmla="*/ 24 h 25"/>
                  <a:gd name="T38" fmla="*/ 9 w 39"/>
                  <a:gd name="T39" fmla="*/ 19 h 25"/>
                  <a:gd name="T40" fmla="*/ 4 w 39"/>
                  <a:gd name="T41" fmla="*/ 19 h 25"/>
                  <a:gd name="T42" fmla="*/ 4 w 39"/>
                  <a:gd name="T43" fmla="*/ 15 h 25"/>
                  <a:gd name="T44" fmla="*/ 0 w 39"/>
                  <a:gd name="T45" fmla="*/ 15 h 25"/>
                  <a:gd name="T46" fmla="*/ 0 w 39"/>
                  <a:gd name="T47" fmla="*/ 10 h 25"/>
                  <a:gd name="T48" fmla="*/ 0 w 39"/>
                  <a:gd name="T49" fmla="*/ 5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25"/>
                  <a:gd name="T77" fmla="*/ 39 w 39"/>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25">
                    <a:moveTo>
                      <a:pt x="0" y="5"/>
                    </a:moveTo>
                    <a:lnTo>
                      <a:pt x="0" y="5"/>
                    </a:lnTo>
                    <a:lnTo>
                      <a:pt x="0" y="0"/>
                    </a:lnTo>
                    <a:lnTo>
                      <a:pt x="4" y="0"/>
                    </a:lnTo>
                    <a:lnTo>
                      <a:pt x="9" y="0"/>
                    </a:lnTo>
                    <a:lnTo>
                      <a:pt x="14" y="0"/>
                    </a:lnTo>
                    <a:lnTo>
                      <a:pt x="19" y="0"/>
                    </a:lnTo>
                    <a:lnTo>
                      <a:pt x="23" y="0"/>
                    </a:lnTo>
                    <a:lnTo>
                      <a:pt x="28" y="0"/>
                    </a:lnTo>
                    <a:lnTo>
                      <a:pt x="28" y="5"/>
                    </a:lnTo>
                    <a:lnTo>
                      <a:pt x="33" y="5"/>
                    </a:lnTo>
                    <a:lnTo>
                      <a:pt x="33" y="10"/>
                    </a:lnTo>
                    <a:lnTo>
                      <a:pt x="38" y="10"/>
                    </a:lnTo>
                    <a:lnTo>
                      <a:pt x="38" y="15"/>
                    </a:lnTo>
                    <a:lnTo>
                      <a:pt x="33" y="19"/>
                    </a:lnTo>
                    <a:lnTo>
                      <a:pt x="28" y="24"/>
                    </a:lnTo>
                    <a:lnTo>
                      <a:pt x="23" y="24"/>
                    </a:lnTo>
                    <a:lnTo>
                      <a:pt x="19" y="24"/>
                    </a:lnTo>
                    <a:lnTo>
                      <a:pt x="14" y="24"/>
                    </a:lnTo>
                    <a:lnTo>
                      <a:pt x="9" y="19"/>
                    </a:lnTo>
                    <a:lnTo>
                      <a:pt x="4" y="19"/>
                    </a:lnTo>
                    <a:lnTo>
                      <a:pt x="4" y="15"/>
                    </a:lnTo>
                    <a:lnTo>
                      <a:pt x="0" y="15"/>
                    </a:lnTo>
                    <a:lnTo>
                      <a:pt x="0" y="10"/>
                    </a:lnTo>
                    <a:lnTo>
                      <a:pt x="0" y="5"/>
                    </a:lnTo>
                  </a:path>
                </a:pathLst>
              </a:custGeom>
              <a:solidFill>
                <a:srgbClr val="FFFFFF"/>
              </a:solidFill>
              <a:ln w="12700" cap="rnd">
                <a:solidFill>
                  <a:srgbClr val="000000"/>
                </a:solidFill>
                <a:round/>
                <a:headEnd/>
                <a:tailEnd/>
              </a:ln>
            </p:spPr>
            <p:txBody>
              <a:bodyPr/>
              <a:lstStyle/>
              <a:p>
                <a:endParaRPr lang="en-US"/>
              </a:p>
            </p:txBody>
          </p:sp>
          <p:sp>
            <p:nvSpPr>
              <p:cNvPr id="27328" name="AutoShape 2393"/>
              <p:cNvSpPr>
                <a:spLocks noChangeArrowheads="1"/>
              </p:cNvSpPr>
              <p:nvPr/>
            </p:nvSpPr>
            <p:spPr bwMode="auto">
              <a:xfrm>
                <a:off x="1942" y="3227"/>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29" name="Freeform 2394"/>
              <p:cNvSpPr>
                <a:spLocks/>
              </p:cNvSpPr>
              <p:nvPr/>
            </p:nvSpPr>
            <p:spPr bwMode="auto">
              <a:xfrm>
                <a:off x="1943" y="3223"/>
                <a:ext cx="39" cy="25"/>
              </a:xfrm>
              <a:custGeom>
                <a:avLst/>
                <a:gdLst>
                  <a:gd name="T0" fmla="*/ 0 w 39"/>
                  <a:gd name="T1" fmla="*/ 5 h 25"/>
                  <a:gd name="T2" fmla="*/ 0 w 39"/>
                  <a:gd name="T3" fmla="*/ 5 h 25"/>
                  <a:gd name="T4" fmla="*/ 0 w 39"/>
                  <a:gd name="T5" fmla="*/ 0 h 25"/>
                  <a:gd name="T6" fmla="*/ 5 w 39"/>
                  <a:gd name="T7" fmla="*/ 0 h 25"/>
                  <a:gd name="T8" fmla="*/ 10 w 39"/>
                  <a:gd name="T9" fmla="*/ 0 h 25"/>
                  <a:gd name="T10" fmla="*/ 14 w 39"/>
                  <a:gd name="T11" fmla="*/ 0 h 25"/>
                  <a:gd name="T12" fmla="*/ 19 w 39"/>
                  <a:gd name="T13" fmla="*/ 0 h 25"/>
                  <a:gd name="T14" fmla="*/ 24 w 39"/>
                  <a:gd name="T15" fmla="*/ 0 h 25"/>
                  <a:gd name="T16" fmla="*/ 29 w 39"/>
                  <a:gd name="T17" fmla="*/ 0 h 25"/>
                  <a:gd name="T18" fmla="*/ 29 w 39"/>
                  <a:gd name="T19" fmla="*/ 5 h 25"/>
                  <a:gd name="T20" fmla="*/ 33 w 39"/>
                  <a:gd name="T21" fmla="*/ 5 h 25"/>
                  <a:gd name="T22" fmla="*/ 33 w 39"/>
                  <a:gd name="T23" fmla="*/ 9 h 25"/>
                  <a:gd name="T24" fmla="*/ 38 w 39"/>
                  <a:gd name="T25" fmla="*/ 9 h 25"/>
                  <a:gd name="T26" fmla="*/ 38 w 39"/>
                  <a:gd name="T27" fmla="*/ 14 h 25"/>
                  <a:gd name="T28" fmla="*/ 33 w 39"/>
                  <a:gd name="T29" fmla="*/ 19 h 25"/>
                  <a:gd name="T30" fmla="*/ 29 w 39"/>
                  <a:gd name="T31" fmla="*/ 24 h 25"/>
                  <a:gd name="T32" fmla="*/ 24 w 39"/>
                  <a:gd name="T33" fmla="*/ 24 h 25"/>
                  <a:gd name="T34" fmla="*/ 19 w 39"/>
                  <a:gd name="T35" fmla="*/ 24 h 25"/>
                  <a:gd name="T36" fmla="*/ 14 w 39"/>
                  <a:gd name="T37" fmla="*/ 24 h 25"/>
                  <a:gd name="T38" fmla="*/ 10 w 39"/>
                  <a:gd name="T39" fmla="*/ 19 h 25"/>
                  <a:gd name="T40" fmla="*/ 5 w 39"/>
                  <a:gd name="T41" fmla="*/ 19 h 25"/>
                  <a:gd name="T42" fmla="*/ 5 w 39"/>
                  <a:gd name="T43" fmla="*/ 14 h 25"/>
                  <a:gd name="T44" fmla="*/ 0 w 39"/>
                  <a:gd name="T45" fmla="*/ 14 h 25"/>
                  <a:gd name="T46" fmla="*/ 0 w 39"/>
                  <a:gd name="T47" fmla="*/ 9 h 25"/>
                  <a:gd name="T48" fmla="*/ 0 w 39"/>
                  <a:gd name="T49" fmla="*/ 5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25"/>
                  <a:gd name="T77" fmla="*/ 39 w 39"/>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25">
                    <a:moveTo>
                      <a:pt x="0" y="5"/>
                    </a:moveTo>
                    <a:lnTo>
                      <a:pt x="0" y="5"/>
                    </a:lnTo>
                    <a:lnTo>
                      <a:pt x="0" y="0"/>
                    </a:lnTo>
                    <a:lnTo>
                      <a:pt x="5" y="0"/>
                    </a:lnTo>
                    <a:lnTo>
                      <a:pt x="10" y="0"/>
                    </a:lnTo>
                    <a:lnTo>
                      <a:pt x="14" y="0"/>
                    </a:lnTo>
                    <a:lnTo>
                      <a:pt x="19" y="0"/>
                    </a:lnTo>
                    <a:lnTo>
                      <a:pt x="24" y="0"/>
                    </a:lnTo>
                    <a:lnTo>
                      <a:pt x="29" y="0"/>
                    </a:lnTo>
                    <a:lnTo>
                      <a:pt x="29" y="5"/>
                    </a:lnTo>
                    <a:lnTo>
                      <a:pt x="33" y="5"/>
                    </a:lnTo>
                    <a:lnTo>
                      <a:pt x="33" y="9"/>
                    </a:lnTo>
                    <a:lnTo>
                      <a:pt x="38" y="9"/>
                    </a:lnTo>
                    <a:lnTo>
                      <a:pt x="38" y="14"/>
                    </a:lnTo>
                    <a:lnTo>
                      <a:pt x="33" y="19"/>
                    </a:lnTo>
                    <a:lnTo>
                      <a:pt x="29" y="24"/>
                    </a:lnTo>
                    <a:lnTo>
                      <a:pt x="24" y="24"/>
                    </a:lnTo>
                    <a:lnTo>
                      <a:pt x="19" y="24"/>
                    </a:lnTo>
                    <a:lnTo>
                      <a:pt x="14" y="24"/>
                    </a:lnTo>
                    <a:lnTo>
                      <a:pt x="10" y="19"/>
                    </a:lnTo>
                    <a:lnTo>
                      <a:pt x="5" y="19"/>
                    </a:lnTo>
                    <a:lnTo>
                      <a:pt x="5" y="14"/>
                    </a:lnTo>
                    <a:lnTo>
                      <a:pt x="0" y="14"/>
                    </a:lnTo>
                    <a:lnTo>
                      <a:pt x="0" y="9"/>
                    </a:lnTo>
                    <a:lnTo>
                      <a:pt x="0" y="5"/>
                    </a:lnTo>
                  </a:path>
                </a:pathLst>
              </a:custGeom>
              <a:solidFill>
                <a:srgbClr val="FFFFFF"/>
              </a:solidFill>
              <a:ln w="12700" cap="rnd">
                <a:solidFill>
                  <a:srgbClr val="000000"/>
                </a:solidFill>
                <a:round/>
                <a:headEnd/>
                <a:tailEnd/>
              </a:ln>
            </p:spPr>
            <p:txBody>
              <a:bodyPr/>
              <a:lstStyle/>
              <a:p>
                <a:endParaRPr lang="en-US"/>
              </a:p>
            </p:txBody>
          </p:sp>
          <p:sp>
            <p:nvSpPr>
              <p:cNvPr id="27330" name="AutoShape 2395"/>
              <p:cNvSpPr>
                <a:spLocks noChangeArrowheads="1"/>
              </p:cNvSpPr>
              <p:nvPr/>
            </p:nvSpPr>
            <p:spPr bwMode="auto">
              <a:xfrm>
                <a:off x="1990" y="3241"/>
                <a:ext cx="27" cy="8"/>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31" name="Freeform 2396"/>
              <p:cNvSpPr>
                <a:spLocks/>
              </p:cNvSpPr>
              <p:nvPr/>
            </p:nvSpPr>
            <p:spPr bwMode="auto">
              <a:xfrm>
                <a:off x="1991" y="3237"/>
                <a:ext cx="39" cy="25"/>
              </a:xfrm>
              <a:custGeom>
                <a:avLst/>
                <a:gdLst>
                  <a:gd name="T0" fmla="*/ 0 w 39"/>
                  <a:gd name="T1" fmla="*/ 5 h 25"/>
                  <a:gd name="T2" fmla="*/ 0 w 39"/>
                  <a:gd name="T3" fmla="*/ 5 h 25"/>
                  <a:gd name="T4" fmla="*/ 0 w 39"/>
                  <a:gd name="T5" fmla="*/ 0 h 25"/>
                  <a:gd name="T6" fmla="*/ 5 w 39"/>
                  <a:gd name="T7" fmla="*/ 0 h 25"/>
                  <a:gd name="T8" fmla="*/ 9 w 39"/>
                  <a:gd name="T9" fmla="*/ 0 h 25"/>
                  <a:gd name="T10" fmla="*/ 14 w 39"/>
                  <a:gd name="T11" fmla="*/ 0 h 25"/>
                  <a:gd name="T12" fmla="*/ 19 w 39"/>
                  <a:gd name="T13" fmla="*/ 0 h 25"/>
                  <a:gd name="T14" fmla="*/ 24 w 39"/>
                  <a:gd name="T15" fmla="*/ 0 h 25"/>
                  <a:gd name="T16" fmla="*/ 28 w 39"/>
                  <a:gd name="T17" fmla="*/ 5 h 25"/>
                  <a:gd name="T18" fmla="*/ 33 w 39"/>
                  <a:gd name="T19" fmla="*/ 5 h 25"/>
                  <a:gd name="T20" fmla="*/ 33 w 39"/>
                  <a:gd name="T21" fmla="*/ 10 h 25"/>
                  <a:gd name="T22" fmla="*/ 33 w 39"/>
                  <a:gd name="T23" fmla="*/ 14 h 25"/>
                  <a:gd name="T24" fmla="*/ 38 w 39"/>
                  <a:gd name="T25" fmla="*/ 14 h 25"/>
                  <a:gd name="T26" fmla="*/ 33 w 39"/>
                  <a:gd name="T27" fmla="*/ 14 h 25"/>
                  <a:gd name="T28" fmla="*/ 33 w 39"/>
                  <a:gd name="T29" fmla="*/ 19 h 25"/>
                  <a:gd name="T30" fmla="*/ 28 w 39"/>
                  <a:gd name="T31" fmla="*/ 24 h 25"/>
                  <a:gd name="T32" fmla="*/ 24 w 39"/>
                  <a:gd name="T33" fmla="*/ 24 h 25"/>
                  <a:gd name="T34" fmla="*/ 19 w 39"/>
                  <a:gd name="T35" fmla="*/ 24 h 25"/>
                  <a:gd name="T36" fmla="*/ 14 w 39"/>
                  <a:gd name="T37" fmla="*/ 24 h 25"/>
                  <a:gd name="T38" fmla="*/ 9 w 39"/>
                  <a:gd name="T39" fmla="*/ 19 h 25"/>
                  <a:gd name="T40" fmla="*/ 5 w 39"/>
                  <a:gd name="T41" fmla="*/ 19 h 25"/>
                  <a:gd name="T42" fmla="*/ 5 w 39"/>
                  <a:gd name="T43" fmla="*/ 14 h 25"/>
                  <a:gd name="T44" fmla="*/ 0 w 39"/>
                  <a:gd name="T45" fmla="*/ 14 h 25"/>
                  <a:gd name="T46" fmla="*/ 0 w 39"/>
                  <a:gd name="T47" fmla="*/ 10 h 25"/>
                  <a:gd name="T48" fmla="*/ 0 w 39"/>
                  <a:gd name="T49" fmla="*/ 5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
                  <a:gd name="T76" fmla="*/ 0 h 25"/>
                  <a:gd name="T77" fmla="*/ 39 w 39"/>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 h="25">
                    <a:moveTo>
                      <a:pt x="0" y="5"/>
                    </a:moveTo>
                    <a:lnTo>
                      <a:pt x="0" y="5"/>
                    </a:lnTo>
                    <a:lnTo>
                      <a:pt x="0" y="0"/>
                    </a:lnTo>
                    <a:lnTo>
                      <a:pt x="5" y="0"/>
                    </a:lnTo>
                    <a:lnTo>
                      <a:pt x="9" y="0"/>
                    </a:lnTo>
                    <a:lnTo>
                      <a:pt x="14" y="0"/>
                    </a:lnTo>
                    <a:lnTo>
                      <a:pt x="19" y="0"/>
                    </a:lnTo>
                    <a:lnTo>
                      <a:pt x="24" y="0"/>
                    </a:lnTo>
                    <a:lnTo>
                      <a:pt x="28" y="5"/>
                    </a:lnTo>
                    <a:lnTo>
                      <a:pt x="33" y="5"/>
                    </a:lnTo>
                    <a:lnTo>
                      <a:pt x="33" y="10"/>
                    </a:lnTo>
                    <a:lnTo>
                      <a:pt x="33" y="14"/>
                    </a:lnTo>
                    <a:lnTo>
                      <a:pt x="38" y="14"/>
                    </a:lnTo>
                    <a:lnTo>
                      <a:pt x="33" y="14"/>
                    </a:lnTo>
                    <a:lnTo>
                      <a:pt x="33" y="19"/>
                    </a:lnTo>
                    <a:lnTo>
                      <a:pt x="28" y="24"/>
                    </a:lnTo>
                    <a:lnTo>
                      <a:pt x="24" y="24"/>
                    </a:lnTo>
                    <a:lnTo>
                      <a:pt x="19" y="24"/>
                    </a:lnTo>
                    <a:lnTo>
                      <a:pt x="14" y="24"/>
                    </a:lnTo>
                    <a:lnTo>
                      <a:pt x="9" y="19"/>
                    </a:lnTo>
                    <a:lnTo>
                      <a:pt x="5" y="19"/>
                    </a:lnTo>
                    <a:lnTo>
                      <a:pt x="5" y="14"/>
                    </a:lnTo>
                    <a:lnTo>
                      <a:pt x="0" y="14"/>
                    </a:lnTo>
                    <a:lnTo>
                      <a:pt x="0" y="10"/>
                    </a:lnTo>
                    <a:lnTo>
                      <a:pt x="0" y="5"/>
                    </a:lnTo>
                  </a:path>
                </a:pathLst>
              </a:custGeom>
              <a:solidFill>
                <a:srgbClr val="FFFFFF"/>
              </a:solidFill>
              <a:ln w="12700" cap="rnd">
                <a:solidFill>
                  <a:srgbClr val="000000"/>
                </a:solidFill>
                <a:round/>
                <a:headEnd/>
                <a:tailEnd/>
              </a:ln>
            </p:spPr>
            <p:txBody>
              <a:bodyPr/>
              <a:lstStyle/>
              <a:p>
                <a:endParaRPr lang="en-US"/>
              </a:p>
            </p:txBody>
          </p:sp>
          <p:sp>
            <p:nvSpPr>
              <p:cNvPr id="27332" name="Oval 2397"/>
              <p:cNvSpPr>
                <a:spLocks noChangeArrowheads="1"/>
              </p:cNvSpPr>
              <p:nvPr/>
            </p:nvSpPr>
            <p:spPr bwMode="auto">
              <a:xfrm>
                <a:off x="1904" y="3251"/>
                <a:ext cx="13" cy="1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33" name="Freeform 2398"/>
              <p:cNvSpPr>
                <a:spLocks/>
              </p:cNvSpPr>
              <p:nvPr/>
            </p:nvSpPr>
            <p:spPr bwMode="auto">
              <a:xfrm>
                <a:off x="1895" y="3247"/>
                <a:ext cx="30" cy="24"/>
              </a:xfrm>
              <a:custGeom>
                <a:avLst/>
                <a:gdLst>
                  <a:gd name="T0" fmla="*/ 29 w 30"/>
                  <a:gd name="T1" fmla="*/ 14 h 24"/>
                  <a:gd name="T2" fmla="*/ 29 w 30"/>
                  <a:gd name="T3" fmla="*/ 19 h 24"/>
                  <a:gd name="T4" fmla="*/ 24 w 30"/>
                  <a:gd name="T5" fmla="*/ 19 h 24"/>
                  <a:gd name="T6" fmla="*/ 24 w 30"/>
                  <a:gd name="T7" fmla="*/ 23 h 24"/>
                  <a:gd name="T8" fmla="*/ 19 w 30"/>
                  <a:gd name="T9" fmla="*/ 23 h 24"/>
                  <a:gd name="T10" fmla="*/ 15 w 30"/>
                  <a:gd name="T11" fmla="*/ 23 h 24"/>
                  <a:gd name="T12" fmla="*/ 10 w 30"/>
                  <a:gd name="T13" fmla="*/ 23 h 24"/>
                  <a:gd name="T14" fmla="*/ 10 w 30"/>
                  <a:gd name="T15" fmla="*/ 19 h 24"/>
                  <a:gd name="T16" fmla="*/ 5 w 30"/>
                  <a:gd name="T17" fmla="*/ 19 h 24"/>
                  <a:gd name="T18" fmla="*/ 5 w 30"/>
                  <a:gd name="T19" fmla="*/ 14 h 24"/>
                  <a:gd name="T20" fmla="*/ 0 w 30"/>
                  <a:gd name="T21" fmla="*/ 9 h 24"/>
                  <a:gd name="T22" fmla="*/ 5 w 30"/>
                  <a:gd name="T23" fmla="*/ 9 h 24"/>
                  <a:gd name="T24" fmla="*/ 5 w 30"/>
                  <a:gd name="T25" fmla="*/ 4 h 24"/>
                  <a:gd name="T26" fmla="*/ 5 w 30"/>
                  <a:gd name="T27" fmla="*/ 0 h 24"/>
                  <a:gd name="T28" fmla="*/ 10 w 30"/>
                  <a:gd name="T29" fmla="*/ 0 h 24"/>
                  <a:gd name="T30" fmla="*/ 15 w 30"/>
                  <a:gd name="T31" fmla="*/ 0 h 24"/>
                  <a:gd name="T32" fmla="*/ 19 w 30"/>
                  <a:gd name="T33" fmla="*/ 0 h 24"/>
                  <a:gd name="T34" fmla="*/ 24 w 30"/>
                  <a:gd name="T35" fmla="*/ 0 h 24"/>
                  <a:gd name="T36" fmla="*/ 24 w 30"/>
                  <a:gd name="T37" fmla="*/ 4 h 24"/>
                  <a:gd name="T38" fmla="*/ 29 w 30"/>
                  <a:gd name="T39" fmla="*/ 4 h 24"/>
                  <a:gd name="T40" fmla="*/ 29 w 30"/>
                  <a:gd name="T41" fmla="*/ 9 h 24"/>
                  <a:gd name="T42" fmla="*/ 29 w 30"/>
                  <a:gd name="T43" fmla="*/ 14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4"/>
                  <a:gd name="T68" fmla="*/ 30 w 30"/>
                  <a:gd name="T69" fmla="*/ 24 h 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4">
                    <a:moveTo>
                      <a:pt x="29" y="14"/>
                    </a:moveTo>
                    <a:lnTo>
                      <a:pt x="29" y="19"/>
                    </a:lnTo>
                    <a:lnTo>
                      <a:pt x="24" y="19"/>
                    </a:lnTo>
                    <a:lnTo>
                      <a:pt x="24" y="23"/>
                    </a:lnTo>
                    <a:lnTo>
                      <a:pt x="19" y="23"/>
                    </a:lnTo>
                    <a:lnTo>
                      <a:pt x="15" y="23"/>
                    </a:lnTo>
                    <a:lnTo>
                      <a:pt x="10" y="23"/>
                    </a:lnTo>
                    <a:lnTo>
                      <a:pt x="10" y="19"/>
                    </a:lnTo>
                    <a:lnTo>
                      <a:pt x="5" y="19"/>
                    </a:lnTo>
                    <a:lnTo>
                      <a:pt x="5" y="14"/>
                    </a:lnTo>
                    <a:lnTo>
                      <a:pt x="0" y="9"/>
                    </a:lnTo>
                    <a:lnTo>
                      <a:pt x="5" y="9"/>
                    </a:lnTo>
                    <a:lnTo>
                      <a:pt x="5" y="4"/>
                    </a:lnTo>
                    <a:lnTo>
                      <a:pt x="5" y="0"/>
                    </a:lnTo>
                    <a:lnTo>
                      <a:pt x="10" y="0"/>
                    </a:lnTo>
                    <a:lnTo>
                      <a:pt x="15" y="0"/>
                    </a:lnTo>
                    <a:lnTo>
                      <a:pt x="19" y="0"/>
                    </a:lnTo>
                    <a:lnTo>
                      <a:pt x="24" y="0"/>
                    </a:lnTo>
                    <a:lnTo>
                      <a:pt x="24" y="4"/>
                    </a:lnTo>
                    <a:lnTo>
                      <a:pt x="29" y="4"/>
                    </a:lnTo>
                    <a:lnTo>
                      <a:pt x="29" y="9"/>
                    </a:lnTo>
                    <a:lnTo>
                      <a:pt x="29" y="14"/>
                    </a:lnTo>
                  </a:path>
                </a:pathLst>
              </a:custGeom>
              <a:solidFill>
                <a:srgbClr val="FFFFFF"/>
              </a:solidFill>
              <a:ln w="12700" cap="rnd">
                <a:solidFill>
                  <a:srgbClr val="000000"/>
                </a:solidFill>
                <a:round/>
                <a:headEnd/>
                <a:tailEnd/>
              </a:ln>
            </p:spPr>
            <p:txBody>
              <a:bodyPr/>
              <a:lstStyle/>
              <a:p>
                <a:endParaRPr lang="en-US"/>
              </a:p>
            </p:txBody>
          </p:sp>
          <p:sp>
            <p:nvSpPr>
              <p:cNvPr id="27334" name="Oval 2399"/>
              <p:cNvSpPr>
                <a:spLocks noChangeArrowheads="1"/>
              </p:cNvSpPr>
              <p:nvPr/>
            </p:nvSpPr>
            <p:spPr bwMode="auto">
              <a:xfrm>
                <a:off x="1895" y="3241"/>
                <a:ext cx="12" cy="13"/>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35" name="Freeform 2400"/>
              <p:cNvSpPr>
                <a:spLocks/>
              </p:cNvSpPr>
              <p:nvPr/>
            </p:nvSpPr>
            <p:spPr bwMode="auto">
              <a:xfrm>
                <a:off x="1886" y="3237"/>
                <a:ext cx="29" cy="25"/>
              </a:xfrm>
              <a:custGeom>
                <a:avLst/>
                <a:gdLst>
                  <a:gd name="T0" fmla="*/ 28 w 29"/>
                  <a:gd name="T1" fmla="*/ 14 h 25"/>
                  <a:gd name="T2" fmla="*/ 28 w 29"/>
                  <a:gd name="T3" fmla="*/ 19 h 25"/>
                  <a:gd name="T4" fmla="*/ 24 w 29"/>
                  <a:gd name="T5" fmla="*/ 19 h 25"/>
                  <a:gd name="T6" fmla="*/ 24 w 29"/>
                  <a:gd name="T7" fmla="*/ 24 h 25"/>
                  <a:gd name="T8" fmla="*/ 19 w 29"/>
                  <a:gd name="T9" fmla="*/ 24 h 25"/>
                  <a:gd name="T10" fmla="*/ 14 w 29"/>
                  <a:gd name="T11" fmla="*/ 24 h 25"/>
                  <a:gd name="T12" fmla="*/ 9 w 29"/>
                  <a:gd name="T13" fmla="*/ 24 h 25"/>
                  <a:gd name="T14" fmla="*/ 9 w 29"/>
                  <a:gd name="T15" fmla="*/ 19 h 25"/>
                  <a:gd name="T16" fmla="*/ 5 w 29"/>
                  <a:gd name="T17" fmla="*/ 19 h 25"/>
                  <a:gd name="T18" fmla="*/ 5 w 29"/>
                  <a:gd name="T19" fmla="*/ 14 h 25"/>
                  <a:gd name="T20" fmla="*/ 0 w 29"/>
                  <a:gd name="T21" fmla="*/ 10 h 25"/>
                  <a:gd name="T22" fmla="*/ 5 w 29"/>
                  <a:gd name="T23" fmla="*/ 10 h 25"/>
                  <a:gd name="T24" fmla="*/ 5 w 29"/>
                  <a:gd name="T25" fmla="*/ 5 h 25"/>
                  <a:gd name="T26" fmla="*/ 5 w 29"/>
                  <a:gd name="T27" fmla="*/ 0 h 25"/>
                  <a:gd name="T28" fmla="*/ 9 w 29"/>
                  <a:gd name="T29" fmla="*/ 0 h 25"/>
                  <a:gd name="T30" fmla="*/ 14 w 29"/>
                  <a:gd name="T31" fmla="*/ 0 h 25"/>
                  <a:gd name="T32" fmla="*/ 19 w 29"/>
                  <a:gd name="T33" fmla="*/ 0 h 25"/>
                  <a:gd name="T34" fmla="*/ 24 w 29"/>
                  <a:gd name="T35" fmla="*/ 0 h 25"/>
                  <a:gd name="T36" fmla="*/ 24 w 29"/>
                  <a:gd name="T37" fmla="*/ 5 h 25"/>
                  <a:gd name="T38" fmla="*/ 28 w 29"/>
                  <a:gd name="T39" fmla="*/ 5 h 25"/>
                  <a:gd name="T40" fmla="*/ 28 w 29"/>
                  <a:gd name="T41" fmla="*/ 10 h 25"/>
                  <a:gd name="T42" fmla="*/ 28 w 29"/>
                  <a:gd name="T43" fmla="*/ 14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9"/>
                  <a:gd name="T67" fmla="*/ 0 h 25"/>
                  <a:gd name="T68" fmla="*/ 29 w 29"/>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9" h="25">
                    <a:moveTo>
                      <a:pt x="28" y="14"/>
                    </a:moveTo>
                    <a:lnTo>
                      <a:pt x="28" y="19"/>
                    </a:lnTo>
                    <a:lnTo>
                      <a:pt x="24" y="19"/>
                    </a:lnTo>
                    <a:lnTo>
                      <a:pt x="24" y="24"/>
                    </a:lnTo>
                    <a:lnTo>
                      <a:pt x="19" y="24"/>
                    </a:lnTo>
                    <a:lnTo>
                      <a:pt x="14" y="24"/>
                    </a:lnTo>
                    <a:lnTo>
                      <a:pt x="9" y="24"/>
                    </a:lnTo>
                    <a:lnTo>
                      <a:pt x="9" y="19"/>
                    </a:lnTo>
                    <a:lnTo>
                      <a:pt x="5" y="19"/>
                    </a:lnTo>
                    <a:lnTo>
                      <a:pt x="5" y="14"/>
                    </a:lnTo>
                    <a:lnTo>
                      <a:pt x="0" y="10"/>
                    </a:lnTo>
                    <a:lnTo>
                      <a:pt x="5" y="10"/>
                    </a:lnTo>
                    <a:lnTo>
                      <a:pt x="5" y="5"/>
                    </a:lnTo>
                    <a:lnTo>
                      <a:pt x="5" y="0"/>
                    </a:lnTo>
                    <a:lnTo>
                      <a:pt x="9" y="0"/>
                    </a:lnTo>
                    <a:lnTo>
                      <a:pt x="14" y="0"/>
                    </a:lnTo>
                    <a:lnTo>
                      <a:pt x="19" y="0"/>
                    </a:lnTo>
                    <a:lnTo>
                      <a:pt x="24" y="0"/>
                    </a:lnTo>
                    <a:lnTo>
                      <a:pt x="24" y="5"/>
                    </a:lnTo>
                    <a:lnTo>
                      <a:pt x="28" y="5"/>
                    </a:lnTo>
                    <a:lnTo>
                      <a:pt x="28" y="10"/>
                    </a:lnTo>
                    <a:lnTo>
                      <a:pt x="28" y="14"/>
                    </a:lnTo>
                  </a:path>
                </a:pathLst>
              </a:custGeom>
              <a:solidFill>
                <a:srgbClr val="FFFFFF"/>
              </a:solidFill>
              <a:ln w="12700" cap="rnd">
                <a:solidFill>
                  <a:srgbClr val="000000"/>
                </a:solidFill>
                <a:round/>
                <a:headEnd/>
                <a:tailEnd/>
              </a:ln>
            </p:spPr>
            <p:txBody>
              <a:bodyPr/>
              <a:lstStyle/>
              <a:p>
                <a:endParaRPr lang="en-US"/>
              </a:p>
            </p:txBody>
          </p:sp>
          <p:sp>
            <p:nvSpPr>
              <p:cNvPr id="27336" name="Oval 2401"/>
              <p:cNvSpPr>
                <a:spLocks noChangeArrowheads="1"/>
              </p:cNvSpPr>
              <p:nvPr/>
            </p:nvSpPr>
            <p:spPr bwMode="auto">
              <a:xfrm>
                <a:off x="1933" y="3260"/>
                <a:ext cx="17" cy="13"/>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37" name="Freeform 2402"/>
              <p:cNvSpPr>
                <a:spLocks/>
              </p:cNvSpPr>
              <p:nvPr/>
            </p:nvSpPr>
            <p:spPr bwMode="auto">
              <a:xfrm>
                <a:off x="1929" y="3256"/>
                <a:ext cx="29" cy="25"/>
              </a:xfrm>
              <a:custGeom>
                <a:avLst/>
                <a:gdLst>
                  <a:gd name="T0" fmla="*/ 28 w 29"/>
                  <a:gd name="T1" fmla="*/ 14 h 25"/>
                  <a:gd name="T2" fmla="*/ 28 w 29"/>
                  <a:gd name="T3" fmla="*/ 19 h 25"/>
                  <a:gd name="T4" fmla="*/ 24 w 29"/>
                  <a:gd name="T5" fmla="*/ 19 h 25"/>
                  <a:gd name="T6" fmla="*/ 24 w 29"/>
                  <a:gd name="T7" fmla="*/ 24 h 25"/>
                  <a:gd name="T8" fmla="*/ 19 w 29"/>
                  <a:gd name="T9" fmla="*/ 24 h 25"/>
                  <a:gd name="T10" fmla="*/ 14 w 29"/>
                  <a:gd name="T11" fmla="*/ 24 h 25"/>
                  <a:gd name="T12" fmla="*/ 9 w 29"/>
                  <a:gd name="T13" fmla="*/ 24 h 25"/>
                  <a:gd name="T14" fmla="*/ 5 w 29"/>
                  <a:gd name="T15" fmla="*/ 19 h 25"/>
                  <a:gd name="T16" fmla="*/ 0 w 29"/>
                  <a:gd name="T17" fmla="*/ 14 h 25"/>
                  <a:gd name="T18" fmla="*/ 0 w 29"/>
                  <a:gd name="T19" fmla="*/ 10 h 25"/>
                  <a:gd name="T20" fmla="*/ 0 w 29"/>
                  <a:gd name="T21" fmla="*/ 5 h 25"/>
                  <a:gd name="T22" fmla="*/ 5 w 29"/>
                  <a:gd name="T23" fmla="*/ 5 h 25"/>
                  <a:gd name="T24" fmla="*/ 5 w 29"/>
                  <a:gd name="T25" fmla="*/ 0 h 25"/>
                  <a:gd name="T26" fmla="*/ 9 w 29"/>
                  <a:gd name="T27" fmla="*/ 0 h 25"/>
                  <a:gd name="T28" fmla="*/ 14 w 29"/>
                  <a:gd name="T29" fmla="*/ 0 h 25"/>
                  <a:gd name="T30" fmla="*/ 19 w 29"/>
                  <a:gd name="T31" fmla="*/ 0 h 25"/>
                  <a:gd name="T32" fmla="*/ 24 w 29"/>
                  <a:gd name="T33" fmla="*/ 0 h 25"/>
                  <a:gd name="T34" fmla="*/ 24 w 29"/>
                  <a:gd name="T35" fmla="*/ 5 h 25"/>
                  <a:gd name="T36" fmla="*/ 28 w 29"/>
                  <a:gd name="T37" fmla="*/ 5 h 25"/>
                  <a:gd name="T38" fmla="*/ 28 w 29"/>
                  <a:gd name="T39" fmla="*/ 10 h 25"/>
                  <a:gd name="T40" fmla="*/ 28 w 29"/>
                  <a:gd name="T41" fmla="*/ 14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5"/>
                  <a:gd name="T65" fmla="*/ 29 w 29"/>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5">
                    <a:moveTo>
                      <a:pt x="28" y="14"/>
                    </a:moveTo>
                    <a:lnTo>
                      <a:pt x="28" y="19"/>
                    </a:lnTo>
                    <a:lnTo>
                      <a:pt x="24" y="19"/>
                    </a:lnTo>
                    <a:lnTo>
                      <a:pt x="24" y="24"/>
                    </a:lnTo>
                    <a:lnTo>
                      <a:pt x="19" y="24"/>
                    </a:lnTo>
                    <a:lnTo>
                      <a:pt x="14" y="24"/>
                    </a:lnTo>
                    <a:lnTo>
                      <a:pt x="9" y="24"/>
                    </a:lnTo>
                    <a:lnTo>
                      <a:pt x="5" y="19"/>
                    </a:lnTo>
                    <a:lnTo>
                      <a:pt x="0" y="14"/>
                    </a:lnTo>
                    <a:lnTo>
                      <a:pt x="0" y="10"/>
                    </a:lnTo>
                    <a:lnTo>
                      <a:pt x="0" y="5"/>
                    </a:lnTo>
                    <a:lnTo>
                      <a:pt x="5" y="5"/>
                    </a:lnTo>
                    <a:lnTo>
                      <a:pt x="5" y="0"/>
                    </a:lnTo>
                    <a:lnTo>
                      <a:pt x="9" y="0"/>
                    </a:lnTo>
                    <a:lnTo>
                      <a:pt x="14" y="0"/>
                    </a:lnTo>
                    <a:lnTo>
                      <a:pt x="19" y="0"/>
                    </a:lnTo>
                    <a:lnTo>
                      <a:pt x="24" y="0"/>
                    </a:lnTo>
                    <a:lnTo>
                      <a:pt x="24" y="5"/>
                    </a:lnTo>
                    <a:lnTo>
                      <a:pt x="28" y="5"/>
                    </a:lnTo>
                    <a:lnTo>
                      <a:pt x="28" y="10"/>
                    </a:lnTo>
                    <a:lnTo>
                      <a:pt x="28" y="14"/>
                    </a:lnTo>
                  </a:path>
                </a:pathLst>
              </a:custGeom>
              <a:solidFill>
                <a:srgbClr val="FFFFFF"/>
              </a:solidFill>
              <a:ln w="12700" cap="rnd">
                <a:solidFill>
                  <a:srgbClr val="000000"/>
                </a:solidFill>
                <a:round/>
                <a:headEnd/>
                <a:tailEnd/>
              </a:ln>
            </p:spPr>
            <p:txBody>
              <a:bodyPr/>
              <a:lstStyle/>
              <a:p>
                <a:endParaRPr lang="en-US"/>
              </a:p>
            </p:txBody>
          </p:sp>
          <p:sp>
            <p:nvSpPr>
              <p:cNvPr id="27338" name="Oval 2403"/>
              <p:cNvSpPr>
                <a:spLocks noChangeArrowheads="1"/>
              </p:cNvSpPr>
              <p:nvPr/>
            </p:nvSpPr>
            <p:spPr bwMode="auto">
              <a:xfrm>
                <a:off x="1923" y="3251"/>
                <a:ext cx="18" cy="1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39" name="Freeform 2404"/>
              <p:cNvSpPr>
                <a:spLocks/>
              </p:cNvSpPr>
              <p:nvPr/>
            </p:nvSpPr>
            <p:spPr bwMode="auto">
              <a:xfrm>
                <a:off x="1919" y="3247"/>
                <a:ext cx="30" cy="24"/>
              </a:xfrm>
              <a:custGeom>
                <a:avLst/>
                <a:gdLst>
                  <a:gd name="T0" fmla="*/ 29 w 30"/>
                  <a:gd name="T1" fmla="*/ 14 h 24"/>
                  <a:gd name="T2" fmla="*/ 29 w 30"/>
                  <a:gd name="T3" fmla="*/ 19 h 24"/>
                  <a:gd name="T4" fmla="*/ 24 w 30"/>
                  <a:gd name="T5" fmla="*/ 19 h 24"/>
                  <a:gd name="T6" fmla="*/ 24 w 30"/>
                  <a:gd name="T7" fmla="*/ 23 h 24"/>
                  <a:gd name="T8" fmla="*/ 19 w 30"/>
                  <a:gd name="T9" fmla="*/ 23 h 24"/>
                  <a:gd name="T10" fmla="*/ 15 w 30"/>
                  <a:gd name="T11" fmla="*/ 23 h 24"/>
                  <a:gd name="T12" fmla="*/ 10 w 30"/>
                  <a:gd name="T13" fmla="*/ 23 h 24"/>
                  <a:gd name="T14" fmla="*/ 5 w 30"/>
                  <a:gd name="T15" fmla="*/ 19 h 24"/>
                  <a:gd name="T16" fmla="*/ 0 w 30"/>
                  <a:gd name="T17" fmla="*/ 14 h 24"/>
                  <a:gd name="T18" fmla="*/ 0 w 30"/>
                  <a:gd name="T19" fmla="*/ 9 h 24"/>
                  <a:gd name="T20" fmla="*/ 0 w 30"/>
                  <a:gd name="T21" fmla="*/ 4 h 24"/>
                  <a:gd name="T22" fmla="*/ 5 w 30"/>
                  <a:gd name="T23" fmla="*/ 4 h 24"/>
                  <a:gd name="T24" fmla="*/ 5 w 30"/>
                  <a:gd name="T25" fmla="*/ 0 h 24"/>
                  <a:gd name="T26" fmla="*/ 10 w 30"/>
                  <a:gd name="T27" fmla="*/ 0 h 24"/>
                  <a:gd name="T28" fmla="*/ 15 w 30"/>
                  <a:gd name="T29" fmla="*/ 0 h 24"/>
                  <a:gd name="T30" fmla="*/ 19 w 30"/>
                  <a:gd name="T31" fmla="*/ 0 h 24"/>
                  <a:gd name="T32" fmla="*/ 24 w 30"/>
                  <a:gd name="T33" fmla="*/ 0 h 24"/>
                  <a:gd name="T34" fmla="*/ 24 w 30"/>
                  <a:gd name="T35" fmla="*/ 4 h 24"/>
                  <a:gd name="T36" fmla="*/ 29 w 30"/>
                  <a:gd name="T37" fmla="*/ 4 h 24"/>
                  <a:gd name="T38" fmla="*/ 29 w 30"/>
                  <a:gd name="T39" fmla="*/ 9 h 24"/>
                  <a:gd name="T40" fmla="*/ 29 w 30"/>
                  <a:gd name="T41" fmla="*/ 14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4"/>
                  <a:gd name="T65" fmla="*/ 30 w 30"/>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4">
                    <a:moveTo>
                      <a:pt x="29" y="14"/>
                    </a:moveTo>
                    <a:lnTo>
                      <a:pt x="29" y="19"/>
                    </a:lnTo>
                    <a:lnTo>
                      <a:pt x="24" y="19"/>
                    </a:lnTo>
                    <a:lnTo>
                      <a:pt x="24" y="23"/>
                    </a:lnTo>
                    <a:lnTo>
                      <a:pt x="19" y="23"/>
                    </a:lnTo>
                    <a:lnTo>
                      <a:pt x="15" y="23"/>
                    </a:lnTo>
                    <a:lnTo>
                      <a:pt x="10" y="23"/>
                    </a:lnTo>
                    <a:lnTo>
                      <a:pt x="5" y="19"/>
                    </a:lnTo>
                    <a:lnTo>
                      <a:pt x="0" y="14"/>
                    </a:lnTo>
                    <a:lnTo>
                      <a:pt x="0" y="9"/>
                    </a:lnTo>
                    <a:lnTo>
                      <a:pt x="0" y="4"/>
                    </a:lnTo>
                    <a:lnTo>
                      <a:pt x="5" y="4"/>
                    </a:lnTo>
                    <a:lnTo>
                      <a:pt x="5" y="0"/>
                    </a:lnTo>
                    <a:lnTo>
                      <a:pt x="10" y="0"/>
                    </a:lnTo>
                    <a:lnTo>
                      <a:pt x="15" y="0"/>
                    </a:lnTo>
                    <a:lnTo>
                      <a:pt x="19" y="0"/>
                    </a:lnTo>
                    <a:lnTo>
                      <a:pt x="24" y="0"/>
                    </a:lnTo>
                    <a:lnTo>
                      <a:pt x="24" y="4"/>
                    </a:lnTo>
                    <a:lnTo>
                      <a:pt x="29" y="4"/>
                    </a:lnTo>
                    <a:lnTo>
                      <a:pt x="29" y="9"/>
                    </a:lnTo>
                    <a:lnTo>
                      <a:pt x="29" y="14"/>
                    </a:lnTo>
                  </a:path>
                </a:pathLst>
              </a:custGeom>
              <a:solidFill>
                <a:srgbClr val="FFFFFF"/>
              </a:solidFill>
              <a:ln w="12700" cap="rnd">
                <a:solidFill>
                  <a:srgbClr val="000000"/>
                </a:solidFill>
                <a:round/>
                <a:headEnd/>
                <a:tailEnd/>
              </a:ln>
            </p:spPr>
            <p:txBody>
              <a:bodyPr/>
              <a:lstStyle/>
              <a:p>
                <a:endParaRPr lang="en-US"/>
              </a:p>
            </p:txBody>
          </p:sp>
          <p:sp>
            <p:nvSpPr>
              <p:cNvPr id="27340" name="Oval 2405"/>
              <p:cNvSpPr>
                <a:spLocks noChangeArrowheads="1"/>
              </p:cNvSpPr>
              <p:nvPr/>
            </p:nvSpPr>
            <p:spPr bwMode="auto">
              <a:xfrm>
                <a:off x="1966" y="3270"/>
                <a:ext cx="18" cy="1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41" name="Freeform 2406"/>
              <p:cNvSpPr>
                <a:spLocks/>
              </p:cNvSpPr>
              <p:nvPr/>
            </p:nvSpPr>
            <p:spPr bwMode="auto">
              <a:xfrm>
                <a:off x="1962" y="3266"/>
                <a:ext cx="30" cy="24"/>
              </a:xfrm>
              <a:custGeom>
                <a:avLst/>
                <a:gdLst>
                  <a:gd name="T0" fmla="*/ 29 w 30"/>
                  <a:gd name="T1" fmla="*/ 14 h 24"/>
                  <a:gd name="T2" fmla="*/ 29 w 30"/>
                  <a:gd name="T3" fmla="*/ 19 h 24"/>
                  <a:gd name="T4" fmla="*/ 29 w 30"/>
                  <a:gd name="T5" fmla="*/ 23 h 24"/>
                  <a:gd name="T6" fmla="*/ 24 w 30"/>
                  <a:gd name="T7" fmla="*/ 23 h 24"/>
                  <a:gd name="T8" fmla="*/ 19 w 30"/>
                  <a:gd name="T9" fmla="*/ 23 h 24"/>
                  <a:gd name="T10" fmla="*/ 14 w 30"/>
                  <a:gd name="T11" fmla="*/ 23 h 24"/>
                  <a:gd name="T12" fmla="*/ 10 w 30"/>
                  <a:gd name="T13" fmla="*/ 23 h 24"/>
                  <a:gd name="T14" fmla="*/ 5 w 30"/>
                  <a:gd name="T15" fmla="*/ 19 h 24"/>
                  <a:gd name="T16" fmla="*/ 0 w 30"/>
                  <a:gd name="T17" fmla="*/ 14 h 24"/>
                  <a:gd name="T18" fmla="*/ 0 w 30"/>
                  <a:gd name="T19" fmla="*/ 9 h 24"/>
                  <a:gd name="T20" fmla="*/ 5 w 30"/>
                  <a:gd name="T21" fmla="*/ 4 h 24"/>
                  <a:gd name="T22" fmla="*/ 10 w 30"/>
                  <a:gd name="T23" fmla="*/ 0 h 24"/>
                  <a:gd name="T24" fmla="*/ 14 w 30"/>
                  <a:gd name="T25" fmla="*/ 0 h 24"/>
                  <a:gd name="T26" fmla="*/ 19 w 30"/>
                  <a:gd name="T27" fmla="*/ 0 h 24"/>
                  <a:gd name="T28" fmla="*/ 24 w 30"/>
                  <a:gd name="T29" fmla="*/ 0 h 24"/>
                  <a:gd name="T30" fmla="*/ 24 w 30"/>
                  <a:gd name="T31" fmla="*/ 4 h 24"/>
                  <a:gd name="T32" fmla="*/ 29 w 30"/>
                  <a:gd name="T33" fmla="*/ 4 h 24"/>
                  <a:gd name="T34" fmla="*/ 29 w 30"/>
                  <a:gd name="T35" fmla="*/ 9 h 24"/>
                  <a:gd name="T36" fmla="*/ 29 w 30"/>
                  <a:gd name="T37" fmla="*/ 14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24"/>
                  <a:gd name="T59" fmla="*/ 30 w 30"/>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24">
                    <a:moveTo>
                      <a:pt x="29" y="14"/>
                    </a:moveTo>
                    <a:lnTo>
                      <a:pt x="29" y="19"/>
                    </a:lnTo>
                    <a:lnTo>
                      <a:pt x="29" y="23"/>
                    </a:lnTo>
                    <a:lnTo>
                      <a:pt x="24" y="23"/>
                    </a:lnTo>
                    <a:lnTo>
                      <a:pt x="19" y="23"/>
                    </a:lnTo>
                    <a:lnTo>
                      <a:pt x="14" y="23"/>
                    </a:lnTo>
                    <a:lnTo>
                      <a:pt x="10" y="23"/>
                    </a:lnTo>
                    <a:lnTo>
                      <a:pt x="5" y="19"/>
                    </a:lnTo>
                    <a:lnTo>
                      <a:pt x="0" y="14"/>
                    </a:lnTo>
                    <a:lnTo>
                      <a:pt x="0" y="9"/>
                    </a:lnTo>
                    <a:lnTo>
                      <a:pt x="5" y="4"/>
                    </a:lnTo>
                    <a:lnTo>
                      <a:pt x="10" y="0"/>
                    </a:lnTo>
                    <a:lnTo>
                      <a:pt x="14" y="0"/>
                    </a:lnTo>
                    <a:lnTo>
                      <a:pt x="19" y="0"/>
                    </a:lnTo>
                    <a:lnTo>
                      <a:pt x="24" y="0"/>
                    </a:lnTo>
                    <a:lnTo>
                      <a:pt x="24" y="4"/>
                    </a:lnTo>
                    <a:lnTo>
                      <a:pt x="29" y="4"/>
                    </a:lnTo>
                    <a:lnTo>
                      <a:pt x="29" y="9"/>
                    </a:lnTo>
                    <a:lnTo>
                      <a:pt x="29" y="14"/>
                    </a:lnTo>
                  </a:path>
                </a:pathLst>
              </a:custGeom>
              <a:solidFill>
                <a:srgbClr val="FFFFFF"/>
              </a:solidFill>
              <a:ln w="12700" cap="rnd">
                <a:solidFill>
                  <a:srgbClr val="000000"/>
                </a:solidFill>
                <a:round/>
                <a:headEnd/>
                <a:tailEnd/>
              </a:ln>
            </p:spPr>
            <p:txBody>
              <a:bodyPr/>
              <a:lstStyle/>
              <a:p>
                <a:endParaRPr lang="en-US"/>
              </a:p>
            </p:txBody>
          </p:sp>
          <p:sp>
            <p:nvSpPr>
              <p:cNvPr id="27342" name="Oval 2407"/>
              <p:cNvSpPr>
                <a:spLocks noChangeArrowheads="1"/>
              </p:cNvSpPr>
              <p:nvPr/>
            </p:nvSpPr>
            <p:spPr bwMode="auto">
              <a:xfrm>
                <a:off x="1957" y="3260"/>
                <a:ext cx="17" cy="13"/>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43" name="Freeform 2408"/>
              <p:cNvSpPr>
                <a:spLocks/>
              </p:cNvSpPr>
              <p:nvPr/>
            </p:nvSpPr>
            <p:spPr bwMode="auto">
              <a:xfrm>
                <a:off x="1953" y="3256"/>
                <a:ext cx="29" cy="25"/>
              </a:xfrm>
              <a:custGeom>
                <a:avLst/>
                <a:gdLst>
                  <a:gd name="T0" fmla="*/ 28 w 29"/>
                  <a:gd name="T1" fmla="*/ 14 h 25"/>
                  <a:gd name="T2" fmla="*/ 28 w 29"/>
                  <a:gd name="T3" fmla="*/ 19 h 25"/>
                  <a:gd name="T4" fmla="*/ 28 w 29"/>
                  <a:gd name="T5" fmla="*/ 24 h 25"/>
                  <a:gd name="T6" fmla="*/ 23 w 29"/>
                  <a:gd name="T7" fmla="*/ 24 h 25"/>
                  <a:gd name="T8" fmla="*/ 19 w 29"/>
                  <a:gd name="T9" fmla="*/ 24 h 25"/>
                  <a:gd name="T10" fmla="*/ 14 w 29"/>
                  <a:gd name="T11" fmla="*/ 24 h 25"/>
                  <a:gd name="T12" fmla="*/ 9 w 29"/>
                  <a:gd name="T13" fmla="*/ 24 h 25"/>
                  <a:gd name="T14" fmla="*/ 4 w 29"/>
                  <a:gd name="T15" fmla="*/ 19 h 25"/>
                  <a:gd name="T16" fmla="*/ 0 w 29"/>
                  <a:gd name="T17" fmla="*/ 14 h 25"/>
                  <a:gd name="T18" fmla="*/ 0 w 29"/>
                  <a:gd name="T19" fmla="*/ 10 h 25"/>
                  <a:gd name="T20" fmla="*/ 4 w 29"/>
                  <a:gd name="T21" fmla="*/ 5 h 25"/>
                  <a:gd name="T22" fmla="*/ 9 w 29"/>
                  <a:gd name="T23" fmla="*/ 0 h 25"/>
                  <a:gd name="T24" fmla="*/ 14 w 29"/>
                  <a:gd name="T25" fmla="*/ 0 h 25"/>
                  <a:gd name="T26" fmla="*/ 19 w 29"/>
                  <a:gd name="T27" fmla="*/ 0 h 25"/>
                  <a:gd name="T28" fmla="*/ 23 w 29"/>
                  <a:gd name="T29" fmla="*/ 0 h 25"/>
                  <a:gd name="T30" fmla="*/ 23 w 29"/>
                  <a:gd name="T31" fmla="*/ 5 h 25"/>
                  <a:gd name="T32" fmla="*/ 28 w 29"/>
                  <a:gd name="T33" fmla="*/ 5 h 25"/>
                  <a:gd name="T34" fmla="*/ 28 w 29"/>
                  <a:gd name="T35" fmla="*/ 10 h 25"/>
                  <a:gd name="T36" fmla="*/ 28 w 29"/>
                  <a:gd name="T37" fmla="*/ 14 h 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25"/>
                  <a:gd name="T59" fmla="*/ 29 w 29"/>
                  <a:gd name="T60" fmla="*/ 25 h 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25">
                    <a:moveTo>
                      <a:pt x="28" y="14"/>
                    </a:moveTo>
                    <a:lnTo>
                      <a:pt x="28" y="19"/>
                    </a:lnTo>
                    <a:lnTo>
                      <a:pt x="28" y="24"/>
                    </a:lnTo>
                    <a:lnTo>
                      <a:pt x="23" y="24"/>
                    </a:lnTo>
                    <a:lnTo>
                      <a:pt x="19" y="24"/>
                    </a:lnTo>
                    <a:lnTo>
                      <a:pt x="14" y="24"/>
                    </a:lnTo>
                    <a:lnTo>
                      <a:pt x="9" y="24"/>
                    </a:lnTo>
                    <a:lnTo>
                      <a:pt x="4" y="19"/>
                    </a:lnTo>
                    <a:lnTo>
                      <a:pt x="0" y="14"/>
                    </a:lnTo>
                    <a:lnTo>
                      <a:pt x="0" y="10"/>
                    </a:lnTo>
                    <a:lnTo>
                      <a:pt x="4" y="5"/>
                    </a:lnTo>
                    <a:lnTo>
                      <a:pt x="9" y="0"/>
                    </a:lnTo>
                    <a:lnTo>
                      <a:pt x="14" y="0"/>
                    </a:lnTo>
                    <a:lnTo>
                      <a:pt x="19" y="0"/>
                    </a:lnTo>
                    <a:lnTo>
                      <a:pt x="23" y="0"/>
                    </a:lnTo>
                    <a:lnTo>
                      <a:pt x="23" y="5"/>
                    </a:lnTo>
                    <a:lnTo>
                      <a:pt x="28" y="5"/>
                    </a:lnTo>
                    <a:lnTo>
                      <a:pt x="28" y="10"/>
                    </a:lnTo>
                    <a:lnTo>
                      <a:pt x="28" y="14"/>
                    </a:lnTo>
                  </a:path>
                </a:pathLst>
              </a:custGeom>
              <a:solidFill>
                <a:srgbClr val="FFFFFF"/>
              </a:solidFill>
              <a:ln w="12700" cap="rnd">
                <a:solidFill>
                  <a:srgbClr val="000000"/>
                </a:solidFill>
                <a:round/>
                <a:headEnd/>
                <a:tailEnd/>
              </a:ln>
            </p:spPr>
            <p:txBody>
              <a:bodyPr/>
              <a:lstStyle/>
              <a:p>
                <a:endParaRPr lang="en-US"/>
              </a:p>
            </p:txBody>
          </p:sp>
          <p:sp>
            <p:nvSpPr>
              <p:cNvPr id="27344" name="Oval 2409"/>
              <p:cNvSpPr>
                <a:spLocks noChangeArrowheads="1"/>
              </p:cNvSpPr>
              <p:nvPr/>
            </p:nvSpPr>
            <p:spPr bwMode="auto">
              <a:xfrm>
                <a:off x="1990" y="3270"/>
                <a:ext cx="17" cy="1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45" name="Freeform 2410"/>
              <p:cNvSpPr>
                <a:spLocks/>
              </p:cNvSpPr>
              <p:nvPr/>
            </p:nvSpPr>
            <p:spPr bwMode="auto">
              <a:xfrm>
                <a:off x="1991" y="3266"/>
                <a:ext cx="29" cy="24"/>
              </a:xfrm>
              <a:custGeom>
                <a:avLst/>
                <a:gdLst>
                  <a:gd name="T0" fmla="*/ 28 w 29"/>
                  <a:gd name="T1" fmla="*/ 19 h 24"/>
                  <a:gd name="T2" fmla="*/ 24 w 29"/>
                  <a:gd name="T3" fmla="*/ 19 h 24"/>
                  <a:gd name="T4" fmla="*/ 24 w 29"/>
                  <a:gd name="T5" fmla="*/ 23 h 24"/>
                  <a:gd name="T6" fmla="*/ 19 w 29"/>
                  <a:gd name="T7" fmla="*/ 23 h 24"/>
                  <a:gd name="T8" fmla="*/ 14 w 29"/>
                  <a:gd name="T9" fmla="*/ 23 h 24"/>
                  <a:gd name="T10" fmla="*/ 9 w 29"/>
                  <a:gd name="T11" fmla="*/ 23 h 24"/>
                  <a:gd name="T12" fmla="*/ 5 w 29"/>
                  <a:gd name="T13" fmla="*/ 23 h 24"/>
                  <a:gd name="T14" fmla="*/ 0 w 29"/>
                  <a:gd name="T15" fmla="*/ 19 h 24"/>
                  <a:gd name="T16" fmla="*/ 0 w 29"/>
                  <a:gd name="T17" fmla="*/ 14 h 24"/>
                  <a:gd name="T18" fmla="*/ 0 w 29"/>
                  <a:gd name="T19" fmla="*/ 9 h 24"/>
                  <a:gd name="T20" fmla="*/ 0 w 29"/>
                  <a:gd name="T21" fmla="*/ 4 h 24"/>
                  <a:gd name="T22" fmla="*/ 5 w 29"/>
                  <a:gd name="T23" fmla="*/ 0 h 24"/>
                  <a:gd name="T24" fmla="*/ 9 w 29"/>
                  <a:gd name="T25" fmla="*/ 0 h 24"/>
                  <a:gd name="T26" fmla="*/ 14 w 29"/>
                  <a:gd name="T27" fmla="*/ 0 h 24"/>
                  <a:gd name="T28" fmla="*/ 19 w 29"/>
                  <a:gd name="T29" fmla="*/ 0 h 24"/>
                  <a:gd name="T30" fmla="*/ 19 w 29"/>
                  <a:gd name="T31" fmla="*/ 4 h 24"/>
                  <a:gd name="T32" fmla="*/ 24 w 29"/>
                  <a:gd name="T33" fmla="*/ 4 h 24"/>
                  <a:gd name="T34" fmla="*/ 24 w 29"/>
                  <a:gd name="T35" fmla="*/ 9 h 24"/>
                  <a:gd name="T36" fmla="*/ 28 w 29"/>
                  <a:gd name="T37" fmla="*/ 9 h 24"/>
                  <a:gd name="T38" fmla="*/ 28 w 29"/>
                  <a:gd name="T39" fmla="*/ 14 h 24"/>
                  <a:gd name="T40" fmla="*/ 28 w 29"/>
                  <a:gd name="T41" fmla="*/ 19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
                  <a:gd name="T64" fmla="*/ 0 h 24"/>
                  <a:gd name="T65" fmla="*/ 29 w 29"/>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 h="24">
                    <a:moveTo>
                      <a:pt x="28" y="19"/>
                    </a:moveTo>
                    <a:lnTo>
                      <a:pt x="24" y="19"/>
                    </a:lnTo>
                    <a:lnTo>
                      <a:pt x="24" y="23"/>
                    </a:lnTo>
                    <a:lnTo>
                      <a:pt x="19" y="23"/>
                    </a:lnTo>
                    <a:lnTo>
                      <a:pt x="14" y="23"/>
                    </a:lnTo>
                    <a:lnTo>
                      <a:pt x="9" y="23"/>
                    </a:lnTo>
                    <a:lnTo>
                      <a:pt x="5" y="23"/>
                    </a:lnTo>
                    <a:lnTo>
                      <a:pt x="0" y="19"/>
                    </a:lnTo>
                    <a:lnTo>
                      <a:pt x="0" y="14"/>
                    </a:lnTo>
                    <a:lnTo>
                      <a:pt x="0" y="9"/>
                    </a:lnTo>
                    <a:lnTo>
                      <a:pt x="0" y="4"/>
                    </a:lnTo>
                    <a:lnTo>
                      <a:pt x="5" y="0"/>
                    </a:lnTo>
                    <a:lnTo>
                      <a:pt x="9" y="0"/>
                    </a:lnTo>
                    <a:lnTo>
                      <a:pt x="14" y="0"/>
                    </a:lnTo>
                    <a:lnTo>
                      <a:pt x="19" y="0"/>
                    </a:lnTo>
                    <a:lnTo>
                      <a:pt x="19" y="4"/>
                    </a:lnTo>
                    <a:lnTo>
                      <a:pt x="24" y="4"/>
                    </a:lnTo>
                    <a:lnTo>
                      <a:pt x="24" y="9"/>
                    </a:lnTo>
                    <a:lnTo>
                      <a:pt x="28" y="9"/>
                    </a:lnTo>
                    <a:lnTo>
                      <a:pt x="28" y="14"/>
                    </a:lnTo>
                    <a:lnTo>
                      <a:pt x="28" y="19"/>
                    </a:lnTo>
                  </a:path>
                </a:pathLst>
              </a:custGeom>
              <a:solidFill>
                <a:srgbClr val="FFFFFF"/>
              </a:solidFill>
              <a:ln w="12700" cap="rnd">
                <a:solidFill>
                  <a:srgbClr val="000000"/>
                </a:solidFill>
                <a:round/>
                <a:headEnd/>
                <a:tailEnd/>
              </a:ln>
            </p:spPr>
            <p:txBody>
              <a:bodyPr/>
              <a:lstStyle/>
              <a:p>
                <a:endParaRPr lang="en-US"/>
              </a:p>
            </p:txBody>
          </p:sp>
          <p:sp>
            <p:nvSpPr>
              <p:cNvPr id="27346" name="Oval 2411"/>
              <p:cNvSpPr>
                <a:spLocks noChangeArrowheads="1"/>
              </p:cNvSpPr>
              <p:nvPr/>
            </p:nvSpPr>
            <p:spPr bwMode="auto">
              <a:xfrm>
                <a:off x="1895" y="3284"/>
                <a:ext cx="17" cy="1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47" name="Freeform 2412"/>
              <p:cNvSpPr>
                <a:spLocks/>
              </p:cNvSpPr>
              <p:nvPr/>
            </p:nvSpPr>
            <p:spPr bwMode="auto">
              <a:xfrm>
                <a:off x="1891" y="3280"/>
                <a:ext cx="29" cy="25"/>
              </a:xfrm>
              <a:custGeom>
                <a:avLst/>
                <a:gdLst>
                  <a:gd name="T0" fmla="*/ 28 w 29"/>
                  <a:gd name="T1" fmla="*/ 14 h 25"/>
                  <a:gd name="T2" fmla="*/ 28 w 29"/>
                  <a:gd name="T3" fmla="*/ 19 h 25"/>
                  <a:gd name="T4" fmla="*/ 23 w 29"/>
                  <a:gd name="T5" fmla="*/ 24 h 25"/>
                  <a:gd name="T6" fmla="*/ 19 w 29"/>
                  <a:gd name="T7" fmla="*/ 24 h 25"/>
                  <a:gd name="T8" fmla="*/ 14 w 29"/>
                  <a:gd name="T9" fmla="*/ 24 h 25"/>
                  <a:gd name="T10" fmla="*/ 9 w 29"/>
                  <a:gd name="T11" fmla="*/ 24 h 25"/>
                  <a:gd name="T12" fmla="*/ 9 w 29"/>
                  <a:gd name="T13" fmla="*/ 19 h 25"/>
                  <a:gd name="T14" fmla="*/ 4 w 29"/>
                  <a:gd name="T15" fmla="*/ 19 h 25"/>
                  <a:gd name="T16" fmla="*/ 4 w 29"/>
                  <a:gd name="T17" fmla="*/ 14 h 25"/>
                  <a:gd name="T18" fmla="*/ 0 w 29"/>
                  <a:gd name="T19" fmla="*/ 14 h 25"/>
                  <a:gd name="T20" fmla="*/ 0 w 29"/>
                  <a:gd name="T21" fmla="*/ 9 h 25"/>
                  <a:gd name="T22" fmla="*/ 0 w 29"/>
                  <a:gd name="T23" fmla="*/ 5 h 25"/>
                  <a:gd name="T24" fmla="*/ 4 w 29"/>
                  <a:gd name="T25" fmla="*/ 5 h 25"/>
                  <a:gd name="T26" fmla="*/ 4 w 29"/>
                  <a:gd name="T27" fmla="*/ 0 h 25"/>
                  <a:gd name="T28" fmla="*/ 9 w 29"/>
                  <a:gd name="T29" fmla="*/ 0 h 25"/>
                  <a:gd name="T30" fmla="*/ 14 w 29"/>
                  <a:gd name="T31" fmla="*/ 0 h 25"/>
                  <a:gd name="T32" fmla="*/ 19 w 29"/>
                  <a:gd name="T33" fmla="*/ 0 h 25"/>
                  <a:gd name="T34" fmla="*/ 23 w 29"/>
                  <a:gd name="T35" fmla="*/ 0 h 25"/>
                  <a:gd name="T36" fmla="*/ 23 w 29"/>
                  <a:gd name="T37" fmla="*/ 5 h 25"/>
                  <a:gd name="T38" fmla="*/ 28 w 29"/>
                  <a:gd name="T39" fmla="*/ 5 h 25"/>
                  <a:gd name="T40" fmla="*/ 28 w 29"/>
                  <a:gd name="T41" fmla="*/ 9 h 25"/>
                  <a:gd name="T42" fmla="*/ 28 w 29"/>
                  <a:gd name="T43" fmla="*/ 14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9"/>
                  <a:gd name="T67" fmla="*/ 0 h 25"/>
                  <a:gd name="T68" fmla="*/ 29 w 29"/>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9" h="25">
                    <a:moveTo>
                      <a:pt x="28" y="14"/>
                    </a:moveTo>
                    <a:lnTo>
                      <a:pt x="28" y="19"/>
                    </a:lnTo>
                    <a:lnTo>
                      <a:pt x="23" y="24"/>
                    </a:lnTo>
                    <a:lnTo>
                      <a:pt x="19" y="24"/>
                    </a:lnTo>
                    <a:lnTo>
                      <a:pt x="14" y="24"/>
                    </a:lnTo>
                    <a:lnTo>
                      <a:pt x="9" y="24"/>
                    </a:lnTo>
                    <a:lnTo>
                      <a:pt x="9" y="19"/>
                    </a:lnTo>
                    <a:lnTo>
                      <a:pt x="4" y="19"/>
                    </a:lnTo>
                    <a:lnTo>
                      <a:pt x="4" y="14"/>
                    </a:lnTo>
                    <a:lnTo>
                      <a:pt x="0" y="14"/>
                    </a:lnTo>
                    <a:lnTo>
                      <a:pt x="0" y="9"/>
                    </a:lnTo>
                    <a:lnTo>
                      <a:pt x="0" y="5"/>
                    </a:lnTo>
                    <a:lnTo>
                      <a:pt x="4" y="5"/>
                    </a:lnTo>
                    <a:lnTo>
                      <a:pt x="4" y="0"/>
                    </a:lnTo>
                    <a:lnTo>
                      <a:pt x="9" y="0"/>
                    </a:lnTo>
                    <a:lnTo>
                      <a:pt x="14" y="0"/>
                    </a:lnTo>
                    <a:lnTo>
                      <a:pt x="19" y="0"/>
                    </a:lnTo>
                    <a:lnTo>
                      <a:pt x="23" y="0"/>
                    </a:lnTo>
                    <a:lnTo>
                      <a:pt x="23" y="5"/>
                    </a:lnTo>
                    <a:lnTo>
                      <a:pt x="28" y="5"/>
                    </a:lnTo>
                    <a:lnTo>
                      <a:pt x="28" y="9"/>
                    </a:lnTo>
                    <a:lnTo>
                      <a:pt x="28" y="14"/>
                    </a:lnTo>
                  </a:path>
                </a:pathLst>
              </a:custGeom>
              <a:solidFill>
                <a:srgbClr val="FFFFFF"/>
              </a:solidFill>
              <a:ln w="12700" cap="rnd">
                <a:solidFill>
                  <a:srgbClr val="000000"/>
                </a:solidFill>
                <a:round/>
                <a:headEnd/>
                <a:tailEnd/>
              </a:ln>
            </p:spPr>
            <p:txBody>
              <a:bodyPr/>
              <a:lstStyle/>
              <a:p>
                <a:endParaRPr lang="en-US"/>
              </a:p>
            </p:txBody>
          </p:sp>
          <p:sp>
            <p:nvSpPr>
              <p:cNvPr id="27348" name="Oval 2413"/>
              <p:cNvSpPr>
                <a:spLocks noChangeArrowheads="1"/>
              </p:cNvSpPr>
              <p:nvPr/>
            </p:nvSpPr>
            <p:spPr bwMode="auto">
              <a:xfrm>
                <a:off x="1885" y="3274"/>
                <a:ext cx="17" cy="13"/>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49" name="Freeform 2414"/>
              <p:cNvSpPr>
                <a:spLocks/>
              </p:cNvSpPr>
              <p:nvPr/>
            </p:nvSpPr>
            <p:spPr bwMode="auto">
              <a:xfrm>
                <a:off x="1881" y="3270"/>
                <a:ext cx="30" cy="25"/>
              </a:xfrm>
              <a:custGeom>
                <a:avLst/>
                <a:gdLst>
                  <a:gd name="T0" fmla="*/ 29 w 30"/>
                  <a:gd name="T1" fmla="*/ 15 h 25"/>
                  <a:gd name="T2" fmla="*/ 29 w 30"/>
                  <a:gd name="T3" fmla="*/ 19 h 25"/>
                  <a:gd name="T4" fmla="*/ 24 w 30"/>
                  <a:gd name="T5" fmla="*/ 24 h 25"/>
                  <a:gd name="T6" fmla="*/ 19 w 30"/>
                  <a:gd name="T7" fmla="*/ 24 h 25"/>
                  <a:gd name="T8" fmla="*/ 14 w 30"/>
                  <a:gd name="T9" fmla="*/ 24 h 25"/>
                  <a:gd name="T10" fmla="*/ 10 w 30"/>
                  <a:gd name="T11" fmla="*/ 24 h 25"/>
                  <a:gd name="T12" fmla="*/ 10 w 30"/>
                  <a:gd name="T13" fmla="*/ 19 h 25"/>
                  <a:gd name="T14" fmla="*/ 5 w 30"/>
                  <a:gd name="T15" fmla="*/ 19 h 25"/>
                  <a:gd name="T16" fmla="*/ 5 w 30"/>
                  <a:gd name="T17" fmla="*/ 15 h 25"/>
                  <a:gd name="T18" fmla="*/ 0 w 30"/>
                  <a:gd name="T19" fmla="*/ 15 h 25"/>
                  <a:gd name="T20" fmla="*/ 0 w 30"/>
                  <a:gd name="T21" fmla="*/ 10 h 25"/>
                  <a:gd name="T22" fmla="*/ 0 w 30"/>
                  <a:gd name="T23" fmla="*/ 5 h 25"/>
                  <a:gd name="T24" fmla="*/ 5 w 30"/>
                  <a:gd name="T25" fmla="*/ 5 h 25"/>
                  <a:gd name="T26" fmla="*/ 5 w 30"/>
                  <a:gd name="T27" fmla="*/ 0 h 25"/>
                  <a:gd name="T28" fmla="*/ 10 w 30"/>
                  <a:gd name="T29" fmla="*/ 0 h 25"/>
                  <a:gd name="T30" fmla="*/ 14 w 30"/>
                  <a:gd name="T31" fmla="*/ 0 h 25"/>
                  <a:gd name="T32" fmla="*/ 19 w 30"/>
                  <a:gd name="T33" fmla="*/ 0 h 25"/>
                  <a:gd name="T34" fmla="*/ 24 w 30"/>
                  <a:gd name="T35" fmla="*/ 0 h 25"/>
                  <a:gd name="T36" fmla="*/ 24 w 30"/>
                  <a:gd name="T37" fmla="*/ 5 h 25"/>
                  <a:gd name="T38" fmla="*/ 29 w 30"/>
                  <a:gd name="T39" fmla="*/ 5 h 25"/>
                  <a:gd name="T40" fmla="*/ 29 w 30"/>
                  <a:gd name="T41" fmla="*/ 10 h 25"/>
                  <a:gd name="T42" fmla="*/ 29 w 30"/>
                  <a:gd name="T43" fmla="*/ 15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0"/>
                  <a:gd name="T67" fmla="*/ 0 h 25"/>
                  <a:gd name="T68" fmla="*/ 30 w 30"/>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0" h="25">
                    <a:moveTo>
                      <a:pt x="29" y="15"/>
                    </a:moveTo>
                    <a:lnTo>
                      <a:pt x="29" y="19"/>
                    </a:lnTo>
                    <a:lnTo>
                      <a:pt x="24" y="24"/>
                    </a:lnTo>
                    <a:lnTo>
                      <a:pt x="19" y="24"/>
                    </a:lnTo>
                    <a:lnTo>
                      <a:pt x="14" y="24"/>
                    </a:lnTo>
                    <a:lnTo>
                      <a:pt x="10" y="24"/>
                    </a:lnTo>
                    <a:lnTo>
                      <a:pt x="10" y="19"/>
                    </a:lnTo>
                    <a:lnTo>
                      <a:pt x="5" y="19"/>
                    </a:lnTo>
                    <a:lnTo>
                      <a:pt x="5" y="15"/>
                    </a:lnTo>
                    <a:lnTo>
                      <a:pt x="0" y="15"/>
                    </a:lnTo>
                    <a:lnTo>
                      <a:pt x="0" y="10"/>
                    </a:lnTo>
                    <a:lnTo>
                      <a:pt x="0" y="5"/>
                    </a:lnTo>
                    <a:lnTo>
                      <a:pt x="5" y="5"/>
                    </a:lnTo>
                    <a:lnTo>
                      <a:pt x="5" y="0"/>
                    </a:lnTo>
                    <a:lnTo>
                      <a:pt x="10" y="0"/>
                    </a:lnTo>
                    <a:lnTo>
                      <a:pt x="14" y="0"/>
                    </a:lnTo>
                    <a:lnTo>
                      <a:pt x="19" y="0"/>
                    </a:lnTo>
                    <a:lnTo>
                      <a:pt x="24" y="0"/>
                    </a:lnTo>
                    <a:lnTo>
                      <a:pt x="24" y="5"/>
                    </a:lnTo>
                    <a:lnTo>
                      <a:pt x="29" y="5"/>
                    </a:lnTo>
                    <a:lnTo>
                      <a:pt x="29" y="10"/>
                    </a:lnTo>
                    <a:lnTo>
                      <a:pt x="29" y="15"/>
                    </a:lnTo>
                  </a:path>
                </a:pathLst>
              </a:custGeom>
              <a:solidFill>
                <a:srgbClr val="FFFFFF"/>
              </a:solidFill>
              <a:ln w="12700" cap="rnd">
                <a:solidFill>
                  <a:srgbClr val="000000"/>
                </a:solidFill>
                <a:round/>
                <a:headEnd/>
                <a:tailEnd/>
              </a:ln>
            </p:spPr>
            <p:txBody>
              <a:bodyPr/>
              <a:lstStyle/>
              <a:p>
                <a:endParaRPr lang="en-US"/>
              </a:p>
            </p:txBody>
          </p:sp>
          <p:sp>
            <p:nvSpPr>
              <p:cNvPr id="27350" name="Oval 2415"/>
              <p:cNvSpPr>
                <a:spLocks noChangeArrowheads="1"/>
              </p:cNvSpPr>
              <p:nvPr/>
            </p:nvSpPr>
            <p:spPr bwMode="auto">
              <a:xfrm>
                <a:off x="1928" y="3293"/>
                <a:ext cx="17" cy="13"/>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51" name="Freeform 2416"/>
              <p:cNvSpPr>
                <a:spLocks/>
              </p:cNvSpPr>
              <p:nvPr/>
            </p:nvSpPr>
            <p:spPr bwMode="auto">
              <a:xfrm>
                <a:off x="1924" y="3289"/>
                <a:ext cx="30" cy="25"/>
              </a:xfrm>
              <a:custGeom>
                <a:avLst/>
                <a:gdLst>
                  <a:gd name="T0" fmla="*/ 29 w 30"/>
                  <a:gd name="T1" fmla="*/ 15 h 25"/>
                  <a:gd name="T2" fmla="*/ 29 w 30"/>
                  <a:gd name="T3" fmla="*/ 19 h 25"/>
                  <a:gd name="T4" fmla="*/ 24 w 30"/>
                  <a:gd name="T5" fmla="*/ 19 h 25"/>
                  <a:gd name="T6" fmla="*/ 24 w 30"/>
                  <a:gd name="T7" fmla="*/ 24 h 25"/>
                  <a:gd name="T8" fmla="*/ 19 w 30"/>
                  <a:gd name="T9" fmla="*/ 24 h 25"/>
                  <a:gd name="T10" fmla="*/ 14 w 30"/>
                  <a:gd name="T11" fmla="*/ 24 h 25"/>
                  <a:gd name="T12" fmla="*/ 10 w 30"/>
                  <a:gd name="T13" fmla="*/ 24 h 25"/>
                  <a:gd name="T14" fmla="*/ 5 w 30"/>
                  <a:gd name="T15" fmla="*/ 24 h 25"/>
                  <a:gd name="T16" fmla="*/ 5 w 30"/>
                  <a:gd name="T17" fmla="*/ 19 h 25"/>
                  <a:gd name="T18" fmla="*/ 0 w 30"/>
                  <a:gd name="T19" fmla="*/ 19 h 25"/>
                  <a:gd name="T20" fmla="*/ 0 w 30"/>
                  <a:gd name="T21" fmla="*/ 15 h 25"/>
                  <a:gd name="T22" fmla="*/ 0 w 30"/>
                  <a:gd name="T23" fmla="*/ 10 h 25"/>
                  <a:gd name="T24" fmla="*/ 0 w 30"/>
                  <a:gd name="T25" fmla="*/ 5 h 25"/>
                  <a:gd name="T26" fmla="*/ 5 w 30"/>
                  <a:gd name="T27" fmla="*/ 0 h 25"/>
                  <a:gd name="T28" fmla="*/ 10 w 30"/>
                  <a:gd name="T29" fmla="*/ 0 h 25"/>
                  <a:gd name="T30" fmla="*/ 14 w 30"/>
                  <a:gd name="T31" fmla="*/ 0 h 25"/>
                  <a:gd name="T32" fmla="*/ 19 w 30"/>
                  <a:gd name="T33" fmla="*/ 0 h 25"/>
                  <a:gd name="T34" fmla="*/ 24 w 30"/>
                  <a:gd name="T35" fmla="*/ 0 h 25"/>
                  <a:gd name="T36" fmla="*/ 24 w 30"/>
                  <a:gd name="T37" fmla="*/ 5 h 25"/>
                  <a:gd name="T38" fmla="*/ 29 w 30"/>
                  <a:gd name="T39" fmla="*/ 10 h 25"/>
                  <a:gd name="T40" fmla="*/ 29 w 30"/>
                  <a:gd name="T41" fmla="*/ 15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5"/>
                  <a:gd name="T65" fmla="*/ 30 w 30"/>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5">
                    <a:moveTo>
                      <a:pt x="29" y="15"/>
                    </a:moveTo>
                    <a:lnTo>
                      <a:pt x="29" y="19"/>
                    </a:lnTo>
                    <a:lnTo>
                      <a:pt x="24" y="19"/>
                    </a:lnTo>
                    <a:lnTo>
                      <a:pt x="24" y="24"/>
                    </a:lnTo>
                    <a:lnTo>
                      <a:pt x="19" y="24"/>
                    </a:lnTo>
                    <a:lnTo>
                      <a:pt x="14" y="24"/>
                    </a:lnTo>
                    <a:lnTo>
                      <a:pt x="10" y="24"/>
                    </a:lnTo>
                    <a:lnTo>
                      <a:pt x="5" y="24"/>
                    </a:lnTo>
                    <a:lnTo>
                      <a:pt x="5" y="19"/>
                    </a:lnTo>
                    <a:lnTo>
                      <a:pt x="0" y="19"/>
                    </a:lnTo>
                    <a:lnTo>
                      <a:pt x="0" y="15"/>
                    </a:lnTo>
                    <a:lnTo>
                      <a:pt x="0" y="10"/>
                    </a:lnTo>
                    <a:lnTo>
                      <a:pt x="0" y="5"/>
                    </a:lnTo>
                    <a:lnTo>
                      <a:pt x="5" y="0"/>
                    </a:lnTo>
                    <a:lnTo>
                      <a:pt x="10" y="0"/>
                    </a:lnTo>
                    <a:lnTo>
                      <a:pt x="14" y="0"/>
                    </a:lnTo>
                    <a:lnTo>
                      <a:pt x="19" y="0"/>
                    </a:lnTo>
                    <a:lnTo>
                      <a:pt x="24" y="0"/>
                    </a:lnTo>
                    <a:lnTo>
                      <a:pt x="24" y="5"/>
                    </a:lnTo>
                    <a:lnTo>
                      <a:pt x="29" y="10"/>
                    </a:lnTo>
                    <a:lnTo>
                      <a:pt x="29" y="15"/>
                    </a:lnTo>
                  </a:path>
                </a:pathLst>
              </a:custGeom>
              <a:solidFill>
                <a:srgbClr val="FFFFFF"/>
              </a:solidFill>
              <a:ln w="12700" cap="rnd">
                <a:solidFill>
                  <a:srgbClr val="000000"/>
                </a:solidFill>
                <a:round/>
                <a:headEnd/>
                <a:tailEnd/>
              </a:ln>
            </p:spPr>
            <p:txBody>
              <a:bodyPr/>
              <a:lstStyle/>
              <a:p>
                <a:endParaRPr lang="en-US"/>
              </a:p>
            </p:txBody>
          </p:sp>
          <p:sp>
            <p:nvSpPr>
              <p:cNvPr id="27352" name="Oval 2417"/>
              <p:cNvSpPr>
                <a:spLocks noChangeArrowheads="1"/>
              </p:cNvSpPr>
              <p:nvPr/>
            </p:nvSpPr>
            <p:spPr bwMode="auto">
              <a:xfrm>
                <a:off x="1918" y="3284"/>
                <a:ext cx="18" cy="1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53" name="Freeform 2418"/>
              <p:cNvSpPr>
                <a:spLocks/>
              </p:cNvSpPr>
              <p:nvPr/>
            </p:nvSpPr>
            <p:spPr bwMode="auto">
              <a:xfrm>
                <a:off x="1914" y="3280"/>
                <a:ext cx="30" cy="25"/>
              </a:xfrm>
              <a:custGeom>
                <a:avLst/>
                <a:gdLst>
                  <a:gd name="T0" fmla="*/ 29 w 30"/>
                  <a:gd name="T1" fmla="*/ 14 h 25"/>
                  <a:gd name="T2" fmla="*/ 29 w 30"/>
                  <a:gd name="T3" fmla="*/ 19 h 25"/>
                  <a:gd name="T4" fmla="*/ 24 w 30"/>
                  <a:gd name="T5" fmla="*/ 19 h 25"/>
                  <a:gd name="T6" fmla="*/ 24 w 30"/>
                  <a:gd name="T7" fmla="*/ 24 h 25"/>
                  <a:gd name="T8" fmla="*/ 20 w 30"/>
                  <a:gd name="T9" fmla="*/ 24 h 25"/>
                  <a:gd name="T10" fmla="*/ 15 w 30"/>
                  <a:gd name="T11" fmla="*/ 24 h 25"/>
                  <a:gd name="T12" fmla="*/ 10 w 30"/>
                  <a:gd name="T13" fmla="*/ 24 h 25"/>
                  <a:gd name="T14" fmla="*/ 5 w 30"/>
                  <a:gd name="T15" fmla="*/ 24 h 25"/>
                  <a:gd name="T16" fmla="*/ 5 w 30"/>
                  <a:gd name="T17" fmla="*/ 19 h 25"/>
                  <a:gd name="T18" fmla="*/ 0 w 30"/>
                  <a:gd name="T19" fmla="*/ 19 h 25"/>
                  <a:gd name="T20" fmla="*/ 0 w 30"/>
                  <a:gd name="T21" fmla="*/ 14 h 25"/>
                  <a:gd name="T22" fmla="*/ 0 w 30"/>
                  <a:gd name="T23" fmla="*/ 9 h 25"/>
                  <a:gd name="T24" fmla="*/ 0 w 30"/>
                  <a:gd name="T25" fmla="*/ 5 h 25"/>
                  <a:gd name="T26" fmla="*/ 5 w 30"/>
                  <a:gd name="T27" fmla="*/ 0 h 25"/>
                  <a:gd name="T28" fmla="*/ 10 w 30"/>
                  <a:gd name="T29" fmla="*/ 0 h 25"/>
                  <a:gd name="T30" fmla="*/ 15 w 30"/>
                  <a:gd name="T31" fmla="*/ 0 h 25"/>
                  <a:gd name="T32" fmla="*/ 20 w 30"/>
                  <a:gd name="T33" fmla="*/ 0 h 25"/>
                  <a:gd name="T34" fmla="*/ 24 w 30"/>
                  <a:gd name="T35" fmla="*/ 0 h 25"/>
                  <a:gd name="T36" fmla="*/ 24 w 30"/>
                  <a:gd name="T37" fmla="*/ 5 h 25"/>
                  <a:gd name="T38" fmla="*/ 29 w 30"/>
                  <a:gd name="T39" fmla="*/ 9 h 25"/>
                  <a:gd name="T40" fmla="*/ 29 w 30"/>
                  <a:gd name="T41" fmla="*/ 14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5"/>
                  <a:gd name="T65" fmla="*/ 30 w 30"/>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5">
                    <a:moveTo>
                      <a:pt x="29" y="14"/>
                    </a:moveTo>
                    <a:lnTo>
                      <a:pt x="29" y="19"/>
                    </a:lnTo>
                    <a:lnTo>
                      <a:pt x="24" y="19"/>
                    </a:lnTo>
                    <a:lnTo>
                      <a:pt x="24" y="24"/>
                    </a:lnTo>
                    <a:lnTo>
                      <a:pt x="20" y="24"/>
                    </a:lnTo>
                    <a:lnTo>
                      <a:pt x="15" y="24"/>
                    </a:lnTo>
                    <a:lnTo>
                      <a:pt x="10" y="24"/>
                    </a:lnTo>
                    <a:lnTo>
                      <a:pt x="5" y="24"/>
                    </a:lnTo>
                    <a:lnTo>
                      <a:pt x="5" y="19"/>
                    </a:lnTo>
                    <a:lnTo>
                      <a:pt x="0" y="19"/>
                    </a:lnTo>
                    <a:lnTo>
                      <a:pt x="0" y="14"/>
                    </a:lnTo>
                    <a:lnTo>
                      <a:pt x="0" y="9"/>
                    </a:lnTo>
                    <a:lnTo>
                      <a:pt x="0" y="5"/>
                    </a:lnTo>
                    <a:lnTo>
                      <a:pt x="5" y="0"/>
                    </a:lnTo>
                    <a:lnTo>
                      <a:pt x="10" y="0"/>
                    </a:lnTo>
                    <a:lnTo>
                      <a:pt x="15" y="0"/>
                    </a:lnTo>
                    <a:lnTo>
                      <a:pt x="20" y="0"/>
                    </a:lnTo>
                    <a:lnTo>
                      <a:pt x="24" y="0"/>
                    </a:lnTo>
                    <a:lnTo>
                      <a:pt x="24" y="5"/>
                    </a:lnTo>
                    <a:lnTo>
                      <a:pt x="29" y="9"/>
                    </a:lnTo>
                    <a:lnTo>
                      <a:pt x="29" y="14"/>
                    </a:lnTo>
                  </a:path>
                </a:pathLst>
              </a:custGeom>
              <a:solidFill>
                <a:srgbClr val="FFFFFF"/>
              </a:solidFill>
              <a:ln w="12700" cap="rnd">
                <a:solidFill>
                  <a:srgbClr val="000000"/>
                </a:solidFill>
                <a:round/>
                <a:headEnd/>
                <a:tailEnd/>
              </a:ln>
            </p:spPr>
            <p:txBody>
              <a:bodyPr/>
              <a:lstStyle/>
              <a:p>
                <a:endParaRPr lang="en-US"/>
              </a:p>
            </p:txBody>
          </p:sp>
          <p:sp>
            <p:nvSpPr>
              <p:cNvPr id="27354" name="Oval 2419"/>
              <p:cNvSpPr>
                <a:spLocks noChangeArrowheads="1"/>
              </p:cNvSpPr>
              <p:nvPr/>
            </p:nvSpPr>
            <p:spPr bwMode="auto">
              <a:xfrm>
                <a:off x="1957" y="3303"/>
                <a:ext cx="17" cy="1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55" name="Freeform 2420"/>
              <p:cNvSpPr>
                <a:spLocks/>
              </p:cNvSpPr>
              <p:nvPr/>
            </p:nvSpPr>
            <p:spPr bwMode="auto">
              <a:xfrm>
                <a:off x="1953" y="3299"/>
                <a:ext cx="34" cy="24"/>
              </a:xfrm>
              <a:custGeom>
                <a:avLst/>
                <a:gdLst>
                  <a:gd name="T0" fmla="*/ 28 w 34"/>
                  <a:gd name="T1" fmla="*/ 19 h 24"/>
                  <a:gd name="T2" fmla="*/ 28 w 34"/>
                  <a:gd name="T3" fmla="*/ 19 h 24"/>
                  <a:gd name="T4" fmla="*/ 28 w 34"/>
                  <a:gd name="T5" fmla="*/ 23 h 24"/>
                  <a:gd name="T6" fmla="*/ 23 w 34"/>
                  <a:gd name="T7" fmla="*/ 23 h 24"/>
                  <a:gd name="T8" fmla="*/ 19 w 34"/>
                  <a:gd name="T9" fmla="*/ 23 h 24"/>
                  <a:gd name="T10" fmla="*/ 14 w 34"/>
                  <a:gd name="T11" fmla="*/ 23 h 24"/>
                  <a:gd name="T12" fmla="*/ 9 w 34"/>
                  <a:gd name="T13" fmla="*/ 23 h 24"/>
                  <a:gd name="T14" fmla="*/ 4 w 34"/>
                  <a:gd name="T15" fmla="*/ 19 h 24"/>
                  <a:gd name="T16" fmla="*/ 4 w 34"/>
                  <a:gd name="T17" fmla="*/ 14 h 24"/>
                  <a:gd name="T18" fmla="*/ 0 w 34"/>
                  <a:gd name="T19" fmla="*/ 14 h 24"/>
                  <a:gd name="T20" fmla="*/ 0 w 34"/>
                  <a:gd name="T21" fmla="*/ 9 h 24"/>
                  <a:gd name="T22" fmla="*/ 4 w 34"/>
                  <a:gd name="T23" fmla="*/ 5 h 24"/>
                  <a:gd name="T24" fmla="*/ 9 w 34"/>
                  <a:gd name="T25" fmla="*/ 0 h 24"/>
                  <a:gd name="T26" fmla="*/ 14 w 34"/>
                  <a:gd name="T27" fmla="*/ 0 h 24"/>
                  <a:gd name="T28" fmla="*/ 19 w 34"/>
                  <a:gd name="T29" fmla="*/ 0 h 24"/>
                  <a:gd name="T30" fmla="*/ 23 w 34"/>
                  <a:gd name="T31" fmla="*/ 0 h 24"/>
                  <a:gd name="T32" fmla="*/ 23 w 34"/>
                  <a:gd name="T33" fmla="*/ 5 h 24"/>
                  <a:gd name="T34" fmla="*/ 28 w 34"/>
                  <a:gd name="T35" fmla="*/ 5 h 24"/>
                  <a:gd name="T36" fmla="*/ 28 w 34"/>
                  <a:gd name="T37" fmla="*/ 9 h 24"/>
                  <a:gd name="T38" fmla="*/ 33 w 34"/>
                  <a:gd name="T39" fmla="*/ 14 h 24"/>
                  <a:gd name="T40" fmla="*/ 28 w 34"/>
                  <a:gd name="T41" fmla="*/ 19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24"/>
                  <a:gd name="T65" fmla="*/ 34 w 34"/>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24">
                    <a:moveTo>
                      <a:pt x="28" y="19"/>
                    </a:moveTo>
                    <a:lnTo>
                      <a:pt x="28" y="19"/>
                    </a:lnTo>
                    <a:lnTo>
                      <a:pt x="28" y="23"/>
                    </a:lnTo>
                    <a:lnTo>
                      <a:pt x="23" y="23"/>
                    </a:lnTo>
                    <a:lnTo>
                      <a:pt x="19" y="23"/>
                    </a:lnTo>
                    <a:lnTo>
                      <a:pt x="14" y="23"/>
                    </a:lnTo>
                    <a:lnTo>
                      <a:pt x="9" y="23"/>
                    </a:lnTo>
                    <a:lnTo>
                      <a:pt x="4" y="19"/>
                    </a:lnTo>
                    <a:lnTo>
                      <a:pt x="4" y="14"/>
                    </a:lnTo>
                    <a:lnTo>
                      <a:pt x="0" y="14"/>
                    </a:lnTo>
                    <a:lnTo>
                      <a:pt x="0" y="9"/>
                    </a:lnTo>
                    <a:lnTo>
                      <a:pt x="4" y="5"/>
                    </a:lnTo>
                    <a:lnTo>
                      <a:pt x="9" y="0"/>
                    </a:lnTo>
                    <a:lnTo>
                      <a:pt x="14" y="0"/>
                    </a:lnTo>
                    <a:lnTo>
                      <a:pt x="19" y="0"/>
                    </a:lnTo>
                    <a:lnTo>
                      <a:pt x="23" y="0"/>
                    </a:lnTo>
                    <a:lnTo>
                      <a:pt x="23" y="5"/>
                    </a:lnTo>
                    <a:lnTo>
                      <a:pt x="28" y="5"/>
                    </a:lnTo>
                    <a:lnTo>
                      <a:pt x="28" y="9"/>
                    </a:lnTo>
                    <a:lnTo>
                      <a:pt x="33" y="14"/>
                    </a:lnTo>
                    <a:lnTo>
                      <a:pt x="28" y="19"/>
                    </a:lnTo>
                  </a:path>
                </a:pathLst>
              </a:custGeom>
              <a:solidFill>
                <a:srgbClr val="FFFFFF"/>
              </a:solidFill>
              <a:ln w="12700" cap="rnd">
                <a:solidFill>
                  <a:srgbClr val="000000"/>
                </a:solidFill>
                <a:round/>
                <a:headEnd/>
                <a:tailEnd/>
              </a:ln>
            </p:spPr>
            <p:txBody>
              <a:bodyPr/>
              <a:lstStyle/>
              <a:p>
                <a:endParaRPr lang="en-US"/>
              </a:p>
            </p:txBody>
          </p:sp>
          <p:sp>
            <p:nvSpPr>
              <p:cNvPr id="27356" name="Oval 2421"/>
              <p:cNvSpPr>
                <a:spLocks noChangeArrowheads="1"/>
              </p:cNvSpPr>
              <p:nvPr/>
            </p:nvSpPr>
            <p:spPr bwMode="auto">
              <a:xfrm>
                <a:off x="1947" y="3293"/>
                <a:ext cx="17" cy="13"/>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57" name="Freeform 2422"/>
              <p:cNvSpPr>
                <a:spLocks/>
              </p:cNvSpPr>
              <p:nvPr/>
            </p:nvSpPr>
            <p:spPr bwMode="auto">
              <a:xfrm>
                <a:off x="1943" y="3289"/>
                <a:ext cx="34" cy="25"/>
              </a:xfrm>
              <a:custGeom>
                <a:avLst/>
                <a:gdLst>
                  <a:gd name="T0" fmla="*/ 29 w 34"/>
                  <a:gd name="T1" fmla="*/ 19 h 25"/>
                  <a:gd name="T2" fmla="*/ 29 w 34"/>
                  <a:gd name="T3" fmla="*/ 19 h 25"/>
                  <a:gd name="T4" fmla="*/ 29 w 34"/>
                  <a:gd name="T5" fmla="*/ 24 h 25"/>
                  <a:gd name="T6" fmla="*/ 24 w 34"/>
                  <a:gd name="T7" fmla="*/ 24 h 25"/>
                  <a:gd name="T8" fmla="*/ 19 w 34"/>
                  <a:gd name="T9" fmla="*/ 24 h 25"/>
                  <a:gd name="T10" fmla="*/ 14 w 34"/>
                  <a:gd name="T11" fmla="*/ 24 h 25"/>
                  <a:gd name="T12" fmla="*/ 10 w 34"/>
                  <a:gd name="T13" fmla="*/ 24 h 25"/>
                  <a:gd name="T14" fmla="*/ 5 w 34"/>
                  <a:gd name="T15" fmla="*/ 19 h 25"/>
                  <a:gd name="T16" fmla="*/ 5 w 34"/>
                  <a:gd name="T17" fmla="*/ 15 h 25"/>
                  <a:gd name="T18" fmla="*/ 0 w 34"/>
                  <a:gd name="T19" fmla="*/ 15 h 25"/>
                  <a:gd name="T20" fmla="*/ 0 w 34"/>
                  <a:gd name="T21" fmla="*/ 10 h 25"/>
                  <a:gd name="T22" fmla="*/ 5 w 34"/>
                  <a:gd name="T23" fmla="*/ 5 h 25"/>
                  <a:gd name="T24" fmla="*/ 10 w 34"/>
                  <a:gd name="T25" fmla="*/ 0 h 25"/>
                  <a:gd name="T26" fmla="*/ 14 w 34"/>
                  <a:gd name="T27" fmla="*/ 0 h 25"/>
                  <a:gd name="T28" fmla="*/ 19 w 34"/>
                  <a:gd name="T29" fmla="*/ 0 h 25"/>
                  <a:gd name="T30" fmla="*/ 24 w 34"/>
                  <a:gd name="T31" fmla="*/ 0 h 25"/>
                  <a:gd name="T32" fmla="*/ 24 w 34"/>
                  <a:gd name="T33" fmla="*/ 5 h 25"/>
                  <a:gd name="T34" fmla="*/ 29 w 34"/>
                  <a:gd name="T35" fmla="*/ 5 h 25"/>
                  <a:gd name="T36" fmla="*/ 29 w 34"/>
                  <a:gd name="T37" fmla="*/ 10 h 25"/>
                  <a:gd name="T38" fmla="*/ 33 w 34"/>
                  <a:gd name="T39" fmla="*/ 15 h 25"/>
                  <a:gd name="T40" fmla="*/ 29 w 34"/>
                  <a:gd name="T41" fmla="*/ 19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25"/>
                  <a:gd name="T65" fmla="*/ 34 w 34"/>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25">
                    <a:moveTo>
                      <a:pt x="29" y="19"/>
                    </a:moveTo>
                    <a:lnTo>
                      <a:pt x="29" y="19"/>
                    </a:lnTo>
                    <a:lnTo>
                      <a:pt x="29" y="24"/>
                    </a:lnTo>
                    <a:lnTo>
                      <a:pt x="24" y="24"/>
                    </a:lnTo>
                    <a:lnTo>
                      <a:pt x="19" y="24"/>
                    </a:lnTo>
                    <a:lnTo>
                      <a:pt x="14" y="24"/>
                    </a:lnTo>
                    <a:lnTo>
                      <a:pt x="10" y="24"/>
                    </a:lnTo>
                    <a:lnTo>
                      <a:pt x="5" y="19"/>
                    </a:lnTo>
                    <a:lnTo>
                      <a:pt x="5" y="15"/>
                    </a:lnTo>
                    <a:lnTo>
                      <a:pt x="0" y="15"/>
                    </a:lnTo>
                    <a:lnTo>
                      <a:pt x="0" y="10"/>
                    </a:lnTo>
                    <a:lnTo>
                      <a:pt x="5" y="5"/>
                    </a:lnTo>
                    <a:lnTo>
                      <a:pt x="10" y="0"/>
                    </a:lnTo>
                    <a:lnTo>
                      <a:pt x="14" y="0"/>
                    </a:lnTo>
                    <a:lnTo>
                      <a:pt x="19" y="0"/>
                    </a:lnTo>
                    <a:lnTo>
                      <a:pt x="24" y="0"/>
                    </a:lnTo>
                    <a:lnTo>
                      <a:pt x="24" y="5"/>
                    </a:lnTo>
                    <a:lnTo>
                      <a:pt x="29" y="5"/>
                    </a:lnTo>
                    <a:lnTo>
                      <a:pt x="29" y="10"/>
                    </a:lnTo>
                    <a:lnTo>
                      <a:pt x="33" y="15"/>
                    </a:lnTo>
                    <a:lnTo>
                      <a:pt x="29" y="19"/>
                    </a:lnTo>
                  </a:path>
                </a:pathLst>
              </a:custGeom>
              <a:solidFill>
                <a:srgbClr val="FFFFFF"/>
              </a:solidFill>
              <a:ln w="12700" cap="rnd">
                <a:solidFill>
                  <a:srgbClr val="000000"/>
                </a:solidFill>
                <a:round/>
                <a:headEnd/>
                <a:tailEnd/>
              </a:ln>
            </p:spPr>
            <p:txBody>
              <a:bodyPr/>
              <a:lstStyle/>
              <a:p>
                <a:endParaRPr lang="en-US"/>
              </a:p>
            </p:txBody>
          </p:sp>
          <p:sp>
            <p:nvSpPr>
              <p:cNvPr id="27358" name="Oval 2423"/>
              <p:cNvSpPr>
                <a:spLocks noChangeArrowheads="1"/>
              </p:cNvSpPr>
              <p:nvPr/>
            </p:nvSpPr>
            <p:spPr bwMode="auto">
              <a:xfrm>
                <a:off x="1980" y="3303"/>
                <a:ext cx="18" cy="12"/>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59" name="Freeform 2424"/>
              <p:cNvSpPr>
                <a:spLocks/>
              </p:cNvSpPr>
              <p:nvPr/>
            </p:nvSpPr>
            <p:spPr bwMode="auto">
              <a:xfrm>
                <a:off x="1976" y="3299"/>
                <a:ext cx="30" cy="24"/>
              </a:xfrm>
              <a:custGeom>
                <a:avLst/>
                <a:gdLst>
                  <a:gd name="T0" fmla="*/ 29 w 30"/>
                  <a:gd name="T1" fmla="*/ 14 h 24"/>
                  <a:gd name="T2" fmla="*/ 29 w 30"/>
                  <a:gd name="T3" fmla="*/ 19 h 24"/>
                  <a:gd name="T4" fmla="*/ 24 w 30"/>
                  <a:gd name="T5" fmla="*/ 23 h 24"/>
                  <a:gd name="T6" fmla="*/ 20 w 30"/>
                  <a:gd name="T7" fmla="*/ 23 h 24"/>
                  <a:gd name="T8" fmla="*/ 15 w 30"/>
                  <a:gd name="T9" fmla="*/ 23 h 24"/>
                  <a:gd name="T10" fmla="*/ 10 w 30"/>
                  <a:gd name="T11" fmla="*/ 23 h 24"/>
                  <a:gd name="T12" fmla="*/ 5 w 30"/>
                  <a:gd name="T13" fmla="*/ 23 h 24"/>
                  <a:gd name="T14" fmla="*/ 5 w 30"/>
                  <a:gd name="T15" fmla="*/ 19 h 24"/>
                  <a:gd name="T16" fmla="*/ 0 w 30"/>
                  <a:gd name="T17" fmla="*/ 19 h 24"/>
                  <a:gd name="T18" fmla="*/ 0 w 30"/>
                  <a:gd name="T19" fmla="*/ 14 h 24"/>
                  <a:gd name="T20" fmla="*/ 0 w 30"/>
                  <a:gd name="T21" fmla="*/ 9 h 24"/>
                  <a:gd name="T22" fmla="*/ 0 w 30"/>
                  <a:gd name="T23" fmla="*/ 5 h 24"/>
                  <a:gd name="T24" fmla="*/ 5 w 30"/>
                  <a:gd name="T25" fmla="*/ 5 h 24"/>
                  <a:gd name="T26" fmla="*/ 5 w 30"/>
                  <a:gd name="T27" fmla="*/ 0 h 24"/>
                  <a:gd name="T28" fmla="*/ 10 w 30"/>
                  <a:gd name="T29" fmla="*/ 0 h 24"/>
                  <a:gd name="T30" fmla="*/ 15 w 30"/>
                  <a:gd name="T31" fmla="*/ 0 h 24"/>
                  <a:gd name="T32" fmla="*/ 20 w 30"/>
                  <a:gd name="T33" fmla="*/ 0 h 24"/>
                  <a:gd name="T34" fmla="*/ 24 w 30"/>
                  <a:gd name="T35" fmla="*/ 5 h 24"/>
                  <a:gd name="T36" fmla="*/ 29 w 30"/>
                  <a:gd name="T37" fmla="*/ 5 h 24"/>
                  <a:gd name="T38" fmla="*/ 29 w 30"/>
                  <a:gd name="T39" fmla="*/ 9 h 24"/>
                  <a:gd name="T40" fmla="*/ 29 w 30"/>
                  <a:gd name="T41" fmla="*/ 14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
                  <a:gd name="T64" fmla="*/ 0 h 24"/>
                  <a:gd name="T65" fmla="*/ 30 w 30"/>
                  <a:gd name="T66" fmla="*/ 24 h 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 h="24">
                    <a:moveTo>
                      <a:pt x="29" y="14"/>
                    </a:moveTo>
                    <a:lnTo>
                      <a:pt x="29" y="19"/>
                    </a:lnTo>
                    <a:lnTo>
                      <a:pt x="24" y="23"/>
                    </a:lnTo>
                    <a:lnTo>
                      <a:pt x="20" y="23"/>
                    </a:lnTo>
                    <a:lnTo>
                      <a:pt x="15" y="23"/>
                    </a:lnTo>
                    <a:lnTo>
                      <a:pt x="10" y="23"/>
                    </a:lnTo>
                    <a:lnTo>
                      <a:pt x="5" y="23"/>
                    </a:lnTo>
                    <a:lnTo>
                      <a:pt x="5" y="19"/>
                    </a:lnTo>
                    <a:lnTo>
                      <a:pt x="0" y="19"/>
                    </a:lnTo>
                    <a:lnTo>
                      <a:pt x="0" y="14"/>
                    </a:lnTo>
                    <a:lnTo>
                      <a:pt x="0" y="9"/>
                    </a:lnTo>
                    <a:lnTo>
                      <a:pt x="0" y="5"/>
                    </a:lnTo>
                    <a:lnTo>
                      <a:pt x="5" y="5"/>
                    </a:lnTo>
                    <a:lnTo>
                      <a:pt x="5" y="0"/>
                    </a:lnTo>
                    <a:lnTo>
                      <a:pt x="10" y="0"/>
                    </a:lnTo>
                    <a:lnTo>
                      <a:pt x="15" y="0"/>
                    </a:lnTo>
                    <a:lnTo>
                      <a:pt x="20" y="0"/>
                    </a:lnTo>
                    <a:lnTo>
                      <a:pt x="24" y="5"/>
                    </a:lnTo>
                    <a:lnTo>
                      <a:pt x="29" y="5"/>
                    </a:lnTo>
                    <a:lnTo>
                      <a:pt x="29" y="9"/>
                    </a:lnTo>
                    <a:lnTo>
                      <a:pt x="29" y="14"/>
                    </a:lnTo>
                  </a:path>
                </a:pathLst>
              </a:custGeom>
              <a:solidFill>
                <a:srgbClr val="FFFFFF"/>
              </a:solidFill>
              <a:ln w="12700" cap="rnd">
                <a:solidFill>
                  <a:srgbClr val="000000"/>
                </a:solidFill>
                <a:round/>
                <a:headEnd/>
                <a:tailEnd/>
              </a:ln>
            </p:spPr>
            <p:txBody>
              <a:bodyPr/>
              <a:lstStyle/>
              <a:p>
                <a:endParaRPr lang="en-US"/>
              </a:p>
            </p:txBody>
          </p:sp>
          <p:sp>
            <p:nvSpPr>
              <p:cNvPr id="27360" name="AutoShape 2425"/>
              <p:cNvSpPr>
                <a:spLocks noChangeArrowheads="1"/>
              </p:cNvSpPr>
              <p:nvPr/>
            </p:nvSpPr>
            <p:spPr bwMode="auto">
              <a:xfrm>
                <a:off x="1933" y="3042"/>
                <a:ext cx="146" cy="64"/>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61" name="Freeform 2426"/>
              <p:cNvSpPr>
                <a:spLocks/>
              </p:cNvSpPr>
              <p:nvPr/>
            </p:nvSpPr>
            <p:spPr bwMode="auto">
              <a:xfrm>
                <a:off x="1929" y="3028"/>
                <a:ext cx="158" cy="101"/>
              </a:xfrm>
              <a:custGeom>
                <a:avLst/>
                <a:gdLst>
                  <a:gd name="T0" fmla="*/ 5 w 158"/>
                  <a:gd name="T1" fmla="*/ 29 h 101"/>
                  <a:gd name="T2" fmla="*/ 5 w 158"/>
                  <a:gd name="T3" fmla="*/ 24 h 101"/>
                  <a:gd name="T4" fmla="*/ 9 w 158"/>
                  <a:gd name="T5" fmla="*/ 19 h 101"/>
                  <a:gd name="T6" fmla="*/ 14 w 158"/>
                  <a:gd name="T7" fmla="*/ 15 h 101"/>
                  <a:gd name="T8" fmla="*/ 19 w 158"/>
                  <a:gd name="T9" fmla="*/ 10 h 101"/>
                  <a:gd name="T10" fmla="*/ 24 w 158"/>
                  <a:gd name="T11" fmla="*/ 5 h 101"/>
                  <a:gd name="T12" fmla="*/ 28 w 158"/>
                  <a:gd name="T13" fmla="*/ 5 h 101"/>
                  <a:gd name="T14" fmla="*/ 38 w 158"/>
                  <a:gd name="T15" fmla="*/ 5 h 101"/>
                  <a:gd name="T16" fmla="*/ 43 w 158"/>
                  <a:gd name="T17" fmla="*/ 0 h 101"/>
                  <a:gd name="T18" fmla="*/ 47 w 158"/>
                  <a:gd name="T19" fmla="*/ 5 h 101"/>
                  <a:gd name="T20" fmla="*/ 57 w 158"/>
                  <a:gd name="T21" fmla="*/ 5 h 101"/>
                  <a:gd name="T22" fmla="*/ 124 w 158"/>
                  <a:gd name="T23" fmla="*/ 24 h 101"/>
                  <a:gd name="T24" fmla="*/ 129 w 158"/>
                  <a:gd name="T25" fmla="*/ 29 h 101"/>
                  <a:gd name="T26" fmla="*/ 138 w 158"/>
                  <a:gd name="T27" fmla="*/ 29 h 101"/>
                  <a:gd name="T28" fmla="*/ 143 w 158"/>
                  <a:gd name="T29" fmla="*/ 34 h 101"/>
                  <a:gd name="T30" fmla="*/ 148 w 158"/>
                  <a:gd name="T31" fmla="*/ 38 h 101"/>
                  <a:gd name="T32" fmla="*/ 148 w 158"/>
                  <a:gd name="T33" fmla="*/ 43 h 101"/>
                  <a:gd name="T34" fmla="*/ 152 w 158"/>
                  <a:gd name="T35" fmla="*/ 52 h 101"/>
                  <a:gd name="T36" fmla="*/ 152 w 158"/>
                  <a:gd name="T37" fmla="*/ 57 h 101"/>
                  <a:gd name="T38" fmla="*/ 157 w 158"/>
                  <a:gd name="T39" fmla="*/ 62 h 101"/>
                  <a:gd name="T40" fmla="*/ 157 w 158"/>
                  <a:gd name="T41" fmla="*/ 67 h 101"/>
                  <a:gd name="T42" fmla="*/ 152 w 158"/>
                  <a:gd name="T43" fmla="*/ 76 h 101"/>
                  <a:gd name="T44" fmla="*/ 152 w 158"/>
                  <a:gd name="T45" fmla="*/ 81 h 101"/>
                  <a:gd name="T46" fmla="*/ 148 w 158"/>
                  <a:gd name="T47" fmla="*/ 86 h 101"/>
                  <a:gd name="T48" fmla="*/ 143 w 158"/>
                  <a:gd name="T49" fmla="*/ 90 h 101"/>
                  <a:gd name="T50" fmla="*/ 138 w 158"/>
                  <a:gd name="T51" fmla="*/ 95 h 101"/>
                  <a:gd name="T52" fmla="*/ 133 w 158"/>
                  <a:gd name="T53" fmla="*/ 95 h 101"/>
                  <a:gd name="T54" fmla="*/ 129 w 158"/>
                  <a:gd name="T55" fmla="*/ 100 h 101"/>
                  <a:gd name="T56" fmla="*/ 119 w 158"/>
                  <a:gd name="T57" fmla="*/ 100 h 101"/>
                  <a:gd name="T58" fmla="*/ 114 w 158"/>
                  <a:gd name="T59" fmla="*/ 100 h 101"/>
                  <a:gd name="T60" fmla="*/ 109 w 158"/>
                  <a:gd name="T61" fmla="*/ 100 h 101"/>
                  <a:gd name="T62" fmla="*/ 100 w 158"/>
                  <a:gd name="T63" fmla="*/ 100 h 101"/>
                  <a:gd name="T64" fmla="*/ 33 w 158"/>
                  <a:gd name="T65" fmla="*/ 76 h 101"/>
                  <a:gd name="T66" fmla="*/ 28 w 158"/>
                  <a:gd name="T67" fmla="*/ 76 h 101"/>
                  <a:gd name="T68" fmla="*/ 19 w 158"/>
                  <a:gd name="T69" fmla="*/ 71 h 101"/>
                  <a:gd name="T70" fmla="*/ 14 w 158"/>
                  <a:gd name="T71" fmla="*/ 67 h 101"/>
                  <a:gd name="T72" fmla="*/ 9 w 158"/>
                  <a:gd name="T73" fmla="*/ 62 h 101"/>
                  <a:gd name="T74" fmla="*/ 9 w 158"/>
                  <a:gd name="T75" fmla="*/ 57 h 101"/>
                  <a:gd name="T76" fmla="*/ 5 w 158"/>
                  <a:gd name="T77" fmla="*/ 52 h 101"/>
                  <a:gd name="T78" fmla="*/ 5 w 158"/>
                  <a:gd name="T79" fmla="*/ 48 h 101"/>
                  <a:gd name="T80" fmla="*/ 0 w 158"/>
                  <a:gd name="T81" fmla="*/ 43 h 101"/>
                  <a:gd name="T82" fmla="*/ 0 w 158"/>
                  <a:gd name="T83" fmla="*/ 34 h 101"/>
                  <a:gd name="T84" fmla="*/ 5 w 158"/>
                  <a:gd name="T85" fmla="*/ 29 h 1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8"/>
                  <a:gd name="T130" fmla="*/ 0 h 101"/>
                  <a:gd name="T131" fmla="*/ 158 w 158"/>
                  <a:gd name="T132" fmla="*/ 101 h 1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8" h="101">
                    <a:moveTo>
                      <a:pt x="5" y="29"/>
                    </a:moveTo>
                    <a:lnTo>
                      <a:pt x="5" y="24"/>
                    </a:lnTo>
                    <a:lnTo>
                      <a:pt x="9" y="19"/>
                    </a:lnTo>
                    <a:lnTo>
                      <a:pt x="14" y="15"/>
                    </a:lnTo>
                    <a:lnTo>
                      <a:pt x="19" y="10"/>
                    </a:lnTo>
                    <a:lnTo>
                      <a:pt x="24" y="5"/>
                    </a:lnTo>
                    <a:lnTo>
                      <a:pt x="28" y="5"/>
                    </a:lnTo>
                    <a:lnTo>
                      <a:pt x="38" y="5"/>
                    </a:lnTo>
                    <a:lnTo>
                      <a:pt x="43" y="0"/>
                    </a:lnTo>
                    <a:lnTo>
                      <a:pt x="47" y="5"/>
                    </a:lnTo>
                    <a:lnTo>
                      <a:pt x="57" y="5"/>
                    </a:lnTo>
                    <a:lnTo>
                      <a:pt x="124" y="24"/>
                    </a:lnTo>
                    <a:lnTo>
                      <a:pt x="129" y="29"/>
                    </a:lnTo>
                    <a:lnTo>
                      <a:pt x="138" y="29"/>
                    </a:lnTo>
                    <a:lnTo>
                      <a:pt x="143" y="34"/>
                    </a:lnTo>
                    <a:lnTo>
                      <a:pt x="148" y="38"/>
                    </a:lnTo>
                    <a:lnTo>
                      <a:pt x="148" y="43"/>
                    </a:lnTo>
                    <a:lnTo>
                      <a:pt x="152" y="52"/>
                    </a:lnTo>
                    <a:lnTo>
                      <a:pt x="152" y="57"/>
                    </a:lnTo>
                    <a:lnTo>
                      <a:pt x="157" y="62"/>
                    </a:lnTo>
                    <a:lnTo>
                      <a:pt x="157" y="67"/>
                    </a:lnTo>
                    <a:lnTo>
                      <a:pt x="152" y="76"/>
                    </a:lnTo>
                    <a:lnTo>
                      <a:pt x="152" y="81"/>
                    </a:lnTo>
                    <a:lnTo>
                      <a:pt x="148" y="86"/>
                    </a:lnTo>
                    <a:lnTo>
                      <a:pt x="143" y="90"/>
                    </a:lnTo>
                    <a:lnTo>
                      <a:pt x="138" y="95"/>
                    </a:lnTo>
                    <a:lnTo>
                      <a:pt x="133" y="95"/>
                    </a:lnTo>
                    <a:lnTo>
                      <a:pt x="129" y="100"/>
                    </a:lnTo>
                    <a:lnTo>
                      <a:pt x="119" y="100"/>
                    </a:lnTo>
                    <a:lnTo>
                      <a:pt x="114" y="100"/>
                    </a:lnTo>
                    <a:lnTo>
                      <a:pt x="109" y="100"/>
                    </a:lnTo>
                    <a:lnTo>
                      <a:pt x="100" y="100"/>
                    </a:lnTo>
                    <a:lnTo>
                      <a:pt x="33" y="76"/>
                    </a:lnTo>
                    <a:lnTo>
                      <a:pt x="28" y="76"/>
                    </a:lnTo>
                    <a:lnTo>
                      <a:pt x="19" y="71"/>
                    </a:lnTo>
                    <a:lnTo>
                      <a:pt x="14" y="67"/>
                    </a:lnTo>
                    <a:lnTo>
                      <a:pt x="9" y="62"/>
                    </a:lnTo>
                    <a:lnTo>
                      <a:pt x="9" y="57"/>
                    </a:lnTo>
                    <a:lnTo>
                      <a:pt x="5" y="52"/>
                    </a:lnTo>
                    <a:lnTo>
                      <a:pt x="5" y="48"/>
                    </a:lnTo>
                    <a:lnTo>
                      <a:pt x="0" y="43"/>
                    </a:lnTo>
                    <a:lnTo>
                      <a:pt x="0" y="34"/>
                    </a:lnTo>
                    <a:lnTo>
                      <a:pt x="5" y="29"/>
                    </a:lnTo>
                  </a:path>
                </a:pathLst>
              </a:custGeom>
              <a:solidFill>
                <a:srgbClr val="FFFFFF"/>
              </a:solidFill>
              <a:ln w="12700" cap="rnd">
                <a:solidFill>
                  <a:srgbClr val="000000"/>
                </a:solidFill>
                <a:round/>
                <a:headEnd/>
                <a:tailEnd/>
              </a:ln>
            </p:spPr>
            <p:txBody>
              <a:bodyPr/>
              <a:lstStyle/>
              <a:p>
                <a:endParaRPr lang="en-US"/>
              </a:p>
            </p:txBody>
          </p:sp>
          <p:sp>
            <p:nvSpPr>
              <p:cNvPr id="27362" name="AutoShape 2427"/>
              <p:cNvSpPr>
                <a:spLocks noChangeArrowheads="1"/>
              </p:cNvSpPr>
              <p:nvPr/>
            </p:nvSpPr>
            <p:spPr bwMode="auto">
              <a:xfrm>
                <a:off x="1942" y="3051"/>
                <a:ext cx="127" cy="46"/>
              </a:xfrm>
              <a:prstGeom prst="roundRect">
                <a:avLst>
                  <a:gd name="adj" fmla="val 49995"/>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63" name="Freeform 2428"/>
              <p:cNvSpPr>
                <a:spLocks/>
              </p:cNvSpPr>
              <p:nvPr/>
            </p:nvSpPr>
            <p:spPr bwMode="auto">
              <a:xfrm>
                <a:off x="1938" y="3043"/>
                <a:ext cx="140" cy="76"/>
              </a:xfrm>
              <a:custGeom>
                <a:avLst/>
                <a:gdLst>
                  <a:gd name="T0" fmla="*/ 0 w 140"/>
                  <a:gd name="T1" fmla="*/ 19 h 76"/>
                  <a:gd name="T2" fmla="*/ 5 w 140"/>
                  <a:gd name="T3" fmla="*/ 14 h 76"/>
                  <a:gd name="T4" fmla="*/ 5 w 140"/>
                  <a:gd name="T5" fmla="*/ 9 h 76"/>
                  <a:gd name="T6" fmla="*/ 10 w 140"/>
                  <a:gd name="T7" fmla="*/ 4 h 76"/>
                  <a:gd name="T8" fmla="*/ 15 w 140"/>
                  <a:gd name="T9" fmla="*/ 0 h 76"/>
                  <a:gd name="T10" fmla="*/ 19 w 140"/>
                  <a:gd name="T11" fmla="*/ 0 h 76"/>
                  <a:gd name="T12" fmla="*/ 24 w 140"/>
                  <a:gd name="T13" fmla="*/ 0 h 76"/>
                  <a:gd name="T14" fmla="*/ 34 w 140"/>
                  <a:gd name="T15" fmla="*/ 0 h 76"/>
                  <a:gd name="T16" fmla="*/ 38 w 140"/>
                  <a:gd name="T17" fmla="*/ 0 h 76"/>
                  <a:gd name="T18" fmla="*/ 43 w 140"/>
                  <a:gd name="T19" fmla="*/ 0 h 76"/>
                  <a:gd name="T20" fmla="*/ 53 w 140"/>
                  <a:gd name="T21" fmla="*/ 0 h 76"/>
                  <a:gd name="T22" fmla="*/ 105 w 140"/>
                  <a:gd name="T23" fmla="*/ 14 h 76"/>
                  <a:gd name="T24" fmla="*/ 110 w 140"/>
                  <a:gd name="T25" fmla="*/ 19 h 76"/>
                  <a:gd name="T26" fmla="*/ 120 w 140"/>
                  <a:gd name="T27" fmla="*/ 23 h 76"/>
                  <a:gd name="T28" fmla="*/ 124 w 140"/>
                  <a:gd name="T29" fmla="*/ 23 h 76"/>
                  <a:gd name="T30" fmla="*/ 129 w 140"/>
                  <a:gd name="T31" fmla="*/ 28 h 76"/>
                  <a:gd name="T32" fmla="*/ 134 w 140"/>
                  <a:gd name="T33" fmla="*/ 33 h 76"/>
                  <a:gd name="T34" fmla="*/ 134 w 140"/>
                  <a:gd name="T35" fmla="*/ 37 h 76"/>
                  <a:gd name="T36" fmla="*/ 139 w 140"/>
                  <a:gd name="T37" fmla="*/ 42 h 76"/>
                  <a:gd name="T38" fmla="*/ 139 w 140"/>
                  <a:gd name="T39" fmla="*/ 47 h 76"/>
                  <a:gd name="T40" fmla="*/ 139 w 140"/>
                  <a:gd name="T41" fmla="*/ 52 h 76"/>
                  <a:gd name="T42" fmla="*/ 139 w 140"/>
                  <a:gd name="T43" fmla="*/ 56 h 76"/>
                  <a:gd name="T44" fmla="*/ 134 w 140"/>
                  <a:gd name="T45" fmla="*/ 61 h 76"/>
                  <a:gd name="T46" fmla="*/ 134 w 140"/>
                  <a:gd name="T47" fmla="*/ 66 h 76"/>
                  <a:gd name="T48" fmla="*/ 129 w 140"/>
                  <a:gd name="T49" fmla="*/ 71 h 76"/>
                  <a:gd name="T50" fmla="*/ 124 w 140"/>
                  <a:gd name="T51" fmla="*/ 71 h 76"/>
                  <a:gd name="T52" fmla="*/ 120 w 140"/>
                  <a:gd name="T53" fmla="*/ 75 h 76"/>
                  <a:gd name="T54" fmla="*/ 115 w 140"/>
                  <a:gd name="T55" fmla="*/ 75 h 76"/>
                  <a:gd name="T56" fmla="*/ 105 w 140"/>
                  <a:gd name="T57" fmla="*/ 75 h 76"/>
                  <a:gd name="T58" fmla="*/ 100 w 140"/>
                  <a:gd name="T59" fmla="*/ 75 h 76"/>
                  <a:gd name="T60" fmla="*/ 96 w 140"/>
                  <a:gd name="T61" fmla="*/ 75 h 76"/>
                  <a:gd name="T62" fmla="*/ 86 w 140"/>
                  <a:gd name="T63" fmla="*/ 75 h 76"/>
                  <a:gd name="T64" fmla="*/ 34 w 140"/>
                  <a:gd name="T65" fmla="*/ 56 h 76"/>
                  <a:gd name="T66" fmla="*/ 29 w 140"/>
                  <a:gd name="T67" fmla="*/ 56 h 76"/>
                  <a:gd name="T68" fmla="*/ 19 w 140"/>
                  <a:gd name="T69" fmla="*/ 52 h 76"/>
                  <a:gd name="T70" fmla="*/ 15 w 140"/>
                  <a:gd name="T71" fmla="*/ 47 h 76"/>
                  <a:gd name="T72" fmla="*/ 10 w 140"/>
                  <a:gd name="T73" fmla="*/ 42 h 76"/>
                  <a:gd name="T74" fmla="*/ 5 w 140"/>
                  <a:gd name="T75" fmla="*/ 42 h 76"/>
                  <a:gd name="T76" fmla="*/ 5 w 140"/>
                  <a:gd name="T77" fmla="*/ 37 h 76"/>
                  <a:gd name="T78" fmla="*/ 0 w 140"/>
                  <a:gd name="T79" fmla="*/ 33 h 76"/>
                  <a:gd name="T80" fmla="*/ 0 w 140"/>
                  <a:gd name="T81" fmla="*/ 28 h 76"/>
                  <a:gd name="T82" fmla="*/ 0 w 140"/>
                  <a:gd name="T83" fmla="*/ 19 h 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40"/>
                  <a:gd name="T127" fmla="*/ 0 h 76"/>
                  <a:gd name="T128" fmla="*/ 140 w 140"/>
                  <a:gd name="T129" fmla="*/ 76 h 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40" h="76">
                    <a:moveTo>
                      <a:pt x="0" y="19"/>
                    </a:moveTo>
                    <a:lnTo>
                      <a:pt x="5" y="14"/>
                    </a:lnTo>
                    <a:lnTo>
                      <a:pt x="5" y="9"/>
                    </a:lnTo>
                    <a:lnTo>
                      <a:pt x="10" y="4"/>
                    </a:lnTo>
                    <a:lnTo>
                      <a:pt x="15" y="0"/>
                    </a:lnTo>
                    <a:lnTo>
                      <a:pt x="19" y="0"/>
                    </a:lnTo>
                    <a:lnTo>
                      <a:pt x="24" y="0"/>
                    </a:lnTo>
                    <a:lnTo>
                      <a:pt x="34" y="0"/>
                    </a:lnTo>
                    <a:lnTo>
                      <a:pt x="38" y="0"/>
                    </a:lnTo>
                    <a:lnTo>
                      <a:pt x="43" y="0"/>
                    </a:lnTo>
                    <a:lnTo>
                      <a:pt x="53" y="0"/>
                    </a:lnTo>
                    <a:lnTo>
                      <a:pt x="105" y="14"/>
                    </a:lnTo>
                    <a:lnTo>
                      <a:pt x="110" y="19"/>
                    </a:lnTo>
                    <a:lnTo>
                      <a:pt x="120" y="23"/>
                    </a:lnTo>
                    <a:lnTo>
                      <a:pt x="124" y="23"/>
                    </a:lnTo>
                    <a:lnTo>
                      <a:pt x="129" y="28"/>
                    </a:lnTo>
                    <a:lnTo>
                      <a:pt x="134" y="33"/>
                    </a:lnTo>
                    <a:lnTo>
                      <a:pt x="134" y="37"/>
                    </a:lnTo>
                    <a:lnTo>
                      <a:pt x="139" y="42"/>
                    </a:lnTo>
                    <a:lnTo>
                      <a:pt x="139" y="47"/>
                    </a:lnTo>
                    <a:lnTo>
                      <a:pt x="139" y="52"/>
                    </a:lnTo>
                    <a:lnTo>
                      <a:pt x="139" y="56"/>
                    </a:lnTo>
                    <a:lnTo>
                      <a:pt x="134" y="61"/>
                    </a:lnTo>
                    <a:lnTo>
                      <a:pt x="134" y="66"/>
                    </a:lnTo>
                    <a:lnTo>
                      <a:pt x="129" y="71"/>
                    </a:lnTo>
                    <a:lnTo>
                      <a:pt x="124" y="71"/>
                    </a:lnTo>
                    <a:lnTo>
                      <a:pt x="120" y="75"/>
                    </a:lnTo>
                    <a:lnTo>
                      <a:pt x="115" y="75"/>
                    </a:lnTo>
                    <a:lnTo>
                      <a:pt x="105" y="75"/>
                    </a:lnTo>
                    <a:lnTo>
                      <a:pt x="100" y="75"/>
                    </a:lnTo>
                    <a:lnTo>
                      <a:pt x="96" y="75"/>
                    </a:lnTo>
                    <a:lnTo>
                      <a:pt x="86" y="75"/>
                    </a:lnTo>
                    <a:lnTo>
                      <a:pt x="34" y="56"/>
                    </a:lnTo>
                    <a:lnTo>
                      <a:pt x="29" y="56"/>
                    </a:lnTo>
                    <a:lnTo>
                      <a:pt x="19" y="52"/>
                    </a:lnTo>
                    <a:lnTo>
                      <a:pt x="15" y="47"/>
                    </a:lnTo>
                    <a:lnTo>
                      <a:pt x="10" y="42"/>
                    </a:lnTo>
                    <a:lnTo>
                      <a:pt x="5" y="42"/>
                    </a:lnTo>
                    <a:lnTo>
                      <a:pt x="5" y="37"/>
                    </a:lnTo>
                    <a:lnTo>
                      <a:pt x="0" y="33"/>
                    </a:lnTo>
                    <a:lnTo>
                      <a:pt x="0" y="28"/>
                    </a:lnTo>
                    <a:lnTo>
                      <a:pt x="0" y="19"/>
                    </a:lnTo>
                  </a:path>
                </a:pathLst>
              </a:custGeom>
              <a:solidFill>
                <a:srgbClr val="FFFFFF"/>
              </a:solidFill>
              <a:ln w="12700" cap="rnd">
                <a:solidFill>
                  <a:srgbClr val="000000"/>
                </a:solidFill>
                <a:round/>
                <a:headEnd/>
                <a:tailEnd/>
              </a:ln>
            </p:spPr>
            <p:txBody>
              <a:bodyPr/>
              <a:lstStyle/>
              <a:p>
                <a:endParaRPr lang="en-US"/>
              </a:p>
            </p:txBody>
          </p:sp>
          <p:sp>
            <p:nvSpPr>
              <p:cNvPr id="27364" name="Oval 2429"/>
              <p:cNvSpPr>
                <a:spLocks noChangeArrowheads="1"/>
              </p:cNvSpPr>
              <p:nvPr/>
            </p:nvSpPr>
            <p:spPr bwMode="auto">
              <a:xfrm>
                <a:off x="2025" y="2982"/>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65" name="Oval 2430"/>
              <p:cNvSpPr>
                <a:spLocks noChangeArrowheads="1"/>
              </p:cNvSpPr>
              <p:nvPr/>
            </p:nvSpPr>
            <p:spPr bwMode="auto">
              <a:xfrm>
                <a:off x="2020" y="2994"/>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66" name="Oval 2431"/>
              <p:cNvSpPr>
                <a:spLocks noChangeArrowheads="1"/>
              </p:cNvSpPr>
              <p:nvPr/>
            </p:nvSpPr>
            <p:spPr bwMode="auto">
              <a:xfrm>
                <a:off x="2015" y="3009"/>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67" name="Oval 2432"/>
              <p:cNvSpPr>
                <a:spLocks noChangeArrowheads="1"/>
              </p:cNvSpPr>
              <p:nvPr/>
            </p:nvSpPr>
            <p:spPr bwMode="auto">
              <a:xfrm>
                <a:off x="2044" y="2985"/>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68" name="Oval 2433"/>
              <p:cNvSpPr>
                <a:spLocks noChangeArrowheads="1"/>
              </p:cNvSpPr>
              <p:nvPr/>
            </p:nvSpPr>
            <p:spPr bwMode="auto">
              <a:xfrm>
                <a:off x="2039" y="2999"/>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69" name="Oval 2434"/>
              <p:cNvSpPr>
                <a:spLocks noChangeArrowheads="1"/>
              </p:cNvSpPr>
              <p:nvPr/>
            </p:nvSpPr>
            <p:spPr bwMode="auto">
              <a:xfrm>
                <a:off x="2034" y="3013"/>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70" name="Oval 2435"/>
              <p:cNvSpPr>
                <a:spLocks noChangeArrowheads="1"/>
              </p:cNvSpPr>
              <p:nvPr/>
            </p:nvSpPr>
            <p:spPr bwMode="auto">
              <a:xfrm>
                <a:off x="2006" y="2891"/>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71" name="Oval 2436"/>
              <p:cNvSpPr>
                <a:spLocks noChangeArrowheads="1"/>
              </p:cNvSpPr>
              <p:nvPr/>
            </p:nvSpPr>
            <p:spPr bwMode="auto">
              <a:xfrm>
                <a:off x="2052" y="3020"/>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72" name="Oval 2437"/>
              <p:cNvSpPr>
                <a:spLocks noChangeArrowheads="1"/>
              </p:cNvSpPr>
              <p:nvPr/>
            </p:nvSpPr>
            <p:spPr bwMode="auto">
              <a:xfrm>
                <a:off x="2063" y="2990"/>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373" name="Oval 2438"/>
              <p:cNvSpPr>
                <a:spLocks noChangeArrowheads="1"/>
              </p:cNvSpPr>
              <p:nvPr/>
            </p:nvSpPr>
            <p:spPr bwMode="auto">
              <a:xfrm>
                <a:off x="2058" y="3005"/>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nvGrpSpPr>
          <p:cNvPr id="26646" name="Group 2670"/>
          <p:cNvGrpSpPr>
            <a:grpSpLocks/>
          </p:cNvGrpSpPr>
          <p:nvPr/>
        </p:nvGrpSpPr>
        <p:grpSpPr bwMode="auto">
          <a:xfrm>
            <a:off x="6900863" y="530225"/>
            <a:ext cx="2133600" cy="1633538"/>
            <a:chOff x="4320" y="334"/>
            <a:chExt cx="1344" cy="1029"/>
          </a:xfrm>
        </p:grpSpPr>
        <p:sp>
          <p:nvSpPr>
            <p:cNvPr id="26921" name="Rectangle 1481"/>
            <p:cNvSpPr>
              <a:spLocks noChangeArrowheads="1"/>
            </p:cNvSpPr>
            <p:nvPr/>
          </p:nvSpPr>
          <p:spPr bwMode="auto">
            <a:xfrm>
              <a:off x="5110" y="386"/>
              <a:ext cx="463" cy="173"/>
            </a:xfrm>
            <a:prstGeom prst="rect">
              <a:avLst/>
            </a:prstGeom>
            <a:noFill/>
            <a:ln w="9525">
              <a:noFill/>
              <a:miter lim="800000"/>
              <a:headEnd/>
              <a:tailEnd/>
            </a:ln>
          </p:spPr>
          <p:txBody>
            <a:bodyPr wrap="none" lIns="92075" tIns="46038" rIns="92075" bIns="46038">
              <a:spAutoFit/>
            </a:bodyPr>
            <a:lstStyle/>
            <a:p>
              <a:pPr algn="ctr" eaLnBrk="0" hangingPunct="0"/>
              <a:r>
                <a:rPr lang="en-US" sz="1200" b="1">
                  <a:solidFill>
                    <a:schemeClr val="bg1"/>
                  </a:solidFill>
                </a:rPr>
                <a:t>Utilities</a:t>
              </a:r>
            </a:p>
          </p:txBody>
        </p:sp>
        <p:grpSp>
          <p:nvGrpSpPr>
            <p:cNvPr id="27944" name="Group 1482"/>
            <p:cNvGrpSpPr>
              <a:grpSpLocks/>
            </p:cNvGrpSpPr>
            <p:nvPr/>
          </p:nvGrpSpPr>
          <p:grpSpPr bwMode="auto">
            <a:xfrm>
              <a:off x="4320" y="334"/>
              <a:ext cx="991" cy="625"/>
              <a:chOff x="3992" y="1044"/>
              <a:chExt cx="915" cy="625"/>
            </a:xfrm>
          </p:grpSpPr>
          <p:grpSp>
            <p:nvGrpSpPr>
              <p:cNvPr id="27945" name="Group 1483"/>
              <p:cNvGrpSpPr>
                <a:grpSpLocks/>
              </p:cNvGrpSpPr>
              <p:nvPr/>
            </p:nvGrpSpPr>
            <p:grpSpPr bwMode="auto">
              <a:xfrm>
                <a:off x="4374" y="1296"/>
                <a:ext cx="533" cy="325"/>
                <a:chOff x="4374" y="1296"/>
                <a:chExt cx="533" cy="325"/>
              </a:xfrm>
            </p:grpSpPr>
            <p:grpSp>
              <p:nvGrpSpPr>
                <p:cNvPr id="27946" name="Group 1484"/>
                <p:cNvGrpSpPr>
                  <a:grpSpLocks/>
                </p:cNvGrpSpPr>
                <p:nvPr/>
              </p:nvGrpSpPr>
              <p:grpSpPr bwMode="auto">
                <a:xfrm>
                  <a:off x="4733" y="1377"/>
                  <a:ext cx="174" cy="220"/>
                  <a:chOff x="4733" y="1377"/>
                  <a:chExt cx="174" cy="220"/>
                </a:xfrm>
              </p:grpSpPr>
              <p:sp>
                <p:nvSpPr>
                  <p:cNvPr id="27259" name="Freeform 1485"/>
                  <p:cNvSpPr>
                    <a:spLocks/>
                  </p:cNvSpPr>
                  <p:nvPr/>
                </p:nvSpPr>
                <p:spPr bwMode="auto">
                  <a:xfrm>
                    <a:off x="4733" y="1377"/>
                    <a:ext cx="174" cy="220"/>
                  </a:xfrm>
                  <a:custGeom>
                    <a:avLst/>
                    <a:gdLst>
                      <a:gd name="T0" fmla="*/ 52 w 174"/>
                      <a:gd name="T1" fmla="*/ 10 h 220"/>
                      <a:gd name="T2" fmla="*/ 58 w 174"/>
                      <a:gd name="T3" fmla="*/ 6 h 220"/>
                      <a:gd name="T4" fmla="*/ 66 w 174"/>
                      <a:gd name="T5" fmla="*/ 3 h 220"/>
                      <a:gd name="T6" fmla="*/ 76 w 174"/>
                      <a:gd name="T7" fmla="*/ 1 h 220"/>
                      <a:gd name="T8" fmla="*/ 85 w 174"/>
                      <a:gd name="T9" fmla="*/ 0 h 220"/>
                      <a:gd name="T10" fmla="*/ 95 w 174"/>
                      <a:gd name="T11" fmla="*/ 0 h 220"/>
                      <a:gd name="T12" fmla="*/ 104 w 174"/>
                      <a:gd name="T13" fmla="*/ 1 h 220"/>
                      <a:gd name="T14" fmla="*/ 110 w 174"/>
                      <a:gd name="T15" fmla="*/ 2 h 220"/>
                      <a:gd name="T16" fmla="*/ 118 w 174"/>
                      <a:gd name="T17" fmla="*/ 5 h 220"/>
                      <a:gd name="T18" fmla="*/ 125 w 174"/>
                      <a:gd name="T19" fmla="*/ 8 h 220"/>
                      <a:gd name="T20" fmla="*/ 128 w 174"/>
                      <a:gd name="T21" fmla="*/ 10 h 220"/>
                      <a:gd name="T22" fmla="*/ 126 w 174"/>
                      <a:gd name="T23" fmla="*/ 23 h 220"/>
                      <a:gd name="T24" fmla="*/ 125 w 174"/>
                      <a:gd name="T25" fmla="*/ 35 h 220"/>
                      <a:gd name="T26" fmla="*/ 125 w 174"/>
                      <a:gd name="T27" fmla="*/ 47 h 220"/>
                      <a:gd name="T28" fmla="*/ 125 w 174"/>
                      <a:gd name="T29" fmla="*/ 57 h 220"/>
                      <a:gd name="T30" fmla="*/ 125 w 174"/>
                      <a:gd name="T31" fmla="*/ 66 h 220"/>
                      <a:gd name="T32" fmla="*/ 127 w 174"/>
                      <a:gd name="T33" fmla="*/ 73 h 220"/>
                      <a:gd name="T34" fmla="*/ 128 w 174"/>
                      <a:gd name="T35" fmla="*/ 79 h 220"/>
                      <a:gd name="T36" fmla="*/ 129 w 174"/>
                      <a:gd name="T37" fmla="*/ 85 h 220"/>
                      <a:gd name="T38" fmla="*/ 131 w 174"/>
                      <a:gd name="T39" fmla="*/ 92 h 220"/>
                      <a:gd name="T40" fmla="*/ 133 w 174"/>
                      <a:gd name="T41" fmla="*/ 98 h 220"/>
                      <a:gd name="T42" fmla="*/ 135 w 174"/>
                      <a:gd name="T43" fmla="*/ 102 h 220"/>
                      <a:gd name="T44" fmla="*/ 138 w 174"/>
                      <a:gd name="T45" fmla="*/ 112 h 220"/>
                      <a:gd name="T46" fmla="*/ 142 w 174"/>
                      <a:gd name="T47" fmla="*/ 122 h 220"/>
                      <a:gd name="T48" fmla="*/ 148 w 174"/>
                      <a:gd name="T49" fmla="*/ 137 h 220"/>
                      <a:gd name="T50" fmla="*/ 155 w 174"/>
                      <a:gd name="T51" fmla="*/ 150 h 220"/>
                      <a:gd name="T52" fmla="*/ 162 w 174"/>
                      <a:gd name="T53" fmla="*/ 165 h 220"/>
                      <a:gd name="T54" fmla="*/ 166 w 174"/>
                      <a:gd name="T55" fmla="*/ 173 h 220"/>
                      <a:gd name="T56" fmla="*/ 173 w 174"/>
                      <a:gd name="T57" fmla="*/ 181 h 220"/>
                      <a:gd name="T58" fmla="*/ 173 w 174"/>
                      <a:gd name="T59" fmla="*/ 209 h 220"/>
                      <a:gd name="T60" fmla="*/ 163 w 174"/>
                      <a:gd name="T61" fmla="*/ 213 h 220"/>
                      <a:gd name="T62" fmla="*/ 151 w 174"/>
                      <a:gd name="T63" fmla="*/ 214 h 220"/>
                      <a:gd name="T64" fmla="*/ 135 w 174"/>
                      <a:gd name="T65" fmla="*/ 217 h 220"/>
                      <a:gd name="T66" fmla="*/ 117 w 174"/>
                      <a:gd name="T67" fmla="*/ 219 h 220"/>
                      <a:gd name="T68" fmla="*/ 97 w 174"/>
                      <a:gd name="T69" fmla="*/ 219 h 220"/>
                      <a:gd name="T70" fmla="*/ 73 w 174"/>
                      <a:gd name="T71" fmla="*/ 219 h 220"/>
                      <a:gd name="T72" fmla="*/ 53 w 174"/>
                      <a:gd name="T73" fmla="*/ 217 h 220"/>
                      <a:gd name="T74" fmla="*/ 33 w 174"/>
                      <a:gd name="T75" fmla="*/ 216 h 220"/>
                      <a:gd name="T76" fmla="*/ 19 w 174"/>
                      <a:gd name="T77" fmla="*/ 213 h 220"/>
                      <a:gd name="T78" fmla="*/ 11 w 174"/>
                      <a:gd name="T79" fmla="*/ 212 h 220"/>
                      <a:gd name="T80" fmla="*/ 0 w 174"/>
                      <a:gd name="T81" fmla="*/ 208 h 220"/>
                      <a:gd name="T82" fmla="*/ 0 w 174"/>
                      <a:gd name="T83" fmla="*/ 181 h 220"/>
                      <a:gd name="T84" fmla="*/ 5 w 174"/>
                      <a:gd name="T85" fmla="*/ 177 h 220"/>
                      <a:gd name="T86" fmla="*/ 9 w 174"/>
                      <a:gd name="T87" fmla="*/ 168 h 220"/>
                      <a:gd name="T88" fmla="*/ 15 w 174"/>
                      <a:gd name="T89" fmla="*/ 161 h 220"/>
                      <a:gd name="T90" fmla="*/ 22 w 174"/>
                      <a:gd name="T91" fmla="*/ 148 h 220"/>
                      <a:gd name="T92" fmla="*/ 28 w 174"/>
                      <a:gd name="T93" fmla="*/ 137 h 220"/>
                      <a:gd name="T94" fmla="*/ 33 w 174"/>
                      <a:gd name="T95" fmla="*/ 127 h 220"/>
                      <a:gd name="T96" fmla="*/ 38 w 174"/>
                      <a:gd name="T97" fmla="*/ 115 h 220"/>
                      <a:gd name="T98" fmla="*/ 42 w 174"/>
                      <a:gd name="T99" fmla="*/ 104 h 220"/>
                      <a:gd name="T100" fmla="*/ 47 w 174"/>
                      <a:gd name="T101" fmla="*/ 89 h 220"/>
                      <a:gd name="T102" fmla="*/ 51 w 174"/>
                      <a:gd name="T103" fmla="*/ 77 h 220"/>
                      <a:gd name="T104" fmla="*/ 52 w 174"/>
                      <a:gd name="T105" fmla="*/ 65 h 220"/>
                      <a:gd name="T106" fmla="*/ 55 w 174"/>
                      <a:gd name="T107" fmla="*/ 54 h 220"/>
                      <a:gd name="T108" fmla="*/ 55 w 174"/>
                      <a:gd name="T109" fmla="*/ 42 h 220"/>
                      <a:gd name="T110" fmla="*/ 55 w 174"/>
                      <a:gd name="T111" fmla="*/ 30 h 220"/>
                      <a:gd name="T112" fmla="*/ 55 w 174"/>
                      <a:gd name="T113" fmla="*/ 20 h 220"/>
                      <a:gd name="T114" fmla="*/ 52 w 174"/>
                      <a:gd name="T115" fmla="*/ 10 h 22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4"/>
                      <a:gd name="T175" fmla="*/ 0 h 220"/>
                      <a:gd name="T176" fmla="*/ 174 w 174"/>
                      <a:gd name="T177" fmla="*/ 220 h 22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4" h="220">
                        <a:moveTo>
                          <a:pt x="52" y="10"/>
                        </a:moveTo>
                        <a:lnTo>
                          <a:pt x="58" y="6"/>
                        </a:lnTo>
                        <a:lnTo>
                          <a:pt x="66" y="3"/>
                        </a:lnTo>
                        <a:lnTo>
                          <a:pt x="76" y="1"/>
                        </a:lnTo>
                        <a:lnTo>
                          <a:pt x="85" y="0"/>
                        </a:lnTo>
                        <a:lnTo>
                          <a:pt x="95" y="0"/>
                        </a:lnTo>
                        <a:lnTo>
                          <a:pt x="104" y="1"/>
                        </a:lnTo>
                        <a:lnTo>
                          <a:pt x="110" y="2"/>
                        </a:lnTo>
                        <a:lnTo>
                          <a:pt x="118" y="5"/>
                        </a:lnTo>
                        <a:lnTo>
                          <a:pt x="125" y="8"/>
                        </a:lnTo>
                        <a:lnTo>
                          <a:pt x="128" y="10"/>
                        </a:lnTo>
                        <a:lnTo>
                          <a:pt x="126" y="23"/>
                        </a:lnTo>
                        <a:lnTo>
                          <a:pt x="125" y="35"/>
                        </a:lnTo>
                        <a:lnTo>
                          <a:pt x="125" y="47"/>
                        </a:lnTo>
                        <a:lnTo>
                          <a:pt x="125" y="57"/>
                        </a:lnTo>
                        <a:lnTo>
                          <a:pt x="125" y="66"/>
                        </a:lnTo>
                        <a:lnTo>
                          <a:pt x="127" y="73"/>
                        </a:lnTo>
                        <a:lnTo>
                          <a:pt x="128" y="79"/>
                        </a:lnTo>
                        <a:lnTo>
                          <a:pt x="129" y="85"/>
                        </a:lnTo>
                        <a:lnTo>
                          <a:pt x="131" y="92"/>
                        </a:lnTo>
                        <a:lnTo>
                          <a:pt x="133" y="98"/>
                        </a:lnTo>
                        <a:lnTo>
                          <a:pt x="135" y="102"/>
                        </a:lnTo>
                        <a:lnTo>
                          <a:pt x="138" y="112"/>
                        </a:lnTo>
                        <a:lnTo>
                          <a:pt x="142" y="122"/>
                        </a:lnTo>
                        <a:lnTo>
                          <a:pt x="148" y="137"/>
                        </a:lnTo>
                        <a:lnTo>
                          <a:pt x="155" y="150"/>
                        </a:lnTo>
                        <a:lnTo>
                          <a:pt x="162" y="165"/>
                        </a:lnTo>
                        <a:lnTo>
                          <a:pt x="166" y="173"/>
                        </a:lnTo>
                        <a:lnTo>
                          <a:pt x="173" y="181"/>
                        </a:lnTo>
                        <a:lnTo>
                          <a:pt x="173" y="209"/>
                        </a:lnTo>
                        <a:lnTo>
                          <a:pt x="163" y="213"/>
                        </a:lnTo>
                        <a:lnTo>
                          <a:pt x="151" y="214"/>
                        </a:lnTo>
                        <a:lnTo>
                          <a:pt x="135" y="217"/>
                        </a:lnTo>
                        <a:lnTo>
                          <a:pt x="117" y="219"/>
                        </a:lnTo>
                        <a:lnTo>
                          <a:pt x="97" y="219"/>
                        </a:lnTo>
                        <a:lnTo>
                          <a:pt x="73" y="219"/>
                        </a:lnTo>
                        <a:lnTo>
                          <a:pt x="53" y="217"/>
                        </a:lnTo>
                        <a:lnTo>
                          <a:pt x="33" y="216"/>
                        </a:lnTo>
                        <a:lnTo>
                          <a:pt x="19" y="213"/>
                        </a:lnTo>
                        <a:lnTo>
                          <a:pt x="11" y="212"/>
                        </a:lnTo>
                        <a:lnTo>
                          <a:pt x="0" y="208"/>
                        </a:lnTo>
                        <a:lnTo>
                          <a:pt x="0" y="181"/>
                        </a:lnTo>
                        <a:lnTo>
                          <a:pt x="5" y="177"/>
                        </a:lnTo>
                        <a:lnTo>
                          <a:pt x="9" y="168"/>
                        </a:lnTo>
                        <a:lnTo>
                          <a:pt x="15" y="161"/>
                        </a:lnTo>
                        <a:lnTo>
                          <a:pt x="22" y="148"/>
                        </a:lnTo>
                        <a:lnTo>
                          <a:pt x="28" y="137"/>
                        </a:lnTo>
                        <a:lnTo>
                          <a:pt x="33" y="127"/>
                        </a:lnTo>
                        <a:lnTo>
                          <a:pt x="38" y="115"/>
                        </a:lnTo>
                        <a:lnTo>
                          <a:pt x="42" y="104"/>
                        </a:lnTo>
                        <a:lnTo>
                          <a:pt x="47" y="89"/>
                        </a:lnTo>
                        <a:lnTo>
                          <a:pt x="51" y="77"/>
                        </a:lnTo>
                        <a:lnTo>
                          <a:pt x="52" y="65"/>
                        </a:lnTo>
                        <a:lnTo>
                          <a:pt x="55" y="54"/>
                        </a:lnTo>
                        <a:lnTo>
                          <a:pt x="55" y="42"/>
                        </a:lnTo>
                        <a:lnTo>
                          <a:pt x="55" y="30"/>
                        </a:lnTo>
                        <a:lnTo>
                          <a:pt x="55" y="20"/>
                        </a:lnTo>
                        <a:lnTo>
                          <a:pt x="52" y="10"/>
                        </a:lnTo>
                      </a:path>
                    </a:pathLst>
                  </a:custGeom>
                  <a:solidFill>
                    <a:srgbClr val="FFFFFF"/>
                  </a:solidFill>
                  <a:ln w="12700" cap="rnd">
                    <a:solidFill>
                      <a:srgbClr val="000000"/>
                    </a:solidFill>
                    <a:round/>
                    <a:headEnd/>
                    <a:tailEnd/>
                  </a:ln>
                </p:spPr>
                <p:txBody>
                  <a:bodyPr/>
                  <a:lstStyle/>
                  <a:p>
                    <a:endParaRPr lang="en-US"/>
                  </a:p>
                </p:txBody>
              </p:sp>
              <p:sp>
                <p:nvSpPr>
                  <p:cNvPr id="27260" name="Freeform 1486"/>
                  <p:cNvSpPr>
                    <a:spLocks/>
                  </p:cNvSpPr>
                  <p:nvPr/>
                </p:nvSpPr>
                <p:spPr bwMode="auto">
                  <a:xfrm>
                    <a:off x="4733" y="1377"/>
                    <a:ext cx="137" cy="220"/>
                  </a:xfrm>
                  <a:custGeom>
                    <a:avLst/>
                    <a:gdLst>
                      <a:gd name="T0" fmla="*/ 53 w 137"/>
                      <a:gd name="T1" fmla="*/ 10 h 220"/>
                      <a:gd name="T2" fmla="*/ 59 w 137"/>
                      <a:gd name="T3" fmla="*/ 6 h 220"/>
                      <a:gd name="T4" fmla="*/ 66 w 137"/>
                      <a:gd name="T5" fmla="*/ 3 h 220"/>
                      <a:gd name="T6" fmla="*/ 77 w 137"/>
                      <a:gd name="T7" fmla="*/ 1 h 220"/>
                      <a:gd name="T8" fmla="*/ 86 w 137"/>
                      <a:gd name="T9" fmla="*/ 0 h 220"/>
                      <a:gd name="T10" fmla="*/ 96 w 137"/>
                      <a:gd name="T11" fmla="*/ 0 h 220"/>
                      <a:gd name="T12" fmla="*/ 104 w 137"/>
                      <a:gd name="T13" fmla="*/ 1 h 220"/>
                      <a:gd name="T14" fmla="*/ 111 w 137"/>
                      <a:gd name="T15" fmla="*/ 2 h 220"/>
                      <a:gd name="T16" fmla="*/ 110 w 137"/>
                      <a:gd name="T17" fmla="*/ 12 h 220"/>
                      <a:gd name="T18" fmla="*/ 109 w 137"/>
                      <a:gd name="T19" fmla="*/ 22 h 220"/>
                      <a:gd name="T20" fmla="*/ 109 w 137"/>
                      <a:gd name="T21" fmla="*/ 34 h 220"/>
                      <a:gd name="T22" fmla="*/ 108 w 137"/>
                      <a:gd name="T23" fmla="*/ 46 h 220"/>
                      <a:gd name="T24" fmla="*/ 108 w 137"/>
                      <a:gd name="T25" fmla="*/ 58 h 220"/>
                      <a:gd name="T26" fmla="*/ 108 w 137"/>
                      <a:gd name="T27" fmla="*/ 70 h 220"/>
                      <a:gd name="T28" fmla="*/ 108 w 137"/>
                      <a:gd name="T29" fmla="*/ 81 h 220"/>
                      <a:gd name="T30" fmla="*/ 109 w 137"/>
                      <a:gd name="T31" fmla="*/ 90 h 220"/>
                      <a:gd name="T32" fmla="*/ 110 w 137"/>
                      <a:gd name="T33" fmla="*/ 99 h 220"/>
                      <a:gd name="T34" fmla="*/ 111 w 137"/>
                      <a:gd name="T35" fmla="*/ 108 h 220"/>
                      <a:gd name="T36" fmla="*/ 111 w 137"/>
                      <a:gd name="T37" fmla="*/ 116 h 220"/>
                      <a:gd name="T38" fmla="*/ 113 w 137"/>
                      <a:gd name="T39" fmla="*/ 125 h 220"/>
                      <a:gd name="T40" fmla="*/ 114 w 137"/>
                      <a:gd name="T41" fmla="*/ 132 h 220"/>
                      <a:gd name="T42" fmla="*/ 115 w 137"/>
                      <a:gd name="T43" fmla="*/ 140 h 220"/>
                      <a:gd name="T44" fmla="*/ 117 w 137"/>
                      <a:gd name="T45" fmla="*/ 149 h 220"/>
                      <a:gd name="T46" fmla="*/ 120 w 137"/>
                      <a:gd name="T47" fmla="*/ 156 h 220"/>
                      <a:gd name="T48" fmla="*/ 124 w 137"/>
                      <a:gd name="T49" fmla="*/ 167 h 220"/>
                      <a:gd name="T50" fmla="*/ 131 w 137"/>
                      <a:gd name="T51" fmla="*/ 182 h 220"/>
                      <a:gd name="T52" fmla="*/ 134 w 137"/>
                      <a:gd name="T53" fmla="*/ 190 h 220"/>
                      <a:gd name="T54" fmla="*/ 136 w 137"/>
                      <a:gd name="T55" fmla="*/ 197 h 220"/>
                      <a:gd name="T56" fmla="*/ 136 w 137"/>
                      <a:gd name="T57" fmla="*/ 217 h 220"/>
                      <a:gd name="T58" fmla="*/ 117 w 137"/>
                      <a:gd name="T59" fmla="*/ 219 h 220"/>
                      <a:gd name="T60" fmla="*/ 97 w 137"/>
                      <a:gd name="T61" fmla="*/ 219 h 220"/>
                      <a:gd name="T62" fmla="*/ 73 w 137"/>
                      <a:gd name="T63" fmla="*/ 219 h 220"/>
                      <a:gd name="T64" fmla="*/ 53 w 137"/>
                      <a:gd name="T65" fmla="*/ 217 h 220"/>
                      <a:gd name="T66" fmla="*/ 33 w 137"/>
                      <a:gd name="T67" fmla="*/ 216 h 220"/>
                      <a:gd name="T68" fmla="*/ 19 w 137"/>
                      <a:gd name="T69" fmla="*/ 213 h 220"/>
                      <a:gd name="T70" fmla="*/ 11 w 137"/>
                      <a:gd name="T71" fmla="*/ 212 h 220"/>
                      <a:gd name="T72" fmla="*/ 0 w 137"/>
                      <a:gd name="T73" fmla="*/ 208 h 220"/>
                      <a:gd name="T74" fmla="*/ 0 w 137"/>
                      <a:gd name="T75" fmla="*/ 181 h 220"/>
                      <a:gd name="T76" fmla="*/ 5 w 137"/>
                      <a:gd name="T77" fmla="*/ 177 h 220"/>
                      <a:gd name="T78" fmla="*/ 9 w 137"/>
                      <a:gd name="T79" fmla="*/ 168 h 220"/>
                      <a:gd name="T80" fmla="*/ 15 w 137"/>
                      <a:gd name="T81" fmla="*/ 161 h 220"/>
                      <a:gd name="T82" fmla="*/ 22 w 137"/>
                      <a:gd name="T83" fmla="*/ 148 h 220"/>
                      <a:gd name="T84" fmla="*/ 28 w 137"/>
                      <a:gd name="T85" fmla="*/ 137 h 220"/>
                      <a:gd name="T86" fmla="*/ 33 w 137"/>
                      <a:gd name="T87" fmla="*/ 127 h 220"/>
                      <a:gd name="T88" fmla="*/ 39 w 137"/>
                      <a:gd name="T89" fmla="*/ 115 h 220"/>
                      <a:gd name="T90" fmla="*/ 43 w 137"/>
                      <a:gd name="T91" fmla="*/ 104 h 220"/>
                      <a:gd name="T92" fmla="*/ 47 w 137"/>
                      <a:gd name="T93" fmla="*/ 89 h 220"/>
                      <a:gd name="T94" fmla="*/ 51 w 137"/>
                      <a:gd name="T95" fmla="*/ 77 h 220"/>
                      <a:gd name="T96" fmla="*/ 53 w 137"/>
                      <a:gd name="T97" fmla="*/ 65 h 220"/>
                      <a:gd name="T98" fmla="*/ 55 w 137"/>
                      <a:gd name="T99" fmla="*/ 54 h 220"/>
                      <a:gd name="T100" fmla="*/ 56 w 137"/>
                      <a:gd name="T101" fmla="*/ 42 h 220"/>
                      <a:gd name="T102" fmla="*/ 56 w 137"/>
                      <a:gd name="T103" fmla="*/ 30 h 220"/>
                      <a:gd name="T104" fmla="*/ 55 w 137"/>
                      <a:gd name="T105" fmla="*/ 20 h 220"/>
                      <a:gd name="T106" fmla="*/ 53 w 137"/>
                      <a:gd name="T107" fmla="*/ 10 h 22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7"/>
                      <a:gd name="T163" fmla="*/ 0 h 220"/>
                      <a:gd name="T164" fmla="*/ 137 w 137"/>
                      <a:gd name="T165" fmla="*/ 220 h 22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7" h="220">
                        <a:moveTo>
                          <a:pt x="53" y="10"/>
                        </a:moveTo>
                        <a:lnTo>
                          <a:pt x="59" y="6"/>
                        </a:lnTo>
                        <a:lnTo>
                          <a:pt x="66" y="3"/>
                        </a:lnTo>
                        <a:lnTo>
                          <a:pt x="77" y="1"/>
                        </a:lnTo>
                        <a:lnTo>
                          <a:pt x="86" y="0"/>
                        </a:lnTo>
                        <a:lnTo>
                          <a:pt x="96" y="0"/>
                        </a:lnTo>
                        <a:lnTo>
                          <a:pt x="104" y="1"/>
                        </a:lnTo>
                        <a:lnTo>
                          <a:pt x="111" y="2"/>
                        </a:lnTo>
                        <a:lnTo>
                          <a:pt x="110" y="12"/>
                        </a:lnTo>
                        <a:lnTo>
                          <a:pt x="109" y="22"/>
                        </a:lnTo>
                        <a:lnTo>
                          <a:pt x="109" y="34"/>
                        </a:lnTo>
                        <a:lnTo>
                          <a:pt x="108" y="46"/>
                        </a:lnTo>
                        <a:lnTo>
                          <a:pt x="108" y="58"/>
                        </a:lnTo>
                        <a:lnTo>
                          <a:pt x="108" y="70"/>
                        </a:lnTo>
                        <a:lnTo>
                          <a:pt x="108" y="81"/>
                        </a:lnTo>
                        <a:lnTo>
                          <a:pt x="109" y="90"/>
                        </a:lnTo>
                        <a:lnTo>
                          <a:pt x="110" y="99"/>
                        </a:lnTo>
                        <a:lnTo>
                          <a:pt x="111" y="108"/>
                        </a:lnTo>
                        <a:lnTo>
                          <a:pt x="111" y="116"/>
                        </a:lnTo>
                        <a:lnTo>
                          <a:pt x="113" y="125"/>
                        </a:lnTo>
                        <a:lnTo>
                          <a:pt x="114" y="132"/>
                        </a:lnTo>
                        <a:lnTo>
                          <a:pt x="115" y="140"/>
                        </a:lnTo>
                        <a:lnTo>
                          <a:pt x="117" y="149"/>
                        </a:lnTo>
                        <a:lnTo>
                          <a:pt x="120" y="156"/>
                        </a:lnTo>
                        <a:lnTo>
                          <a:pt x="124" y="167"/>
                        </a:lnTo>
                        <a:lnTo>
                          <a:pt x="131" y="182"/>
                        </a:lnTo>
                        <a:lnTo>
                          <a:pt x="134" y="190"/>
                        </a:lnTo>
                        <a:lnTo>
                          <a:pt x="136" y="197"/>
                        </a:lnTo>
                        <a:lnTo>
                          <a:pt x="136" y="217"/>
                        </a:lnTo>
                        <a:lnTo>
                          <a:pt x="117" y="219"/>
                        </a:lnTo>
                        <a:lnTo>
                          <a:pt x="97" y="219"/>
                        </a:lnTo>
                        <a:lnTo>
                          <a:pt x="73" y="219"/>
                        </a:lnTo>
                        <a:lnTo>
                          <a:pt x="53" y="217"/>
                        </a:lnTo>
                        <a:lnTo>
                          <a:pt x="33" y="216"/>
                        </a:lnTo>
                        <a:lnTo>
                          <a:pt x="19" y="213"/>
                        </a:lnTo>
                        <a:lnTo>
                          <a:pt x="11" y="212"/>
                        </a:lnTo>
                        <a:lnTo>
                          <a:pt x="0" y="208"/>
                        </a:lnTo>
                        <a:lnTo>
                          <a:pt x="0" y="181"/>
                        </a:lnTo>
                        <a:lnTo>
                          <a:pt x="5" y="177"/>
                        </a:lnTo>
                        <a:lnTo>
                          <a:pt x="9" y="168"/>
                        </a:lnTo>
                        <a:lnTo>
                          <a:pt x="15" y="161"/>
                        </a:lnTo>
                        <a:lnTo>
                          <a:pt x="22" y="148"/>
                        </a:lnTo>
                        <a:lnTo>
                          <a:pt x="28" y="137"/>
                        </a:lnTo>
                        <a:lnTo>
                          <a:pt x="33" y="127"/>
                        </a:lnTo>
                        <a:lnTo>
                          <a:pt x="39" y="115"/>
                        </a:lnTo>
                        <a:lnTo>
                          <a:pt x="43" y="104"/>
                        </a:lnTo>
                        <a:lnTo>
                          <a:pt x="47" y="89"/>
                        </a:lnTo>
                        <a:lnTo>
                          <a:pt x="51" y="77"/>
                        </a:lnTo>
                        <a:lnTo>
                          <a:pt x="53" y="65"/>
                        </a:lnTo>
                        <a:lnTo>
                          <a:pt x="55" y="54"/>
                        </a:lnTo>
                        <a:lnTo>
                          <a:pt x="56" y="42"/>
                        </a:lnTo>
                        <a:lnTo>
                          <a:pt x="56" y="30"/>
                        </a:lnTo>
                        <a:lnTo>
                          <a:pt x="55" y="20"/>
                        </a:lnTo>
                        <a:lnTo>
                          <a:pt x="53" y="10"/>
                        </a:lnTo>
                      </a:path>
                    </a:pathLst>
                  </a:custGeom>
                  <a:solidFill>
                    <a:srgbClr val="FFFFFF"/>
                  </a:solidFill>
                  <a:ln w="12700" cap="rnd">
                    <a:solidFill>
                      <a:srgbClr val="000000"/>
                    </a:solidFill>
                    <a:round/>
                    <a:headEnd/>
                    <a:tailEnd/>
                  </a:ln>
                </p:spPr>
                <p:txBody>
                  <a:bodyPr/>
                  <a:lstStyle/>
                  <a:p>
                    <a:endParaRPr lang="en-US"/>
                  </a:p>
                </p:txBody>
              </p:sp>
            </p:grpSp>
            <p:grpSp>
              <p:nvGrpSpPr>
                <p:cNvPr id="27947" name="Group 1487"/>
                <p:cNvGrpSpPr>
                  <a:grpSpLocks/>
                </p:cNvGrpSpPr>
                <p:nvPr/>
              </p:nvGrpSpPr>
              <p:grpSpPr bwMode="auto">
                <a:xfrm>
                  <a:off x="4575" y="1334"/>
                  <a:ext cx="217" cy="275"/>
                  <a:chOff x="4575" y="1334"/>
                  <a:chExt cx="217" cy="275"/>
                </a:xfrm>
              </p:grpSpPr>
              <p:sp>
                <p:nvSpPr>
                  <p:cNvPr id="27257" name="Freeform 1488"/>
                  <p:cNvSpPr>
                    <a:spLocks/>
                  </p:cNvSpPr>
                  <p:nvPr/>
                </p:nvSpPr>
                <p:spPr bwMode="auto">
                  <a:xfrm>
                    <a:off x="4575" y="1334"/>
                    <a:ext cx="217" cy="275"/>
                  </a:xfrm>
                  <a:custGeom>
                    <a:avLst/>
                    <a:gdLst>
                      <a:gd name="T0" fmla="*/ 65 w 217"/>
                      <a:gd name="T1" fmla="*/ 12 h 275"/>
                      <a:gd name="T2" fmla="*/ 73 w 217"/>
                      <a:gd name="T3" fmla="*/ 8 h 275"/>
                      <a:gd name="T4" fmla="*/ 83 w 217"/>
                      <a:gd name="T5" fmla="*/ 5 h 275"/>
                      <a:gd name="T6" fmla="*/ 95 w 217"/>
                      <a:gd name="T7" fmla="*/ 2 h 275"/>
                      <a:gd name="T8" fmla="*/ 107 w 217"/>
                      <a:gd name="T9" fmla="*/ 0 h 275"/>
                      <a:gd name="T10" fmla="*/ 119 w 217"/>
                      <a:gd name="T11" fmla="*/ 0 h 275"/>
                      <a:gd name="T12" fmla="*/ 129 w 217"/>
                      <a:gd name="T13" fmla="*/ 1 h 275"/>
                      <a:gd name="T14" fmla="*/ 137 w 217"/>
                      <a:gd name="T15" fmla="*/ 2 h 275"/>
                      <a:gd name="T16" fmla="*/ 147 w 217"/>
                      <a:gd name="T17" fmla="*/ 6 h 275"/>
                      <a:gd name="T18" fmla="*/ 155 w 217"/>
                      <a:gd name="T19" fmla="*/ 10 h 275"/>
                      <a:gd name="T20" fmla="*/ 159 w 217"/>
                      <a:gd name="T21" fmla="*/ 14 h 275"/>
                      <a:gd name="T22" fmla="*/ 158 w 217"/>
                      <a:gd name="T23" fmla="*/ 29 h 275"/>
                      <a:gd name="T24" fmla="*/ 156 w 217"/>
                      <a:gd name="T25" fmla="*/ 44 h 275"/>
                      <a:gd name="T26" fmla="*/ 156 w 217"/>
                      <a:gd name="T27" fmla="*/ 59 h 275"/>
                      <a:gd name="T28" fmla="*/ 156 w 217"/>
                      <a:gd name="T29" fmla="*/ 71 h 275"/>
                      <a:gd name="T30" fmla="*/ 157 w 217"/>
                      <a:gd name="T31" fmla="*/ 83 h 275"/>
                      <a:gd name="T32" fmla="*/ 158 w 217"/>
                      <a:gd name="T33" fmla="*/ 91 h 275"/>
                      <a:gd name="T34" fmla="*/ 160 w 217"/>
                      <a:gd name="T35" fmla="*/ 99 h 275"/>
                      <a:gd name="T36" fmla="*/ 161 w 217"/>
                      <a:gd name="T37" fmla="*/ 107 h 275"/>
                      <a:gd name="T38" fmla="*/ 164 w 217"/>
                      <a:gd name="T39" fmla="*/ 115 h 275"/>
                      <a:gd name="T40" fmla="*/ 166 w 217"/>
                      <a:gd name="T41" fmla="*/ 121 h 275"/>
                      <a:gd name="T42" fmla="*/ 168 w 217"/>
                      <a:gd name="T43" fmla="*/ 127 h 275"/>
                      <a:gd name="T44" fmla="*/ 172 w 217"/>
                      <a:gd name="T45" fmla="*/ 140 h 275"/>
                      <a:gd name="T46" fmla="*/ 178 w 217"/>
                      <a:gd name="T47" fmla="*/ 153 h 275"/>
                      <a:gd name="T48" fmla="*/ 185 w 217"/>
                      <a:gd name="T49" fmla="*/ 171 h 275"/>
                      <a:gd name="T50" fmla="*/ 193 w 217"/>
                      <a:gd name="T51" fmla="*/ 188 h 275"/>
                      <a:gd name="T52" fmla="*/ 202 w 217"/>
                      <a:gd name="T53" fmla="*/ 206 h 275"/>
                      <a:gd name="T54" fmla="*/ 207 w 217"/>
                      <a:gd name="T55" fmla="*/ 216 h 275"/>
                      <a:gd name="T56" fmla="*/ 216 w 217"/>
                      <a:gd name="T57" fmla="*/ 227 h 275"/>
                      <a:gd name="T58" fmla="*/ 216 w 217"/>
                      <a:gd name="T59" fmla="*/ 260 h 275"/>
                      <a:gd name="T60" fmla="*/ 203 w 217"/>
                      <a:gd name="T61" fmla="*/ 265 h 275"/>
                      <a:gd name="T62" fmla="*/ 189 w 217"/>
                      <a:gd name="T63" fmla="*/ 268 h 275"/>
                      <a:gd name="T64" fmla="*/ 169 w 217"/>
                      <a:gd name="T65" fmla="*/ 271 h 275"/>
                      <a:gd name="T66" fmla="*/ 146 w 217"/>
                      <a:gd name="T67" fmla="*/ 273 h 275"/>
                      <a:gd name="T68" fmla="*/ 121 w 217"/>
                      <a:gd name="T69" fmla="*/ 274 h 275"/>
                      <a:gd name="T70" fmla="*/ 91 w 217"/>
                      <a:gd name="T71" fmla="*/ 274 h 275"/>
                      <a:gd name="T72" fmla="*/ 66 w 217"/>
                      <a:gd name="T73" fmla="*/ 272 h 275"/>
                      <a:gd name="T74" fmla="*/ 42 w 217"/>
                      <a:gd name="T75" fmla="*/ 270 h 275"/>
                      <a:gd name="T76" fmla="*/ 24 w 217"/>
                      <a:gd name="T77" fmla="*/ 267 h 275"/>
                      <a:gd name="T78" fmla="*/ 13 w 217"/>
                      <a:gd name="T79" fmla="*/ 265 h 275"/>
                      <a:gd name="T80" fmla="*/ 0 w 217"/>
                      <a:gd name="T81" fmla="*/ 260 h 275"/>
                      <a:gd name="T82" fmla="*/ 0 w 217"/>
                      <a:gd name="T83" fmla="*/ 227 h 275"/>
                      <a:gd name="T84" fmla="*/ 6 w 217"/>
                      <a:gd name="T85" fmla="*/ 220 h 275"/>
                      <a:gd name="T86" fmla="*/ 12 w 217"/>
                      <a:gd name="T87" fmla="*/ 210 h 275"/>
                      <a:gd name="T88" fmla="*/ 18 w 217"/>
                      <a:gd name="T89" fmla="*/ 201 h 275"/>
                      <a:gd name="T90" fmla="*/ 28 w 217"/>
                      <a:gd name="T91" fmla="*/ 185 h 275"/>
                      <a:gd name="T92" fmla="*/ 35 w 217"/>
                      <a:gd name="T93" fmla="*/ 171 h 275"/>
                      <a:gd name="T94" fmla="*/ 42 w 217"/>
                      <a:gd name="T95" fmla="*/ 159 h 275"/>
                      <a:gd name="T96" fmla="*/ 48 w 217"/>
                      <a:gd name="T97" fmla="*/ 144 h 275"/>
                      <a:gd name="T98" fmla="*/ 53 w 217"/>
                      <a:gd name="T99" fmla="*/ 130 h 275"/>
                      <a:gd name="T100" fmla="*/ 59 w 217"/>
                      <a:gd name="T101" fmla="*/ 111 h 275"/>
                      <a:gd name="T102" fmla="*/ 64 w 217"/>
                      <a:gd name="T103" fmla="*/ 95 h 275"/>
                      <a:gd name="T104" fmla="*/ 66 w 217"/>
                      <a:gd name="T105" fmla="*/ 81 h 275"/>
                      <a:gd name="T106" fmla="*/ 68 w 217"/>
                      <a:gd name="T107" fmla="*/ 67 h 275"/>
                      <a:gd name="T108" fmla="*/ 69 w 217"/>
                      <a:gd name="T109" fmla="*/ 52 h 275"/>
                      <a:gd name="T110" fmla="*/ 69 w 217"/>
                      <a:gd name="T111" fmla="*/ 38 h 275"/>
                      <a:gd name="T112" fmla="*/ 68 w 217"/>
                      <a:gd name="T113" fmla="*/ 26 h 275"/>
                      <a:gd name="T114" fmla="*/ 65 w 217"/>
                      <a:gd name="T115" fmla="*/ 12 h 2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17"/>
                      <a:gd name="T175" fmla="*/ 0 h 275"/>
                      <a:gd name="T176" fmla="*/ 217 w 217"/>
                      <a:gd name="T177" fmla="*/ 275 h 27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17" h="275">
                        <a:moveTo>
                          <a:pt x="65" y="12"/>
                        </a:moveTo>
                        <a:lnTo>
                          <a:pt x="73" y="8"/>
                        </a:lnTo>
                        <a:lnTo>
                          <a:pt x="83" y="5"/>
                        </a:lnTo>
                        <a:lnTo>
                          <a:pt x="95" y="2"/>
                        </a:lnTo>
                        <a:lnTo>
                          <a:pt x="107" y="0"/>
                        </a:lnTo>
                        <a:lnTo>
                          <a:pt x="119" y="0"/>
                        </a:lnTo>
                        <a:lnTo>
                          <a:pt x="129" y="1"/>
                        </a:lnTo>
                        <a:lnTo>
                          <a:pt x="137" y="2"/>
                        </a:lnTo>
                        <a:lnTo>
                          <a:pt x="147" y="6"/>
                        </a:lnTo>
                        <a:lnTo>
                          <a:pt x="155" y="10"/>
                        </a:lnTo>
                        <a:lnTo>
                          <a:pt x="159" y="14"/>
                        </a:lnTo>
                        <a:lnTo>
                          <a:pt x="158" y="29"/>
                        </a:lnTo>
                        <a:lnTo>
                          <a:pt x="156" y="44"/>
                        </a:lnTo>
                        <a:lnTo>
                          <a:pt x="156" y="59"/>
                        </a:lnTo>
                        <a:lnTo>
                          <a:pt x="156" y="71"/>
                        </a:lnTo>
                        <a:lnTo>
                          <a:pt x="157" y="83"/>
                        </a:lnTo>
                        <a:lnTo>
                          <a:pt x="158" y="91"/>
                        </a:lnTo>
                        <a:lnTo>
                          <a:pt x="160" y="99"/>
                        </a:lnTo>
                        <a:lnTo>
                          <a:pt x="161" y="107"/>
                        </a:lnTo>
                        <a:lnTo>
                          <a:pt x="164" y="115"/>
                        </a:lnTo>
                        <a:lnTo>
                          <a:pt x="166" y="121"/>
                        </a:lnTo>
                        <a:lnTo>
                          <a:pt x="168" y="127"/>
                        </a:lnTo>
                        <a:lnTo>
                          <a:pt x="172" y="140"/>
                        </a:lnTo>
                        <a:lnTo>
                          <a:pt x="178" y="153"/>
                        </a:lnTo>
                        <a:lnTo>
                          <a:pt x="185" y="171"/>
                        </a:lnTo>
                        <a:lnTo>
                          <a:pt x="193" y="188"/>
                        </a:lnTo>
                        <a:lnTo>
                          <a:pt x="202" y="206"/>
                        </a:lnTo>
                        <a:lnTo>
                          <a:pt x="207" y="216"/>
                        </a:lnTo>
                        <a:lnTo>
                          <a:pt x="216" y="227"/>
                        </a:lnTo>
                        <a:lnTo>
                          <a:pt x="216" y="260"/>
                        </a:lnTo>
                        <a:lnTo>
                          <a:pt x="203" y="265"/>
                        </a:lnTo>
                        <a:lnTo>
                          <a:pt x="189" y="268"/>
                        </a:lnTo>
                        <a:lnTo>
                          <a:pt x="169" y="271"/>
                        </a:lnTo>
                        <a:lnTo>
                          <a:pt x="146" y="273"/>
                        </a:lnTo>
                        <a:lnTo>
                          <a:pt x="121" y="274"/>
                        </a:lnTo>
                        <a:lnTo>
                          <a:pt x="91" y="274"/>
                        </a:lnTo>
                        <a:lnTo>
                          <a:pt x="66" y="272"/>
                        </a:lnTo>
                        <a:lnTo>
                          <a:pt x="42" y="270"/>
                        </a:lnTo>
                        <a:lnTo>
                          <a:pt x="24" y="267"/>
                        </a:lnTo>
                        <a:lnTo>
                          <a:pt x="13" y="265"/>
                        </a:lnTo>
                        <a:lnTo>
                          <a:pt x="0" y="260"/>
                        </a:lnTo>
                        <a:lnTo>
                          <a:pt x="0" y="227"/>
                        </a:lnTo>
                        <a:lnTo>
                          <a:pt x="6" y="220"/>
                        </a:lnTo>
                        <a:lnTo>
                          <a:pt x="12" y="210"/>
                        </a:lnTo>
                        <a:lnTo>
                          <a:pt x="18" y="201"/>
                        </a:lnTo>
                        <a:lnTo>
                          <a:pt x="28" y="185"/>
                        </a:lnTo>
                        <a:lnTo>
                          <a:pt x="35" y="171"/>
                        </a:lnTo>
                        <a:lnTo>
                          <a:pt x="42" y="159"/>
                        </a:lnTo>
                        <a:lnTo>
                          <a:pt x="48" y="144"/>
                        </a:lnTo>
                        <a:lnTo>
                          <a:pt x="53" y="130"/>
                        </a:lnTo>
                        <a:lnTo>
                          <a:pt x="59" y="111"/>
                        </a:lnTo>
                        <a:lnTo>
                          <a:pt x="64" y="95"/>
                        </a:lnTo>
                        <a:lnTo>
                          <a:pt x="66" y="81"/>
                        </a:lnTo>
                        <a:lnTo>
                          <a:pt x="68" y="67"/>
                        </a:lnTo>
                        <a:lnTo>
                          <a:pt x="69" y="52"/>
                        </a:lnTo>
                        <a:lnTo>
                          <a:pt x="69" y="38"/>
                        </a:lnTo>
                        <a:lnTo>
                          <a:pt x="68" y="26"/>
                        </a:lnTo>
                        <a:lnTo>
                          <a:pt x="65" y="12"/>
                        </a:lnTo>
                      </a:path>
                    </a:pathLst>
                  </a:custGeom>
                  <a:solidFill>
                    <a:srgbClr val="FFFFFF"/>
                  </a:solidFill>
                  <a:ln w="12700" cap="rnd">
                    <a:solidFill>
                      <a:srgbClr val="000000"/>
                    </a:solidFill>
                    <a:round/>
                    <a:headEnd/>
                    <a:tailEnd/>
                  </a:ln>
                </p:spPr>
                <p:txBody>
                  <a:bodyPr/>
                  <a:lstStyle/>
                  <a:p>
                    <a:endParaRPr lang="en-US"/>
                  </a:p>
                </p:txBody>
              </p:sp>
              <p:sp>
                <p:nvSpPr>
                  <p:cNvPr id="27258" name="Freeform 1489"/>
                  <p:cNvSpPr>
                    <a:spLocks/>
                  </p:cNvSpPr>
                  <p:nvPr/>
                </p:nvSpPr>
                <p:spPr bwMode="auto">
                  <a:xfrm>
                    <a:off x="4575" y="1334"/>
                    <a:ext cx="170" cy="275"/>
                  </a:xfrm>
                  <a:custGeom>
                    <a:avLst/>
                    <a:gdLst>
                      <a:gd name="T0" fmla="*/ 65 w 170"/>
                      <a:gd name="T1" fmla="*/ 12 h 275"/>
                      <a:gd name="T2" fmla="*/ 73 w 170"/>
                      <a:gd name="T3" fmla="*/ 8 h 275"/>
                      <a:gd name="T4" fmla="*/ 83 w 170"/>
                      <a:gd name="T5" fmla="*/ 5 h 275"/>
                      <a:gd name="T6" fmla="*/ 95 w 170"/>
                      <a:gd name="T7" fmla="*/ 2 h 275"/>
                      <a:gd name="T8" fmla="*/ 107 w 170"/>
                      <a:gd name="T9" fmla="*/ 0 h 275"/>
                      <a:gd name="T10" fmla="*/ 119 w 170"/>
                      <a:gd name="T11" fmla="*/ 0 h 275"/>
                      <a:gd name="T12" fmla="*/ 129 w 170"/>
                      <a:gd name="T13" fmla="*/ 1 h 275"/>
                      <a:gd name="T14" fmla="*/ 137 w 170"/>
                      <a:gd name="T15" fmla="*/ 2 h 275"/>
                      <a:gd name="T16" fmla="*/ 136 w 170"/>
                      <a:gd name="T17" fmla="*/ 16 h 275"/>
                      <a:gd name="T18" fmla="*/ 136 w 170"/>
                      <a:gd name="T19" fmla="*/ 28 h 275"/>
                      <a:gd name="T20" fmla="*/ 135 w 170"/>
                      <a:gd name="T21" fmla="*/ 43 h 275"/>
                      <a:gd name="T22" fmla="*/ 134 w 170"/>
                      <a:gd name="T23" fmla="*/ 58 h 275"/>
                      <a:gd name="T24" fmla="*/ 134 w 170"/>
                      <a:gd name="T25" fmla="*/ 72 h 275"/>
                      <a:gd name="T26" fmla="*/ 134 w 170"/>
                      <a:gd name="T27" fmla="*/ 87 h 275"/>
                      <a:gd name="T28" fmla="*/ 135 w 170"/>
                      <a:gd name="T29" fmla="*/ 100 h 275"/>
                      <a:gd name="T30" fmla="*/ 135 w 170"/>
                      <a:gd name="T31" fmla="*/ 111 h 275"/>
                      <a:gd name="T32" fmla="*/ 137 w 170"/>
                      <a:gd name="T33" fmla="*/ 124 h 275"/>
                      <a:gd name="T34" fmla="*/ 138 w 170"/>
                      <a:gd name="T35" fmla="*/ 135 h 275"/>
                      <a:gd name="T36" fmla="*/ 138 w 170"/>
                      <a:gd name="T37" fmla="*/ 145 h 275"/>
                      <a:gd name="T38" fmla="*/ 140 w 170"/>
                      <a:gd name="T39" fmla="*/ 155 h 275"/>
                      <a:gd name="T40" fmla="*/ 141 w 170"/>
                      <a:gd name="T41" fmla="*/ 165 h 275"/>
                      <a:gd name="T42" fmla="*/ 143 w 170"/>
                      <a:gd name="T43" fmla="*/ 175 h 275"/>
                      <a:gd name="T44" fmla="*/ 145 w 170"/>
                      <a:gd name="T45" fmla="*/ 185 h 275"/>
                      <a:gd name="T46" fmla="*/ 149 w 170"/>
                      <a:gd name="T47" fmla="*/ 194 h 275"/>
                      <a:gd name="T48" fmla="*/ 155 w 170"/>
                      <a:gd name="T49" fmla="*/ 209 h 275"/>
                      <a:gd name="T50" fmla="*/ 162 w 170"/>
                      <a:gd name="T51" fmla="*/ 228 h 275"/>
                      <a:gd name="T52" fmla="*/ 167 w 170"/>
                      <a:gd name="T53" fmla="*/ 237 h 275"/>
                      <a:gd name="T54" fmla="*/ 169 w 170"/>
                      <a:gd name="T55" fmla="*/ 245 h 275"/>
                      <a:gd name="T56" fmla="*/ 169 w 170"/>
                      <a:gd name="T57" fmla="*/ 271 h 275"/>
                      <a:gd name="T58" fmla="*/ 146 w 170"/>
                      <a:gd name="T59" fmla="*/ 273 h 275"/>
                      <a:gd name="T60" fmla="*/ 121 w 170"/>
                      <a:gd name="T61" fmla="*/ 274 h 275"/>
                      <a:gd name="T62" fmla="*/ 91 w 170"/>
                      <a:gd name="T63" fmla="*/ 274 h 275"/>
                      <a:gd name="T64" fmla="*/ 66 w 170"/>
                      <a:gd name="T65" fmla="*/ 272 h 275"/>
                      <a:gd name="T66" fmla="*/ 41 w 170"/>
                      <a:gd name="T67" fmla="*/ 270 h 275"/>
                      <a:gd name="T68" fmla="*/ 24 w 170"/>
                      <a:gd name="T69" fmla="*/ 267 h 275"/>
                      <a:gd name="T70" fmla="*/ 13 w 170"/>
                      <a:gd name="T71" fmla="*/ 265 h 275"/>
                      <a:gd name="T72" fmla="*/ 0 w 170"/>
                      <a:gd name="T73" fmla="*/ 260 h 275"/>
                      <a:gd name="T74" fmla="*/ 0 w 170"/>
                      <a:gd name="T75" fmla="*/ 227 h 275"/>
                      <a:gd name="T76" fmla="*/ 6 w 170"/>
                      <a:gd name="T77" fmla="*/ 220 h 275"/>
                      <a:gd name="T78" fmla="*/ 12 w 170"/>
                      <a:gd name="T79" fmla="*/ 210 h 275"/>
                      <a:gd name="T80" fmla="*/ 18 w 170"/>
                      <a:gd name="T81" fmla="*/ 201 h 275"/>
                      <a:gd name="T82" fmla="*/ 28 w 170"/>
                      <a:gd name="T83" fmla="*/ 185 h 275"/>
                      <a:gd name="T84" fmla="*/ 35 w 170"/>
                      <a:gd name="T85" fmla="*/ 171 h 275"/>
                      <a:gd name="T86" fmla="*/ 41 w 170"/>
                      <a:gd name="T87" fmla="*/ 159 h 275"/>
                      <a:gd name="T88" fmla="*/ 48 w 170"/>
                      <a:gd name="T89" fmla="*/ 144 h 275"/>
                      <a:gd name="T90" fmla="*/ 53 w 170"/>
                      <a:gd name="T91" fmla="*/ 130 h 275"/>
                      <a:gd name="T92" fmla="*/ 59 w 170"/>
                      <a:gd name="T93" fmla="*/ 111 h 275"/>
                      <a:gd name="T94" fmla="*/ 64 w 170"/>
                      <a:gd name="T95" fmla="*/ 95 h 275"/>
                      <a:gd name="T96" fmla="*/ 66 w 170"/>
                      <a:gd name="T97" fmla="*/ 81 h 275"/>
                      <a:gd name="T98" fmla="*/ 68 w 170"/>
                      <a:gd name="T99" fmla="*/ 67 h 275"/>
                      <a:gd name="T100" fmla="*/ 69 w 170"/>
                      <a:gd name="T101" fmla="*/ 52 h 275"/>
                      <a:gd name="T102" fmla="*/ 69 w 170"/>
                      <a:gd name="T103" fmla="*/ 38 h 275"/>
                      <a:gd name="T104" fmla="*/ 68 w 170"/>
                      <a:gd name="T105" fmla="*/ 26 h 275"/>
                      <a:gd name="T106" fmla="*/ 65 w 170"/>
                      <a:gd name="T107" fmla="*/ 12 h 27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0"/>
                      <a:gd name="T163" fmla="*/ 0 h 275"/>
                      <a:gd name="T164" fmla="*/ 170 w 170"/>
                      <a:gd name="T165" fmla="*/ 275 h 27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0" h="275">
                        <a:moveTo>
                          <a:pt x="65" y="12"/>
                        </a:moveTo>
                        <a:lnTo>
                          <a:pt x="73" y="8"/>
                        </a:lnTo>
                        <a:lnTo>
                          <a:pt x="83" y="5"/>
                        </a:lnTo>
                        <a:lnTo>
                          <a:pt x="95" y="2"/>
                        </a:lnTo>
                        <a:lnTo>
                          <a:pt x="107" y="0"/>
                        </a:lnTo>
                        <a:lnTo>
                          <a:pt x="119" y="0"/>
                        </a:lnTo>
                        <a:lnTo>
                          <a:pt x="129" y="1"/>
                        </a:lnTo>
                        <a:lnTo>
                          <a:pt x="137" y="2"/>
                        </a:lnTo>
                        <a:lnTo>
                          <a:pt x="136" y="16"/>
                        </a:lnTo>
                        <a:lnTo>
                          <a:pt x="136" y="28"/>
                        </a:lnTo>
                        <a:lnTo>
                          <a:pt x="135" y="43"/>
                        </a:lnTo>
                        <a:lnTo>
                          <a:pt x="134" y="58"/>
                        </a:lnTo>
                        <a:lnTo>
                          <a:pt x="134" y="72"/>
                        </a:lnTo>
                        <a:lnTo>
                          <a:pt x="134" y="87"/>
                        </a:lnTo>
                        <a:lnTo>
                          <a:pt x="135" y="100"/>
                        </a:lnTo>
                        <a:lnTo>
                          <a:pt x="135" y="111"/>
                        </a:lnTo>
                        <a:lnTo>
                          <a:pt x="137" y="124"/>
                        </a:lnTo>
                        <a:lnTo>
                          <a:pt x="138" y="135"/>
                        </a:lnTo>
                        <a:lnTo>
                          <a:pt x="138" y="145"/>
                        </a:lnTo>
                        <a:lnTo>
                          <a:pt x="140" y="155"/>
                        </a:lnTo>
                        <a:lnTo>
                          <a:pt x="141" y="165"/>
                        </a:lnTo>
                        <a:lnTo>
                          <a:pt x="143" y="175"/>
                        </a:lnTo>
                        <a:lnTo>
                          <a:pt x="145" y="185"/>
                        </a:lnTo>
                        <a:lnTo>
                          <a:pt x="149" y="194"/>
                        </a:lnTo>
                        <a:lnTo>
                          <a:pt x="155" y="209"/>
                        </a:lnTo>
                        <a:lnTo>
                          <a:pt x="162" y="228"/>
                        </a:lnTo>
                        <a:lnTo>
                          <a:pt x="167" y="237"/>
                        </a:lnTo>
                        <a:lnTo>
                          <a:pt x="169" y="245"/>
                        </a:lnTo>
                        <a:lnTo>
                          <a:pt x="169" y="271"/>
                        </a:lnTo>
                        <a:lnTo>
                          <a:pt x="146" y="273"/>
                        </a:lnTo>
                        <a:lnTo>
                          <a:pt x="121" y="274"/>
                        </a:lnTo>
                        <a:lnTo>
                          <a:pt x="91" y="274"/>
                        </a:lnTo>
                        <a:lnTo>
                          <a:pt x="66" y="272"/>
                        </a:lnTo>
                        <a:lnTo>
                          <a:pt x="41" y="270"/>
                        </a:lnTo>
                        <a:lnTo>
                          <a:pt x="24" y="267"/>
                        </a:lnTo>
                        <a:lnTo>
                          <a:pt x="13" y="265"/>
                        </a:lnTo>
                        <a:lnTo>
                          <a:pt x="0" y="260"/>
                        </a:lnTo>
                        <a:lnTo>
                          <a:pt x="0" y="227"/>
                        </a:lnTo>
                        <a:lnTo>
                          <a:pt x="6" y="220"/>
                        </a:lnTo>
                        <a:lnTo>
                          <a:pt x="12" y="210"/>
                        </a:lnTo>
                        <a:lnTo>
                          <a:pt x="18" y="201"/>
                        </a:lnTo>
                        <a:lnTo>
                          <a:pt x="28" y="185"/>
                        </a:lnTo>
                        <a:lnTo>
                          <a:pt x="35" y="171"/>
                        </a:lnTo>
                        <a:lnTo>
                          <a:pt x="41" y="159"/>
                        </a:lnTo>
                        <a:lnTo>
                          <a:pt x="48" y="144"/>
                        </a:lnTo>
                        <a:lnTo>
                          <a:pt x="53" y="130"/>
                        </a:lnTo>
                        <a:lnTo>
                          <a:pt x="59" y="111"/>
                        </a:lnTo>
                        <a:lnTo>
                          <a:pt x="64" y="95"/>
                        </a:lnTo>
                        <a:lnTo>
                          <a:pt x="66" y="81"/>
                        </a:lnTo>
                        <a:lnTo>
                          <a:pt x="68" y="67"/>
                        </a:lnTo>
                        <a:lnTo>
                          <a:pt x="69" y="52"/>
                        </a:lnTo>
                        <a:lnTo>
                          <a:pt x="69" y="38"/>
                        </a:lnTo>
                        <a:lnTo>
                          <a:pt x="68" y="26"/>
                        </a:lnTo>
                        <a:lnTo>
                          <a:pt x="65" y="12"/>
                        </a:lnTo>
                      </a:path>
                    </a:pathLst>
                  </a:custGeom>
                  <a:solidFill>
                    <a:srgbClr val="FFFFFF"/>
                  </a:solidFill>
                  <a:ln w="12700" cap="rnd">
                    <a:solidFill>
                      <a:srgbClr val="000000"/>
                    </a:solidFill>
                    <a:round/>
                    <a:headEnd/>
                    <a:tailEnd/>
                  </a:ln>
                </p:spPr>
                <p:txBody>
                  <a:bodyPr/>
                  <a:lstStyle/>
                  <a:p>
                    <a:endParaRPr lang="en-US"/>
                  </a:p>
                </p:txBody>
              </p:sp>
            </p:grpSp>
            <p:grpSp>
              <p:nvGrpSpPr>
                <p:cNvPr id="27948" name="Group 1490"/>
                <p:cNvGrpSpPr>
                  <a:grpSpLocks/>
                </p:cNvGrpSpPr>
                <p:nvPr/>
              </p:nvGrpSpPr>
              <p:grpSpPr bwMode="auto">
                <a:xfrm>
                  <a:off x="4374" y="1296"/>
                  <a:ext cx="258" cy="325"/>
                  <a:chOff x="4374" y="1296"/>
                  <a:chExt cx="258" cy="325"/>
                </a:xfrm>
              </p:grpSpPr>
              <p:sp>
                <p:nvSpPr>
                  <p:cNvPr id="27255" name="Freeform 1491"/>
                  <p:cNvSpPr>
                    <a:spLocks/>
                  </p:cNvSpPr>
                  <p:nvPr/>
                </p:nvSpPr>
                <p:spPr bwMode="auto">
                  <a:xfrm>
                    <a:off x="4374" y="1296"/>
                    <a:ext cx="258" cy="325"/>
                  </a:xfrm>
                  <a:custGeom>
                    <a:avLst/>
                    <a:gdLst>
                      <a:gd name="T0" fmla="*/ 78 w 258"/>
                      <a:gd name="T1" fmla="*/ 14 h 325"/>
                      <a:gd name="T2" fmla="*/ 87 w 258"/>
                      <a:gd name="T3" fmla="*/ 10 h 325"/>
                      <a:gd name="T4" fmla="*/ 99 w 258"/>
                      <a:gd name="T5" fmla="*/ 6 h 325"/>
                      <a:gd name="T6" fmla="*/ 113 w 258"/>
                      <a:gd name="T7" fmla="*/ 2 h 325"/>
                      <a:gd name="T8" fmla="*/ 127 w 258"/>
                      <a:gd name="T9" fmla="*/ 0 h 325"/>
                      <a:gd name="T10" fmla="*/ 142 w 258"/>
                      <a:gd name="T11" fmla="*/ 0 h 325"/>
                      <a:gd name="T12" fmla="*/ 154 w 258"/>
                      <a:gd name="T13" fmla="*/ 2 h 325"/>
                      <a:gd name="T14" fmla="*/ 163 w 258"/>
                      <a:gd name="T15" fmla="*/ 3 h 325"/>
                      <a:gd name="T16" fmla="*/ 174 w 258"/>
                      <a:gd name="T17" fmla="*/ 7 h 325"/>
                      <a:gd name="T18" fmla="*/ 184 w 258"/>
                      <a:gd name="T19" fmla="*/ 12 h 325"/>
                      <a:gd name="T20" fmla="*/ 189 w 258"/>
                      <a:gd name="T21" fmla="*/ 16 h 325"/>
                      <a:gd name="T22" fmla="*/ 187 w 258"/>
                      <a:gd name="T23" fmla="*/ 34 h 325"/>
                      <a:gd name="T24" fmla="*/ 186 w 258"/>
                      <a:gd name="T25" fmla="*/ 52 h 325"/>
                      <a:gd name="T26" fmla="*/ 186 w 258"/>
                      <a:gd name="T27" fmla="*/ 70 h 325"/>
                      <a:gd name="T28" fmla="*/ 186 w 258"/>
                      <a:gd name="T29" fmla="*/ 84 h 325"/>
                      <a:gd name="T30" fmla="*/ 187 w 258"/>
                      <a:gd name="T31" fmla="*/ 98 h 325"/>
                      <a:gd name="T32" fmla="*/ 188 w 258"/>
                      <a:gd name="T33" fmla="*/ 108 h 325"/>
                      <a:gd name="T34" fmla="*/ 190 w 258"/>
                      <a:gd name="T35" fmla="*/ 118 h 325"/>
                      <a:gd name="T36" fmla="*/ 192 w 258"/>
                      <a:gd name="T37" fmla="*/ 126 h 325"/>
                      <a:gd name="T38" fmla="*/ 194 w 258"/>
                      <a:gd name="T39" fmla="*/ 135 h 325"/>
                      <a:gd name="T40" fmla="*/ 198 w 258"/>
                      <a:gd name="T41" fmla="*/ 143 h 325"/>
                      <a:gd name="T42" fmla="*/ 200 w 258"/>
                      <a:gd name="T43" fmla="*/ 150 h 325"/>
                      <a:gd name="T44" fmla="*/ 205 w 258"/>
                      <a:gd name="T45" fmla="*/ 165 h 325"/>
                      <a:gd name="T46" fmla="*/ 211 w 258"/>
                      <a:gd name="T47" fmla="*/ 181 h 325"/>
                      <a:gd name="T48" fmla="*/ 220 w 258"/>
                      <a:gd name="T49" fmla="*/ 202 h 325"/>
                      <a:gd name="T50" fmla="*/ 230 w 258"/>
                      <a:gd name="T51" fmla="*/ 222 h 325"/>
                      <a:gd name="T52" fmla="*/ 241 w 258"/>
                      <a:gd name="T53" fmla="*/ 243 h 325"/>
                      <a:gd name="T54" fmla="*/ 246 w 258"/>
                      <a:gd name="T55" fmla="*/ 254 h 325"/>
                      <a:gd name="T56" fmla="*/ 257 w 258"/>
                      <a:gd name="T57" fmla="*/ 268 h 325"/>
                      <a:gd name="T58" fmla="*/ 257 w 258"/>
                      <a:gd name="T59" fmla="*/ 308 h 325"/>
                      <a:gd name="T60" fmla="*/ 242 w 258"/>
                      <a:gd name="T61" fmla="*/ 314 h 325"/>
                      <a:gd name="T62" fmla="*/ 225 w 258"/>
                      <a:gd name="T63" fmla="*/ 316 h 325"/>
                      <a:gd name="T64" fmla="*/ 201 w 258"/>
                      <a:gd name="T65" fmla="*/ 320 h 325"/>
                      <a:gd name="T66" fmla="*/ 174 w 258"/>
                      <a:gd name="T67" fmla="*/ 322 h 325"/>
                      <a:gd name="T68" fmla="*/ 144 w 258"/>
                      <a:gd name="T69" fmla="*/ 324 h 325"/>
                      <a:gd name="T70" fmla="*/ 108 w 258"/>
                      <a:gd name="T71" fmla="*/ 324 h 325"/>
                      <a:gd name="T72" fmla="*/ 79 w 258"/>
                      <a:gd name="T73" fmla="*/ 321 h 325"/>
                      <a:gd name="T74" fmla="*/ 49 w 258"/>
                      <a:gd name="T75" fmla="*/ 318 h 325"/>
                      <a:gd name="T76" fmla="*/ 29 w 258"/>
                      <a:gd name="T77" fmla="*/ 314 h 325"/>
                      <a:gd name="T78" fmla="*/ 15 w 258"/>
                      <a:gd name="T79" fmla="*/ 313 h 325"/>
                      <a:gd name="T80" fmla="*/ 0 w 258"/>
                      <a:gd name="T81" fmla="*/ 306 h 325"/>
                      <a:gd name="T82" fmla="*/ 0 w 258"/>
                      <a:gd name="T83" fmla="*/ 268 h 325"/>
                      <a:gd name="T84" fmla="*/ 7 w 258"/>
                      <a:gd name="T85" fmla="*/ 260 h 325"/>
                      <a:gd name="T86" fmla="*/ 15 w 258"/>
                      <a:gd name="T87" fmla="*/ 248 h 325"/>
                      <a:gd name="T88" fmla="*/ 22 w 258"/>
                      <a:gd name="T89" fmla="*/ 238 h 325"/>
                      <a:gd name="T90" fmla="*/ 34 w 258"/>
                      <a:gd name="T91" fmla="*/ 218 h 325"/>
                      <a:gd name="T92" fmla="*/ 42 w 258"/>
                      <a:gd name="T93" fmla="*/ 202 h 325"/>
                      <a:gd name="T94" fmla="*/ 49 w 258"/>
                      <a:gd name="T95" fmla="*/ 187 h 325"/>
                      <a:gd name="T96" fmla="*/ 57 w 258"/>
                      <a:gd name="T97" fmla="*/ 170 h 325"/>
                      <a:gd name="T98" fmla="*/ 63 w 258"/>
                      <a:gd name="T99" fmla="*/ 154 h 325"/>
                      <a:gd name="T100" fmla="*/ 70 w 258"/>
                      <a:gd name="T101" fmla="*/ 131 h 325"/>
                      <a:gd name="T102" fmla="*/ 76 w 258"/>
                      <a:gd name="T103" fmla="*/ 113 h 325"/>
                      <a:gd name="T104" fmla="*/ 79 w 258"/>
                      <a:gd name="T105" fmla="*/ 96 h 325"/>
                      <a:gd name="T106" fmla="*/ 81 w 258"/>
                      <a:gd name="T107" fmla="*/ 80 h 325"/>
                      <a:gd name="T108" fmla="*/ 83 w 258"/>
                      <a:gd name="T109" fmla="*/ 62 h 325"/>
                      <a:gd name="T110" fmla="*/ 83 w 258"/>
                      <a:gd name="T111" fmla="*/ 45 h 325"/>
                      <a:gd name="T112" fmla="*/ 81 w 258"/>
                      <a:gd name="T113" fmla="*/ 30 h 325"/>
                      <a:gd name="T114" fmla="*/ 78 w 258"/>
                      <a:gd name="T115" fmla="*/ 14 h 3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58"/>
                      <a:gd name="T175" fmla="*/ 0 h 325"/>
                      <a:gd name="T176" fmla="*/ 258 w 258"/>
                      <a:gd name="T177" fmla="*/ 325 h 32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58" h="325">
                        <a:moveTo>
                          <a:pt x="78" y="14"/>
                        </a:moveTo>
                        <a:lnTo>
                          <a:pt x="87" y="10"/>
                        </a:lnTo>
                        <a:lnTo>
                          <a:pt x="99" y="6"/>
                        </a:lnTo>
                        <a:lnTo>
                          <a:pt x="113" y="2"/>
                        </a:lnTo>
                        <a:lnTo>
                          <a:pt x="127" y="0"/>
                        </a:lnTo>
                        <a:lnTo>
                          <a:pt x="142" y="0"/>
                        </a:lnTo>
                        <a:lnTo>
                          <a:pt x="154" y="2"/>
                        </a:lnTo>
                        <a:lnTo>
                          <a:pt x="163" y="3"/>
                        </a:lnTo>
                        <a:lnTo>
                          <a:pt x="174" y="7"/>
                        </a:lnTo>
                        <a:lnTo>
                          <a:pt x="184" y="12"/>
                        </a:lnTo>
                        <a:lnTo>
                          <a:pt x="189" y="16"/>
                        </a:lnTo>
                        <a:lnTo>
                          <a:pt x="187" y="34"/>
                        </a:lnTo>
                        <a:lnTo>
                          <a:pt x="186" y="52"/>
                        </a:lnTo>
                        <a:lnTo>
                          <a:pt x="186" y="70"/>
                        </a:lnTo>
                        <a:lnTo>
                          <a:pt x="186" y="84"/>
                        </a:lnTo>
                        <a:lnTo>
                          <a:pt x="187" y="98"/>
                        </a:lnTo>
                        <a:lnTo>
                          <a:pt x="188" y="108"/>
                        </a:lnTo>
                        <a:lnTo>
                          <a:pt x="190" y="118"/>
                        </a:lnTo>
                        <a:lnTo>
                          <a:pt x="192" y="126"/>
                        </a:lnTo>
                        <a:lnTo>
                          <a:pt x="194" y="135"/>
                        </a:lnTo>
                        <a:lnTo>
                          <a:pt x="198" y="143"/>
                        </a:lnTo>
                        <a:lnTo>
                          <a:pt x="200" y="150"/>
                        </a:lnTo>
                        <a:lnTo>
                          <a:pt x="205" y="165"/>
                        </a:lnTo>
                        <a:lnTo>
                          <a:pt x="211" y="181"/>
                        </a:lnTo>
                        <a:lnTo>
                          <a:pt x="220" y="202"/>
                        </a:lnTo>
                        <a:lnTo>
                          <a:pt x="230" y="222"/>
                        </a:lnTo>
                        <a:lnTo>
                          <a:pt x="241" y="243"/>
                        </a:lnTo>
                        <a:lnTo>
                          <a:pt x="246" y="254"/>
                        </a:lnTo>
                        <a:lnTo>
                          <a:pt x="257" y="268"/>
                        </a:lnTo>
                        <a:lnTo>
                          <a:pt x="257" y="308"/>
                        </a:lnTo>
                        <a:lnTo>
                          <a:pt x="242" y="314"/>
                        </a:lnTo>
                        <a:lnTo>
                          <a:pt x="225" y="316"/>
                        </a:lnTo>
                        <a:lnTo>
                          <a:pt x="201" y="320"/>
                        </a:lnTo>
                        <a:lnTo>
                          <a:pt x="174" y="322"/>
                        </a:lnTo>
                        <a:lnTo>
                          <a:pt x="144" y="324"/>
                        </a:lnTo>
                        <a:lnTo>
                          <a:pt x="108" y="324"/>
                        </a:lnTo>
                        <a:lnTo>
                          <a:pt x="79" y="321"/>
                        </a:lnTo>
                        <a:lnTo>
                          <a:pt x="49" y="318"/>
                        </a:lnTo>
                        <a:lnTo>
                          <a:pt x="29" y="314"/>
                        </a:lnTo>
                        <a:lnTo>
                          <a:pt x="15" y="313"/>
                        </a:lnTo>
                        <a:lnTo>
                          <a:pt x="0" y="306"/>
                        </a:lnTo>
                        <a:lnTo>
                          <a:pt x="0" y="268"/>
                        </a:lnTo>
                        <a:lnTo>
                          <a:pt x="7" y="260"/>
                        </a:lnTo>
                        <a:lnTo>
                          <a:pt x="15" y="248"/>
                        </a:lnTo>
                        <a:lnTo>
                          <a:pt x="22" y="238"/>
                        </a:lnTo>
                        <a:lnTo>
                          <a:pt x="34" y="218"/>
                        </a:lnTo>
                        <a:lnTo>
                          <a:pt x="42" y="202"/>
                        </a:lnTo>
                        <a:lnTo>
                          <a:pt x="49" y="187"/>
                        </a:lnTo>
                        <a:lnTo>
                          <a:pt x="57" y="170"/>
                        </a:lnTo>
                        <a:lnTo>
                          <a:pt x="63" y="154"/>
                        </a:lnTo>
                        <a:lnTo>
                          <a:pt x="70" y="131"/>
                        </a:lnTo>
                        <a:lnTo>
                          <a:pt x="76" y="113"/>
                        </a:lnTo>
                        <a:lnTo>
                          <a:pt x="79" y="96"/>
                        </a:lnTo>
                        <a:lnTo>
                          <a:pt x="81" y="80"/>
                        </a:lnTo>
                        <a:lnTo>
                          <a:pt x="83" y="62"/>
                        </a:lnTo>
                        <a:lnTo>
                          <a:pt x="83" y="45"/>
                        </a:lnTo>
                        <a:lnTo>
                          <a:pt x="81" y="30"/>
                        </a:lnTo>
                        <a:lnTo>
                          <a:pt x="78" y="14"/>
                        </a:lnTo>
                      </a:path>
                    </a:pathLst>
                  </a:custGeom>
                  <a:solidFill>
                    <a:srgbClr val="FFFFFF"/>
                  </a:solidFill>
                  <a:ln w="12700" cap="rnd">
                    <a:solidFill>
                      <a:srgbClr val="000000"/>
                    </a:solidFill>
                    <a:round/>
                    <a:headEnd/>
                    <a:tailEnd/>
                  </a:ln>
                </p:spPr>
                <p:txBody>
                  <a:bodyPr/>
                  <a:lstStyle/>
                  <a:p>
                    <a:endParaRPr lang="en-US"/>
                  </a:p>
                </p:txBody>
              </p:sp>
              <p:sp>
                <p:nvSpPr>
                  <p:cNvPr id="27256" name="Freeform 1492"/>
                  <p:cNvSpPr>
                    <a:spLocks/>
                  </p:cNvSpPr>
                  <p:nvPr/>
                </p:nvSpPr>
                <p:spPr bwMode="auto">
                  <a:xfrm>
                    <a:off x="4374" y="1296"/>
                    <a:ext cx="202" cy="325"/>
                  </a:xfrm>
                  <a:custGeom>
                    <a:avLst/>
                    <a:gdLst>
                      <a:gd name="T0" fmla="*/ 78 w 202"/>
                      <a:gd name="T1" fmla="*/ 14 h 325"/>
                      <a:gd name="T2" fmla="*/ 87 w 202"/>
                      <a:gd name="T3" fmla="*/ 10 h 325"/>
                      <a:gd name="T4" fmla="*/ 99 w 202"/>
                      <a:gd name="T5" fmla="*/ 6 h 325"/>
                      <a:gd name="T6" fmla="*/ 113 w 202"/>
                      <a:gd name="T7" fmla="*/ 2 h 325"/>
                      <a:gd name="T8" fmla="*/ 127 w 202"/>
                      <a:gd name="T9" fmla="*/ 0 h 325"/>
                      <a:gd name="T10" fmla="*/ 142 w 202"/>
                      <a:gd name="T11" fmla="*/ 0 h 325"/>
                      <a:gd name="T12" fmla="*/ 153 w 202"/>
                      <a:gd name="T13" fmla="*/ 2 h 325"/>
                      <a:gd name="T14" fmla="*/ 162 w 202"/>
                      <a:gd name="T15" fmla="*/ 3 h 325"/>
                      <a:gd name="T16" fmla="*/ 162 w 202"/>
                      <a:gd name="T17" fmla="*/ 18 h 325"/>
                      <a:gd name="T18" fmla="*/ 161 w 202"/>
                      <a:gd name="T19" fmla="*/ 34 h 325"/>
                      <a:gd name="T20" fmla="*/ 160 w 202"/>
                      <a:gd name="T21" fmla="*/ 51 h 325"/>
                      <a:gd name="T22" fmla="*/ 159 w 202"/>
                      <a:gd name="T23" fmla="*/ 69 h 325"/>
                      <a:gd name="T24" fmla="*/ 159 w 202"/>
                      <a:gd name="T25" fmla="*/ 85 h 325"/>
                      <a:gd name="T26" fmla="*/ 159 w 202"/>
                      <a:gd name="T27" fmla="*/ 102 h 325"/>
                      <a:gd name="T28" fmla="*/ 159 w 202"/>
                      <a:gd name="T29" fmla="*/ 118 h 325"/>
                      <a:gd name="T30" fmla="*/ 161 w 202"/>
                      <a:gd name="T31" fmla="*/ 131 h 325"/>
                      <a:gd name="T32" fmla="*/ 162 w 202"/>
                      <a:gd name="T33" fmla="*/ 146 h 325"/>
                      <a:gd name="T34" fmla="*/ 162 w 202"/>
                      <a:gd name="T35" fmla="*/ 159 h 325"/>
                      <a:gd name="T36" fmla="*/ 164 w 202"/>
                      <a:gd name="T37" fmla="*/ 171 h 325"/>
                      <a:gd name="T38" fmla="*/ 166 w 202"/>
                      <a:gd name="T39" fmla="*/ 184 h 325"/>
                      <a:gd name="T40" fmla="*/ 167 w 202"/>
                      <a:gd name="T41" fmla="*/ 195 h 325"/>
                      <a:gd name="T42" fmla="*/ 169 w 202"/>
                      <a:gd name="T43" fmla="*/ 206 h 325"/>
                      <a:gd name="T44" fmla="*/ 173 w 202"/>
                      <a:gd name="T45" fmla="*/ 218 h 325"/>
                      <a:gd name="T46" fmla="*/ 177 w 202"/>
                      <a:gd name="T47" fmla="*/ 230 h 325"/>
                      <a:gd name="T48" fmla="*/ 184 w 202"/>
                      <a:gd name="T49" fmla="*/ 247 h 325"/>
                      <a:gd name="T50" fmla="*/ 192 w 202"/>
                      <a:gd name="T51" fmla="*/ 269 h 325"/>
                      <a:gd name="T52" fmla="*/ 198 w 202"/>
                      <a:gd name="T53" fmla="*/ 281 h 325"/>
                      <a:gd name="T54" fmla="*/ 201 w 202"/>
                      <a:gd name="T55" fmla="*/ 290 h 325"/>
                      <a:gd name="T56" fmla="*/ 201 w 202"/>
                      <a:gd name="T57" fmla="*/ 320 h 325"/>
                      <a:gd name="T58" fmla="*/ 173 w 202"/>
                      <a:gd name="T59" fmla="*/ 322 h 325"/>
                      <a:gd name="T60" fmla="*/ 144 w 202"/>
                      <a:gd name="T61" fmla="*/ 324 h 325"/>
                      <a:gd name="T62" fmla="*/ 108 w 202"/>
                      <a:gd name="T63" fmla="*/ 324 h 325"/>
                      <a:gd name="T64" fmla="*/ 79 w 202"/>
                      <a:gd name="T65" fmla="*/ 321 h 325"/>
                      <a:gd name="T66" fmla="*/ 49 w 202"/>
                      <a:gd name="T67" fmla="*/ 318 h 325"/>
                      <a:gd name="T68" fmla="*/ 28 w 202"/>
                      <a:gd name="T69" fmla="*/ 314 h 325"/>
                      <a:gd name="T70" fmla="*/ 15 w 202"/>
                      <a:gd name="T71" fmla="*/ 313 h 325"/>
                      <a:gd name="T72" fmla="*/ 0 w 202"/>
                      <a:gd name="T73" fmla="*/ 306 h 325"/>
                      <a:gd name="T74" fmla="*/ 0 w 202"/>
                      <a:gd name="T75" fmla="*/ 268 h 325"/>
                      <a:gd name="T76" fmla="*/ 7 w 202"/>
                      <a:gd name="T77" fmla="*/ 260 h 325"/>
                      <a:gd name="T78" fmla="*/ 15 w 202"/>
                      <a:gd name="T79" fmla="*/ 248 h 325"/>
                      <a:gd name="T80" fmla="*/ 22 w 202"/>
                      <a:gd name="T81" fmla="*/ 238 h 325"/>
                      <a:gd name="T82" fmla="*/ 34 w 202"/>
                      <a:gd name="T83" fmla="*/ 218 h 325"/>
                      <a:gd name="T84" fmla="*/ 42 w 202"/>
                      <a:gd name="T85" fmla="*/ 202 h 325"/>
                      <a:gd name="T86" fmla="*/ 49 w 202"/>
                      <a:gd name="T87" fmla="*/ 187 h 325"/>
                      <a:gd name="T88" fmla="*/ 57 w 202"/>
                      <a:gd name="T89" fmla="*/ 170 h 325"/>
                      <a:gd name="T90" fmla="*/ 63 w 202"/>
                      <a:gd name="T91" fmla="*/ 154 h 325"/>
                      <a:gd name="T92" fmla="*/ 70 w 202"/>
                      <a:gd name="T93" fmla="*/ 131 h 325"/>
                      <a:gd name="T94" fmla="*/ 75 w 202"/>
                      <a:gd name="T95" fmla="*/ 113 h 325"/>
                      <a:gd name="T96" fmla="*/ 79 w 202"/>
                      <a:gd name="T97" fmla="*/ 96 h 325"/>
                      <a:gd name="T98" fmla="*/ 81 w 202"/>
                      <a:gd name="T99" fmla="*/ 80 h 325"/>
                      <a:gd name="T100" fmla="*/ 82 w 202"/>
                      <a:gd name="T101" fmla="*/ 62 h 325"/>
                      <a:gd name="T102" fmla="*/ 82 w 202"/>
                      <a:gd name="T103" fmla="*/ 45 h 325"/>
                      <a:gd name="T104" fmla="*/ 81 w 202"/>
                      <a:gd name="T105" fmla="*/ 30 h 325"/>
                      <a:gd name="T106" fmla="*/ 78 w 202"/>
                      <a:gd name="T107" fmla="*/ 14 h 32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2"/>
                      <a:gd name="T163" fmla="*/ 0 h 325"/>
                      <a:gd name="T164" fmla="*/ 202 w 202"/>
                      <a:gd name="T165" fmla="*/ 325 h 32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2" h="325">
                        <a:moveTo>
                          <a:pt x="78" y="14"/>
                        </a:moveTo>
                        <a:lnTo>
                          <a:pt x="87" y="10"/>
                        </a:lnTo>
                        <a:lnTo>
                          <a:pt x="99" y="6"/>
                        </a:lnTo>
                        <a:lnTo>
                          <a:pt x="113" y="2"/>
                        </a:lnTo>
                        <a:lnTo>
                          <a:pt x="127" y="0"/>
                        </a:lnTo>
                        <a:lnTo>
                          <a:pt x="142" y="0"/>
                        </a:lnTo>
                        <a:lnTo>
                          <a:pt x="153" y="2"/>
                        </a:lnTo>
                        <a:lnTo>
                          <a:pt x="162" y="3"/>
                        </a:lnTo>
                        <a:lnTo>
                          <a:pt x="162" y="18"/>
                        </a:lnTo>
                        <a:lnTo>
                          <a:pt x="161" y="34"/>
                        </a:lnTo>
                        <a:lnTo>
                          <a:pt x="160" y="51"/>
                        </a:lnTo>
                        <a:lnTo>
                          <a:pt x="159" y="69"/>
                        </a:lnTo>
                        <a:lnTo>
                          <a:pt x="159" y="85"/>
                        </a:lnTo>
                        <a:lnTo>
                          <a:pt x="159" y="102"/>
                        </a:lnTo>
                        <a:lnTo>
                          <a:pt x="159" y="118"/>
                        </a:lnTo>
                        <a:lnTo>
                          <a:pt x="161" y="131"/>
                        </a:lnTo>
                        <a:lnTo>
                          <a:pt x="162" y="146"/>
                        </a:lnTo>
                        <a:lnTo>
                          <a:pt x="162" y="159"/>
                        </a:lnTo>
                        <a:lnTo>
                          <a:pt x="164" y="171"/>
                        </a:lnTo>
                        <a:lnTo>
                          <a:pt x="166" y="184"/>
                        </a:lnTo>
                        <a:lnTo>
                          <a:pt x="167" y="195"/>
                        </a:lnTo>
                        <a:lnTo>
                          <a:pt x="169" y="206"/>
                        </a:lnTo>
                        <a:lnTo>
                          <a:pt x="173" y="218"/>
                        </a:lnTo>
                        <a:lnTo>
                          <a:pt x="177" y="230"/>
                        </a:lnTo>
                        <a:lnTo>
                          <a:pt x="184" y="247"/>
                        </a:lnTo>
                        <a:lnTo>
                          <a:pt x="192" y="269"/>
                        </a:lnTo>
                        <a:lnTo>
                          <a:pt x="198" y="281"/>
                        </a:lnTo>
                        <a:lnTo>
                          <a:pt x="201" y="290"/>
                        </a:lnTo>
                        <a:lnTo>
                          <a:pt x="201" y="320"/>
                        </a:lnTo>
                        <a:lnTo>
                          <a:pt x="173" y="322"/>
                        </a:lnTo>
                        <a:lnTo>
                          <a:pt x="144" y="324"/>
                        </a:lnTo>
                        <a:lnTo>
                          <a:pt x="108" y="324"/>
                        </a:lnTo>
                        <a:lnTo>
                          <a:pt x="79" y="321"/>
                        </a:lnTo>
                        <a:lnTo>
                          <a:pt x="49" y="318"/>
                        </a:lnTo>
                        <a:lnTo>
                          <a:pt x="28" y="314"/>
                        </a:lnTo>
                        <a:lnTo>
                          <a:pt x="15" y="313"/>
                        </a:lnTo>
                        <a:lnTo>
                          <a:pt x="0" y="306"/>
                        </a:lnTo>
                        <a:lnTo>
                          <a:pt x="0" y="268"/>
                        </a:lnTo>
                        <a:lnTo>
                          <a:pt x="7" y="260"/>
                        </a:lnTo>
                        <a:lnTo>
                          <a:pt x="15" y="248"/>
                        </a:lnTo>
                        <a:lnTo>
                          <a:pt x="22" y="238"/>
                        </a:lnTo>
                        <a:lnTo>
                          <a:pt x="34" y="218"/>
                        </a:lnTo>
                        <a:lnTo>
                          <a:pt x="42" y="202"/>
                        </a:lnTo>
                        <a:lnTo>
                          <a:pt x="49" y="187"/>
                        </a:lnTo>
                        <a:lnTo>
                          <a:pt x="57" y="170"/>
                        </a:lnTo>
                        <a:lnTo>
                          <a:pt x="63" y="154"/>
                        </a:lnTo>
                        <a:lnTo>
                          <a:pt x="70" y="131"/>
                        </a:lnTo>
                        <a:lnTo>
                          <a:pt x="75" y="113"/>
                        </a:lnTo>
                        <a:lnTo>
                          <a:pt x="79" y="96"/>
                        </a:lnTo>
                        <a:lnTo>
                          <a:pt x="81" y="80"/>
                        </a:lnTo>
                        <a:lnTo>
                          <a:pt x="82" y="62"/>
                        </a:lnTo>
                        <a:lnTo>
                          <a:pt x="82" y="45"/>
                        </a:lnTo>
                        <a:lnTo>
                          <a:pt x="81" y="30"/>
                        </a:lnTo>
                        <a:lnTo>
                          <a:pt x="78" y="14"/>
                        </a:lnTo>
                      </a:path>
                    </a:pathLst>
                  </a:custGeom>
                  <a:solidFill>
                    <a:srgbClr val="FFFFFF"/>
                  </a:solidFill>
                  <a:ln w="12700" cap="rnd">
                    <a:solidFill>
                      <a:srgbClr val="000000"/>
                    </a:solidFill>
                    <a:round/>
                    <a:headEnd/>
                    <a:tailEnd/>
                  </a:ln>
                </p:spPr>
                <p:txBody>
                  <a:bodyPr/>
                  <a:lstStyle/>
                  <a:p>
                    <a:endParaRPr lang="en-US"/>
                  </a:p>
                </p:txBody>
              </p:sp>
            </p:grpSp>
          </p:grpSp>
          <p:grpSp>
            <p:nvGrpSpPr>
              <p:cNvPr id="27949" name="Group 1493"/>
              <p:cNvGrpSpPr>
                <a:grpSpLocks/>
              </p:cNvGrpSpPr>
              <p:nvPr/>
            </p:nvGrpSpPr>
            <p:grpSpPr bwMode="auto">
              <a:xfrm>
                <a:off x="4576" y="1044"/>
                <a:ext cx="34" cy="556"/>
                <a:chOff x="4576" y="1044"/>
                <a:chExt cx="34" cy="556"/>
              </a:xfrm>
            </p:grpSpPr>
            <p:sp>
              <p:nvSpPr>
                <p:cNvPr id="27243" name="Oval 1494"/>
                <p:cNvSpPr>
                  <a:spLocks noChangeArrowheads="1"/>
                </p:cNvSpPr>
                <p:nvPr/>
              </p:nvSpPr>
              <p:spPr bwMode="auto">
                <a:xfrm>
                  <a:off x="4576" y="1044"/>
                  <a:ext cx="34" cy="11"/>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44" name="Rectangle 1495"/>
                <p:cNvSpPr>
                  <a:spLocks noChangeArrowheads="1"/>
                </p:cNvSpPr>
                <p:nvPr/>
              </p:nvSpPr>
              <p:spPr bwMode="auto">
                <a:xfrm>
                  <a:off x="4576" y="1055"/>
                  <a:ext cx="34" cy="545"/>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nvGrpSpPr>
                <p:cNvPr id="27950" name="Group 1496"/>
                <p:cNvGrpSpPr>
                  <a:grpSpLocks/>
                </p:cNvGrpSpPr>
                <p:nvPr/>
              </p:nvGrpSpPr>
              <p:grpSpPr bwMode="auto">
                <a:xfrm>
                  <a:off x="4578" y="1045"/>
                  <a:ext cx="31" cy="554"/>
                  <a:chOff x="4578" y="1045"/>
                  <a:chExt cx="31" cy="554"/>
                </a:xfrm>
              </p:grpSpPr>
              <p:grpSp>
                <p:nvGrpSpPr>
                  <p:cNvPr id="27951" name="Group 1497"/>
                  <p:cNvGrpSpPr>
                    <a:grpSpLocks/>
                  </p:cNvGrpSpPr>
                  <p:nvPr/>
                </p:nvGrpSpPr>
                <p:grpSpPr bwMode="auto">
                  <a:xfrm>
                    <a:off x="4578" y="1045"/>
                    <a:ext cx="31" cy="554"/>
                    <a:chOff x="4578" y="1045"/>
                    <a:chExt cx="31" cy="554"/>
                  </a:xfrm>
                </p:grpSpPr>
                <p:sp>
                  <p:nvSpPr>
                    <p:cNvPr id="27250" name="Oval 1498"/>
                    <p:cNvSpPr>
                      <a:spLocks noChangeArrowheads="1"/>
                    </p:cNvSpPr>
                    <p:nvPr/>
                  </p:nvSpPr>
                  <p:spPr bwMode="auto">
                    <a:xfrm>
                      <a:off x="4578" y="1045"/>
                      <a:ext cx="31"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51" name="Rectangle 1499"/>
                    <p:cNvSpPr>
                      <a:spLocks noChangeArrowheads="1"/>
                    </p:cNvSpPr>
                    <p:nvPr/>
                  </p:nvSpPr>
                  <p:spPr bwMode="auto">
                    <a:xfrm>
                      <a:off x="4578" y="1056"/>
                      <a:ext cx="31" cy="543"/>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grpSp>
                <p:nvGrpSpPr>
                  <p:cNvPr id="27952" name="Group 1500"/>
                  <p:cNvGrpSpPr>
                    <a:grpSpLocks/>
                  </p:cNvGrpSpPr>
                  <p:nvPr/>
                </p:nvGrpSpPr>
                <p:grpSpPr bwMode="auto">
                  <a:xfrm>
                    <a:off x="4584" y="1045"/>
                    <a:ext cx="12" cy="554"/>
                    <a:chOff x="4584" y="1045"/>
                    <a:chExt cx="12" cy="554"/>
                  </a:xfrm>
                </p:grpSpPr>
                <p:sp>
                  <p:nvSpPr>
                    <p:cNvPr id="27248" name="Oval 1501"/>
                    <p:cNvSpPr>
                      <a:spLocks noChangeArrowheads="1"/>
                    </p:cNvSpPr>
                    <p:nvPr/>
                  </p:nvSpPr>
                  <p:spPr bwMode="auto">
                    <a:xfrm>
                      <a:off x="4584" y="1045"/>
                      <a:ext cx="12"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249" name="Rectangle 1502"/>
                    <p:cNvSpPr>
                      <a:spLocks noChangeArrowheads="1"/>
                    </p:cNvSpPr>
                    <p:nvPr/>
                  </p:nvSpPr>
                  <p:spPr bwMode="auto">
                    <a:xfrm>
                      <a:off x="4584" y="1056"/>
                      <a:ext cx="12" cy="543"/>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grpSp>
          </p:grpSp>
          <p:grpSp>
            <p:nvGrpSpPr>
              <p:cNvPr id="27953" name="Group 1503"/>
              <p:cNvGrpSpPr>
                <a:grpSpLocks/>
              </p:cNvGrpSpPr>
              <p:nvPr/>
            </p:nvGrpSpPr>
            <p:grpSpPr bwMode="auto">
              <a:xfrm>
                <a:off x="3992" y="1377"/>
                <a:ext cx="718" cy="292"/>
                <a:chOff x="3992" y="1377"/>
                <a:chExt cx="718" cy="292"/>
              </a:xfrm>
            </p:grpSpPr>
            <p:sp>
              <p:nvSpPr>
                <p:cNvPr id="27068" name="Freeform 1504"/>
                <p:cNvSpPr>
                  <a:spLocks/>
                </p:cNvSpPr>
                <p:nvPr/>
              </p:nvSpPr>
              <p:spPr bwMode="auto">
                <a:xfrm>
                  <a:off x="3992" y="1608"/>
                  <a:ext cx="34" cy="40"/>
                </a:xfrm>
                <a:custGeom>
                  <a:avLst/>
                  <a:gdLst>
                    <a:gd name="T0" fmla="*/ 33 w 34"/>
                    <a:gd name="T1" fmla="*/ 0 h 40"/>
                    <a:gd name="T2" fmla="*/ 0 w 34"/>
                    <a:gd name="T3" fmla="*/ 7 h 40"/>
                    <a:gd name="T4" fmla="*/ 0 w 34"/>
                    <a:gd name="T5" fmla="*/ 21 h 40"/>
                    <a:gd name="T6" fmla="*/ 5 w 34"/>
                    <a:gd name="T7" fmla="*/ 21 h 40"/>
                    <a:gd name="T8" fmla="*/ 5 w 34"/>
                    <a:gd name="T9" fmla="*/ 39 h 40"/>
                    <a:gd name="T10" fmla="*/ 14 w 34"/>
                    <a:gd name="T11" fmla="*/ 39 h 40"/>
                    <a:gd name="T12" fmla="*/ 14 w 34"/>
                    <a:gd name="T13" fmla="*/ 21 h 40"/>
                    <a:gd name="T14" fmla="*/ 32 w 34"/>
                    <a:gd name="T15" fmla="*/ 21 h 40"/>
                    <a:gd name="T16" fmla="*/ 33 w 34"/>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
                    <a:gd name="T28" fmla="*/ 0 h 40"/>
                    <a:gd name="T29" fmla="*/ 34 w 34"/>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 h="40">
                      <a:moveTo>
                        <a:pt x="33" y="0"/>
                      </a:moveTo>
                      <a:lnTo>
                        <a:pt x="0" y="7"/>
                      </a:lnTo>
                      <a:lnTo>
                        <a:pt x="0" y="21"/>
                      </a:lnTo>
                      <a:lnTo>
                        <a:pt x="5" y="21"/>
                      </a:lnTo>
                      <a:lnTo>
                        <a:pt x="5" y="39"/>
                      </a:lnTo>
                      <a:lnTo>
                        <a:pt x="14" y="39"/>
                      </a:lnTo>
                      <a:lnTo>
                        <a:pt x="14" y="21"/>
                      </a:lnTo>
                      <a:lnTo>
                        <a:pt x="32" y="21"/>
                      </a:lnTo>
                      <a:lnTo>
                        <a:pt x="33" y="0"/>
                      </a:lnTo>
                    </a:path>
                  </a:pathLst>
                </a:custGeom>
                <a:solidFill>
                  <a:srgbClr val="FFFFFF"/>
                </a:solidFill>
                <a:ln w="12700" cap="rnd">
                  <a:solidFill>
                    <a:srgbClr val="000000"/>
                  </a:solidFill>
                  <a:round/>
                  <a:headEnd/>
                  <a:tailEnd/>
                </a:ln>
              </p:spPr>
              <p:txBody>
                <a:bodyPr/>
                <a:lstStyle/>
                <a:p>
                  <a:endParaRPr lang="en-US"/>
                </a:p>
              </p:txBody>
            </p:sp>
            <p:grpSp>
              <p:nvGrpSpPr>
                <p:cNvPr id="27954" name="Group 1505"/>
                <p:cNvGrpSpPr>
                  <a:grpSpLocks/>
                </p:cNvGrpSpPr>
                <p:nvPr/>
              </p:nvGrpSpPr>
              <p:grpSpPr bwMode="auto">
                <a:xfrm>
                  <a:off x="4023" y="1384"/>
                  <a:ext cx="660" cy="277"/>
                  <a:chOff x="4023" y="1384"/>
                  <a:chExt cx="660" cy="277"/>
                </a:xfrm>
              </p:grpSpPr>
              <p:grpSp>
                <p:nvGrpSpPr>
                  <p:cNvPr id="27955" name="Group 1506"/>
                  <p:cNvGrpSpPr>
                    <a:grpSpLocks/>
                  </p:cNvGrpSpPr>
                  <p:nvPr/>
                </p:nvGrpSpPr>
                <p:grpSpPr bwMode="auto">
                  <a:xfrm>
                    <a:off x="4314" y="1437"/>
                    <a:ext cx="369" cy="221"/>
                    <a:chOff x="4314" y="1437"/>
                    <a:chExt cx="369" cy="221"/>
                  </a:xfrm>
                </p:grpSpPr>
                <p:sp>
                  <p:nvSpPr>
                    <p:cNvPr id="27215" name="Freeform 1507"/>
                    <p:cNvSpPr>
                      <a:spLocks/>
                    </p:cNvSpPr>
                    <p:nvPr/>
                  </p:nvSpPr>
                  <p:spPr bwMode="auto">
                    <a:xfrm>
                      <a:off x="4613" y="1594"/>
                      <a:ext cx="70" cy="45"/>
                    </a:xfrm>
                    <a:custGeom>
                      <a:avLst/>
                      <a:gdLst>
                        <a:gd name="T0" fmla="*/ 0 w 70"/>
                        <a:gd name="T1" fmla="*/ 11 h 45"/>
                        <a:gd name="T2" fmla="*/ 22 w 70"/>
                        <a:gd name="T3" fmla="*/ 11 h 45"/>
                        <a:gd name="T4" fmla="*/ 22 w 70"/>
                        <a:gd name="T5" fmla="*/ 2 h 45"/>
                        <a:gd name="T6" fmla="*/ 36 w 70"/>
                        <a:gd name="T7" fmla="*/ 0 h 45"/>
                        <a:gd name="T8" fmla="*/ 36 w 70"/>
                        <a:gd name="T9" fmla="*/ 11 h 45"/>
                        <a:gd name="T10" fmla="*/ 44 w 70"/>
                        <a:gd name="T11" fmla="*/ 13 h 45"/>
                        <a:gd name="T12" fmla="*/ 44 w 70"/>
                        <a:gd name="T13" fmla="*/ 6 h 45"/>
                        <a:gd name="T14" fmla="*/ 57 w 70"/>
                        <a:gd name="T15" fmla="*/ 6 h 45"/>
                        <a:gd name="T16" fmla="*/ 57 w 70"/>
                        <a:gd name="T17" fmla="*/ 15 h 45"/>
                        <a:gd name="T18" fmla="*/ 69 w 70"/>
                        <a:gd name="T19" fmla="*/ 19 h 45"/>
                        <a:gd name="T20" fmla="*/ 69 w 70"/>
                        <a:gd name="T21" fmla="*/ 44 h 45"/>
                        <a:gd name="T22" fmla="*/ 0 w 70"/>
                        <a:gd name="T23" fmla="*/ 44 h 45"/>
                        <a:gd name="T24" fmla="*/ 0 w 70"/>
                        <a:gd name="T25" fmla="*/ 11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0"/>
                        <a:gd name="T40" fmla="*/ 0 h 45"/>
                        <a:gd name="T41" fmla="*/ 70 w 70"/>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0" h="45">
                          <a:moveTo>
                            <a:pt x="0" y="11"/>
                          </a:moveTo>
                          <a:lnTo>
                            <a:pt x="22" y="11"/>
                          </a:lnTo>
                          <a:lnTo>
                            <a:pt x="22" y="2"/>
                          </a:lnTo>
                          <a:lnTo>
                            <a:pt x="36" y="0"/>
                          </a:lnTo>
                          <a:lnTo>
                            <a:pt x="36" y="11"/>
                          </a:lnTo>
                          <a:lnTo>
                            <a:pt x="44" y="13"/>
                          </a:lnTo>
                          <a:lnTo>
                            <a:pt x="44" y="6"/>
                          </a:lnTo>
                          <a:lnTo>
                            <a:pt x="57" y="6"/>
                          </a:lnTo>
                          <a:lnTo>
                            <a:pt x="57" y="15"/>
                          </a:lnTo>
                          <a:lnTo>
                            <a:pt x="69" y="19"/>
                          </a:lnTo>
                          <a:lnTo>
                            <a:pt x="69" y="44"/>
                          </a:lnTo>
                          <a:lnTo>
                            <a:pt x="0" y="44"/>
                          </a:lnTo>
                          <a:lnTo>
                            <a:pt x="0" y="11"/>
                          </a:lnTo>
                        </a:path>
                      </a:pathLst>
                    </a:custGeom>
                    <a:solidFill>
                      <a:srgbClr val="FFFFFF"/>
                    </a:solidFill>
                    <a:ln w="12700" cap="rnd">
                      <a:solidFill>
                        <a:srgbClr val="000000"/>
                      </a:solidFill>
                      <a:round/>
                      <a:headEnd/>
                      <a:tailEnd/>
                    </a:ln>
                  </p:spPr>
                  <p:txBody>
                    <a:bodyPr/>
                    <a:lstStyle/>
                    <a:p>
                      <a:endParaRPr lang="en-US"/>
                    </a:p>
                  </p:txBody>
                </p:sp>
                <p:grpSp>
                  <p:nvGrpSpPr>
                    <p:cNvPr id="27956" name="Group 1508"/>
                    <p:cNvGrpSpPr>
                      <a:grpSpLocks/>
                    </p:cNvGrpSpPr>
                    <p:nvPr/>
                  </p:nvGrpSpPr>
                  <p:grpSpPr bwMode="auto">
                    <a:xfrm>
                      <a:off x="4314" y="1437"/>
                      <a:ext cx="309" cy="221"/>
                      <a:chOff x="4314" y="1437"/>
                      <a:chExt cx="309" cy="221"/>
                    </a:xfrm>
                  </p:grpSpPr>
                  <p:grpSp>
                    <p:nvGrpSpPr>
                      <p:cNvPr id="27957" name="Group 1509"/>
                      <p:cNvGrpSpPr>
                        <a:grpSpLocks/>
                      </p:cNvGrpSpPr>
                      <p:nvPr/>
                    </p:nvGrpSpPr>
                    <p:grpSpPr bwMode="auto">
                      <a:xfrm>
                        <a:off x="4568" y="1518"/>
                        <a:ext cx="55" cy="135"/>
                        <a:chOff x="4568" y="1518"/>
                        <a:chExt cx="55" cy="135"/>
                      </a:xfrm>
                    </p:grpSpPr>
                    <p:sp>
                      <p:nvSpPr>
                        <p:cNvPr id="27241" name="Freeform 1510"/>
                        <p:cNvSpPr>
                          <a:spLocks/>
                        </p:cNvSpPr>
                        <p:nvPr/>
                      </p:nvSpPr>
                      <p:spPr bwMode="auto">
                        <a:xfrm>
                          <a:off x="4568" y="1518"/>
                          <a:ext cx="55" cy="135"/>
                        </a:xfrm>
                        <a:custGeom>
                          <a:avLst/>
                          <a:gdLst>
                            <a:gd name="T0" fmla="*/ 0 w 55"/>
                            <a:gd name="T1" fmla="*/ 0 h 135"/>
                            <a:gd name="T2" fmla="*/ 19 w 55"/>
                            <a:gd name="T3" fmla="*/ 9 h 135"/>
                            <a:gd name="T4" fmla="*/ 19 w 55"/>
                            <a:gd name="T5" fmla="*/ 26 h 135"/>
                            <a:gd name="T6" fmla="*/ 42 w 55"/>
                            <a:gd name="T7" fmla="*/ 34 h 135"/>
                            <a:gd name="T8" fmla="*/ 42 w 55"/>
                            <a:gd name="T9" fmla="*/ 25 h 135"/>
                            <a:gd name="T10" fmla="*/ 54 w 55"/>
                            <a:gd name="T11" fmla="*/ 29 h 135"/>
                            <a:gd name="T12" fmla="*/ 54 w 55"/>
                            <a:gd name="T13" fmla="*/ 121 h 135"/>
                            <a:gd name="T14" fmla="*/ 0 w 55"/>
                            <a:gd name="T15" fmla="*/ 134 h 135"/>
                            <a:gd name="T16" fmla="*/ 0 w 55"/>
                            <a:gd name="T17" fmla="*/ 0 h 1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5"/>
                            <a:gd name="T28" fmla="*/ 0 h 135"/>
                            <a:gd name="T29" fmla="*/ 55 w 55"/>
                            <a:gd name="T30" fmla="*/ 135 h 1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5" h="135">
                              <a:moveTo>
                                <a:pt x="0" y="0"/>
                              </a:moveTo>
                              <a:lnTo>
                                <a:pt x="19" y="9"/>
                              </a:lnTo>
                              <a:lnTo>
                                <a:pt x="19" y="26"/>
                              </a:lnTo>
                              <a:lnTo>
                                <a:pt x="42" y="34"/>
                              </a:lnTo>
                              <a:lnTo>
                                <a:pt x="42" y="25"/>
                              </a:lnTo>
                              <a:lnTo>
                                <a:pt x="54" y="29"/>
                              </a:lnTo>
                              <a:lnTo>
                                <a:pt x="54" y="121"/>
                              </a:lnTo>
                              <a:lnTo>
                                <a:pt x="0" y="134"/>
                              </a:lnTo>
                              <a:lnTo>
                                <a:pt x="0" y="0"/>
                              </a:lnTo>
                            </a:path>
                          </a:pathLst>
                        </a:custGeom>
                        <a:solidFill>
                          <a:srgbClr val="FFFFFF"/>
                        </a:solidFill>
                        <a:ln w="12700" cap="rnd">
                          <a:solidFill>
                            <a:srgbClr val="000000"/>
                          </a:solidFill>
                          <a:round/>
                          <a:headEnd/>
                          <a:tailEnd/>
                        </a:ln>
                      </p:spPr>
                      <p:txBody>
                        <a:bodyPr/>
                        <a:lstStyle/>
                        <a:p>
                          <a:endParaRPr lang="en-US"/>
                        </a:p>
                      </p:txBody>
                    </p:sp>
                    <p:sp>
                      <p:nvSpPr>
                        <p:cNvPr id="27242" name="Freeform 1511"/>
                        <p:cNvSpPr>
                          <a:spLocks/>
                        </p:cNvSpPr>
                        <p:nvPr/>
                      </p:nvSpPr>
                      <p:spPr bwMode="auto">
                        <a:xfrm>
                          <a:off x="4568" y="1563"/>
                          <a:ext cx="26" cy="85"/>
                        </a:xfrm>
                        <a:custGeom>
                          <a:avLst/>
                          <a:gdLst>
                            <a:gd name="T0" fmla="*/ 0 w 26"/>
                            <a:gd name="T1" fmla="*/ 0 h 85"/>
                            <a:gd name="T2" fmla="*/ 25 w 26"/>
                            <a:gd name="T3" fmla="*/ 12 h 85"/>
                            <a:gd name="T4" fmla="*/ 25 w 26"/>
                            <a:gd name="T5" fmla="*/ 82 h 85"/>
                            <a:gd name="T6" fmla="*/ 17 w 26"/>
                            <a:gd name="T7" fmla="*/ 84 h 85"/>
                            <a:gd name="T8" fmla="*/ 17 w 26"/>
                            <a:gd name="T9" fmla="*/ 13 h 85"/>
                            <a:gd name="T10" fmla="*/ 0 w 26"/>
                            <a:gd name="T11" fmla="*/ 7 h 85"/>
                            <a:gd name="T12" fmla="*/ 0 w 26"/>
                            <a:gd name="T13" fmla="*/ 0 h 85"/>
                            <a:gd name="T14" fmla="*/ 0 60000 65536"/>
                            <a:gd name="T15" fmla="*/ 0 60000 65536"/>
                            <a:gd name="T16" fmla="*/ 0 60000 65536"/>
                            <a:gd name="T17" fmla="*/ 0 60000 65536"/>
                            <a:gd name="T18" fmla="*/ 0 60000 65536"/>
                            <a:gd name="T19" fmla="*/ 0 60000 65536"/>
                            <a:gd name="T20" fmla="*/ 0 60000 65536"/>
                            <a:gd name="T21" fmla="*/ 0 w 26"/>
                            <a:gd name="T22" fmla="*/ 0 h 85"/>
                            <a:gd name="T23" fmla="*/ 26 w 26"/>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85">
                              <a:moveTo>
                                <a:pt x="0" y="0"/>
                              </a:moveTo>
                              <a:lnTo>
                                <a:pt x="25" y="12"/>
                              </a:lnTo>
                              <a:lnTo>
                                <a:pt x="25" y="82"/>
                              </a:lnTo>
                              <a:lnTo>
                                <a:pt x="17" y="84"/>
                              </a:lnTo>
                              <a:lnTo>
                                <a:pt x="17" y="13"/>
                              </a:lnTo>
                              <a:lnTo>
                                <a:pt x="0" y="7"/>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7958" name="Group 1512"/>
                      <p:cNvGrpSpPr>
                        <a:grpSpLocks/>
                      </p:cNvGrpSpPr>
                      <p:nvPr/>
                    </p:nvGrpSpPr>
                    <p:grpSpPr bwMode="auto">
                      <a:xfrm>
                        <a:off x="4314" y="1437"/>
                        <a:ext cx="272" cy="221"/>
                        <a:chOff x="4314" y="1437"/>
                        <a:chExt cx="272" cy="221"/>
                      </a:xfrm>
                    </p:grpSpPr>
                    <p:sp>
                      <p:nvSpPr>
                        <p:cNvPr id="27239" name="Freeform 1513"/>
                        <p:cNvSpPr>
                          <a:spLocks/>
                        </p:cNvSpPr>
                        <p:nvPr/>
                      </p:nvSpPr>
                      <p:spPr bwMode="auto">
                        <a:xfrm>
                          <a:off x="4314" y="1437"/>
                          <a:ext cx="214" cy="221"/>
                        </a:xfrm>
                        <a:custGeom>
                          <a:avLst/>
                          <a:gdLst>
                            <a:gd name="T0" fmla="*/ 0 w 214"/>
                            <a:gd name="T1" fmla="*/ 47 h 221"/>
                            <a:gd name="T2" fmla="*/ 213 w 214"/>
                            <a:gd name="T3" fmla="*/ 0 h 221"/>
                            <a:gd name="T4" fmla="*/ 213 w 214"/>
                            <a:gd name="T5" fmla="*/ 220 h 221"/>
                            <a:gd name="T6" fmla="*/ 0 w 214"/>
                            <a:gd name="T7" fmla="*/ 220 h 221"/>
                            <a:gd name="T8" fmla="*/ 0 w 214"/>
                            <a:gd name="T9" fmla="*/ 47 h 221"/>
                            <a:gd name="T10" fmla="*/ 0 60000 65536"/>
                            <a:gd name="T11" fmla="*/ 0 60000 65536"/>
                            <a:gd name="T12" fmla="*/ 0 60000 65536"/>
                            <a:gd name="T13" fmla="*/ 0 60000 65536"/>
                            <a:gd name="T14" fmla="*/ 0 60000 65536"/>
                            <a:gd name="T15" fmla="*/ 0 w 214"/>
                            <a:gd name="T16" fmla="*/ 0 h 221"/>
                            <a:gd name="T17" fmla="*/ 214 w 214"/>
                            <a:gd name="T18" fmla="*/ 221 h 221"/>
                          </a:gdLst>
                          <a:ahLst/>
                          <a:cxnLst>
                            <a:cxn ang="T10">
                              <a:pos x="T0" y="T1"/>
                            </a:cxn>
                            <a:cxn ang="T11">
                              <a:pos x="T2" y="T3"/>
                            </a:cxn>
                            <a:cxn ang="T12">
                              <a:pos x="T4" y="T5"/>
                            </a:cxn>
                            <a:cxn ang="T13">
                              <a:pos x="T6" y="T7"/>
                            </a:cxn>
                            <a:cxn ang="T14">
                              <a:pos x="T8" y="T9"/>
                            </a:cxn>
                          </a:cxnLst>
                          <a:rect l="T15" t="T16" r="T17" b="T18"/>
                          <a:pathLst>
                            <a:path w="214" h="221">
                              <a:moveTo>
                                <a:pt x="0" y="47"/>
                              </a:moveTo>
                              <a:lnTo>
                                <a:pt x="213" y="0"/>
                              </a:lnTo>
                              <a:lnTo>
                                <a:pt x="213" y="220"/>
                              </a:lnTo>
                              <a:lnTo>
                                <a:pt x="0" y="220"/>
                              </a:lnTo>
                              <a:lnTo>
                                <a:pt x="0" y="47"/>
                              </a:lnTo>
                            </a:path>
                          </a:pathLst>
                        </a:custGeom>
                        <a:solidFill>
                          <a:srgbClr val="FFFFFF"/>
                        </a:solidFill>
                        <a:ln w="12700" cap="rnd">
                          <a:solidFill>
                            <a:srgbClr val="000000"/>
                          </a:solidFill>
                          <a:round/>
                          <a:headEnd/>
                          <a:tailEnd/>
                        </a:ln>
                      </p:spPr>
                      <p:txBody>
                        <a:bodyPr/>
                        <a:lstStyle/>
                        <a:p>
                          <a:endParaRPr lang="en-US"/>
                        </a:p>
                      </p:txBody>
                    </p:sp>
                    <p:sp>
                      <p:nvSpPr>
                        <p:cNvPr id="27240" name="Freeform 1514"/>
                        <p:cNvSpPr>
                          <a:spLocks/>
                        </p:cNvSpPr>
                        <p:nvPr/>
                      </p:nvSpPr>
                      <p:spPr bwMode="auto">
                        <a:xfrm>
                          <a:off x="4527" y="1437"/>
                          <a:ext cx="59" cy="221"/>
                        </a:xfrm>
                        <a:custGeom>
                          <a:avLst/>
                          <a:gdLst>
                            <a:gd name="T0" fmla="*/ 38 w 59"/>
                            <a:gd name="T1" fmla="*/ 1 h 221"/>
                            <a:gd name="T2" fmla="*/ 38 w 59"/>
                            <a:gd name="T3" fmla="*/ 10 h 221"/>
                            <a:gd name="T4" fmla="*/ 0 w 59"/>
                            <a:gd name="T5" fmla="*/ 0 h 221"/>
                            <a:gd name="T6" fmla="*/ 0 w 59"/>
                            <a:gd name="T7" fmla="*/ 220 h 221"/>
                            <a:gd name="T8" fmla="*/ 39 w 59"/>
                            <a:gd name="T9" fmla="*/ 214 h 221"/>
                            <a:gd name="T10" fmla="*/ 39 w 59"/>
                            <a:gd name="T11" fmla="*/ 47 h 221"/>
                            <a:gd name="T12" fmla="*/ 58 w 59"/>
                            <a:gd name="T13" fmla="*/ 50 h 221"/>
                            <a:gd name="T14" fmla="*/ 58 w 59"/>
                            <a:gd name="T15" fmla="*/ 7 h 221"/>
                            <a:gd name="T16" fmla="*/ 38 w 59"/>
                            <a:gd name="T17" fmla="*/ 1 h 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221"/>
                            <a:gd name="T29" fmla="*/ 59 w 59"/>
                            <a:gd name="T30" fmla="*/ 221 h 2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221">
                              <a:moveTo>
                                <a:pt x="38" y="1"/>
                              </a:moveTo>
                              <a:lnTo>
                                <a:pt x="38" y="10"/>
                              </a:lnTo>
                              <a:lnTo>
                                <a:pt x="0" y="0"/>
                              </a:lnTo>
                              <a:lnTo>
                                <a:pt x="0" y="220"/>
                              </a:lnTo>
                              <a:lnTo>
                                <a:pt x="39" y="214"/>
                              </a:lnTo>
                              <a:lnTo>
                                <a:pt x="39" y="47"/>
                              </a:lnTo>
                              <a:lnTo>
                                <a:pt x="58" y="50"/>
                              </a:lnTo>
                              <a:lnTo>
                                <a:pt x="58" y="7"/>
                              </a:lnTo>
                              <a:lnTo>
                                <a:pt x="38" y="1"/>
                              </a:lnTo>
                            </a:path>
                          </a:pathLst>
                        </a:custGeom>
                        <a:solidFill>
                          <a:srgbClr val="FFFFFF"/>
                        </a:solidFill>
                        <a:ln w="12700" cap="rnd">
                          <a:solidFill>
                            <a:srgbClr val="000000"/>
                          </a:solidFill>
                          <a:round/>
                          <a:headEnd/>
                          <a:tailEnd/>
                        </a:ln>
                      </p:spPr>
                      <p:txBody>
                        <a:bodyPr/>
                        <a:lstStyle/>
                        <a:p>
                          <a:endParaRPr lang="en-US"/>
                        </a:p>
                      </p:txBody>
                    </p:sp>
                  </p:grpSp>
                  <p:grpSp>
                    <p:nvGrpSpPr>
                      <p:cNvPr id="27959" name="Group 1515"/>
                      <p:cNvGrpSpPr>
                        <a:grpSpLocks/>
                      </p:cNvGrpSpPr>
                      <p:nvPr/>
                    </p:nvGrpSpPr>
                    <p:grpSpPr bwMode="auto">
                      <a:xfrm>
                        <a:off x="4408" y="1451"/>
                        <a:ext cx="50" cy="163"/>
                        <a:chOff x="4408" y="1451"/>
                        <a:chExt cx="50" cy="163"/>
                      </a:xfrm>
                    </p:grpSpPr>
                    <p:sp>
                      <p:nvSpPr>
                        <p:cNvPr id="27236" name="Freeform 1516"/>
                        <p:cNvSpPr>
                          <a:spLocks/>
                        </p:cNvSpPr>
                        <p:nvPr/>
                      </p:nvSpPr>
                      <p:spPr bwMode="auto">
                        <a:xfrm>
                          <a:off x="4408" y="1451"/>
                          <a:ext cx="34" cy="131"/>
                        </a:xfrm>
                        <a:custGeom>
                          <a:avLst/>
                          <a:gdLst>
                            <a:gd name="T0" fmla="*/ 33 w 34"/>
                            <a:gd name="T1" fmla="*/ 0 h 131"/>
                            <a:gd name="T2" fmla="*/ 33 w 34"/>
                            <a:gd name="T3" fmla="*/ 128 h 131"/>
                            <a:gd name="T4" fmla="*/ 0 w 34"/>
                            <a:gd name="T5" fmla="*/ 130 h 131"/>
                            <a:gd name="T6" fmla="*/ 0 w 34"/>
                            <a:gd name="T7" fmla="*/ 6 h 131"/>
                            <a:gd name="T8" fmla="*/ 33 w 34"/>
                            <a:gd name="T9" fmla="*/ 0 h 131"/>
                            <a:gd name="T10" fmla="*/ 0 60000 65536"/>
                            <a:gd name="T11" fmla="*/ 0 60000 65536"/>
                            <a:gd name="T12" fmla="*/ 0 60000 65536"/>
                            <a:gd name="T13" fmla="*/ 0 60000 65536"/>
                            <a:gd name="T14" fmla="*/ 0 60000 65536"/>
                            <a:gd name="T15" fmla="*/ 0 w 34"/>
                            <a:gd name="T16" fmla="*/ 0 h 131"/>
                            <a:gd name="T17" fmla="*/ 34 w 34"/>
                            <a:gd name="T18" fmla="*/ 131 h 131"/>
                          </a:gdLst>
                          <a:ahLst/>
                          <a:cxnLst>
                            <a:cxn ang="T10">
                              <a:pos x="T0" y="T1"/>
                            </a:cxn>
                            <a:cxn ang="T11">
                              <a:pos x="T2" y="T3"/>
                            </a:cxn>
                            <a:cxn ang="T12">
                              <a:pos x="T4" y="T5"/>
                            </a:cxn>
                            <a:cxn ang="T13">
                              <a:pos x="T6" y="T7"/>
                            </a:cxn>
                            <a:cxn ang="T14">
                              <a:pos x="T8" y="T9"/>
                            </a:cxn>
                          </a:cxnLst>
                          <a:rect l="T15" t="T16" r="T17" b="T18"/>
                          <a:pathLst>
                            <a:path w="34" h="131">
                              <a:moveTo>
                                <a:pt x="33" y="0"/>
                              </a:moveTo>
                              <a:lnTo>
                                <a:pt x="33" y="128"/>
                              </a:lnTo>
                              <a:lnTo>
                                <a:pt x="0" y="130"/>
                              </a:lnTo>
                              <a:lnTo>
                                <a:pt x="0" y="6"/>
                              </a:lnTo>
                              <a:lnTo>
                                <a:pt x="33" y="0"/>
                              </a:lnTo>
                            </a:path>
                          </a:pathLst>
                        </a:custGeom>
                        <a:solidFill>
                          <a:srgbClr val="FFFFFF"/>
                        </a:solidFill>
                        <a:ln w="12700" cap="rnd">
                          <a:solidFill>
                            <a:srgbClr val="000000"/>
                          </a:solidFill>
                          <a:round/>
                          <a:headEnd/>
                          <a:tailEnd/>
                        </a:ln>
                      </p:spPr>
                      <p:txBody>
                        <a:bodyPr/>
                        <a:lstStyle/>
                        <a:p>
                          <a:endParaRPr lang="en-US"/>
                        </a:p>
                      </p:txBody>
                    </p:sp>
                    <p:sp>
                      <p:nvSpPr>
                        <p:cNvPr id="27237" name="Freeform 1517"/>
                        <p:cNvSpPr>
                          <a:spLocks/>
                        </p:cNvSpPr>
                        <p:nvPr/>
                      </p:nvSpPr>
                      <p:spPr bwMode="auto">
                        <a:xfrm>
                          <a:off x="4408" y="1580"/>
                          <a:ext cx="44" cy="30"/>
                        </a:xfrm>
                        <a:custGeom>
                          <a:avLst/>
                          <a:gdLst>
                            <a:gd name="T0" fmla="*/ 0 w 44"/>
                            <a:gd name="T1" fmla="*/ 2 h 30"/>
                            <a:gd name="T2" fmla="*/ 33 w 44"/>
                            <a:gd name="T3" fmla="*/ 0 h 30"/>
                            <a:gd name="T4" fmla="*/ 43 w 44"/>
                            <a:gd name="T5" fmla="*/ 28 h 30"/>
                            <a:gd name="T6" fmla="*/ 15 w 44"/>
                            <a:gd name="T7" fmla="*/ 29 h 30"/>
                            <a:gd name="T8" fmla="*/ 0 w 44"/>
                            <a:gd name="T9" fmla="*/ 2 h 30"/>
                            <a:gd name="T10" fmla="*/ 0 60000 65536"/>
                            <a:gd name="T11" fmla="*/ 0 60000 65536"/>
                            <a:gd name="T12" fmla="*/ 0 60000 65536"/>
                            <a:gd name="T13" fmla="*/ 0 60000 65536"/>
                            <a:gd name="T14" fmla="*/ 0 60000 65536"/>
                            <a:gd name="T15" fmla="*/ 0 w 44"/>
                            <a:gd name="T16" fmla="*/ 0 h 30"/>
                            <a:gd name="T17" fmla="*/ 44 w 44"/>
                            <a:gd name="T18" fmla="*/ 30 h 30"/>
                          </a:gdLst>
                          <a:ahLst/>
                          <a:cxnLst>
                            <a:cxn ang="T10">
                              <a:pos x="T0" y="T1"/>
                            </a:cxn>
                            <a:cxn ang="T11">
                              <a:pos x="T2" y="T3"/>
                            </a:cxn>
                            <a:cxn ang="T12">
                              <a:pos x="T4" y="T5"/>
                            </a:cxn>
                            <a:cxn ang="T13">
                              <a:pos x="T6" y="T7"/>
                            </a:cxn>
                            <a:cxn ang="T14">
                              <a:pos x="T8" y="T9"/>
                            </a:cxn>
                          </a:cxnLst>
                          <a:rect l="T15" t="T16" r="T17" b="T18"/>
                          <a:pathLst>
                            <a:path w="44" h="30">
                              <a:moveTo>
                                <a:pt x="0" y="2"/>
                              </a:moveTo>
                              <a:lnTo>
                                <a:pt x="33" y="0"/>
                              </a:lnTo>
                              <a:lnTo>
                                <a:pt x="43" y="28"/>
                              </a:lnTo>
                              <a:lnTo>
                                <a:pt x="15" y="29"/>
                              </a:lnTo>
                              <a:lnTo>
                                <a:pt x="0" y="2"/>
                              </a:lnTo>
                            </a:path>
                          </a:pathLst>
                        </a:custGeom>
                        <a:solidFill>
                          <a:srgbClr val="FFFFFF"/>
                        </a:solidFill>
                        <a:ln w="12700" cap="rnd">
                          <a:solidFill>
                            <a:srgbClr val="000000"/>
                          </a:solidFill>
                          <a:round/>
                          <a:headEnd/>
                          <a:tailEnd/>
                        </a:ln>
                      </p:spPr>
                      <p:txBody>
                        <a:bodyPr/>
                        <a:lstStyle/>
                        <a:p>
                          <a:endParaRPr lang="en-US"/>
                        </a:p>
                      </p:txBody>
                    </p:sp>
                    <p:sp>
                      <p:nvSpPr>
                        <p:cNvPr id="27238" name="Freeform 1518"/>
                        <p:cNvSpPr>
                          <a:spLocks/>
                        </p:cNvSpPr>
                        <p:nvPr/>
                      </p:nvSpPr>
                      <p:spPr bwMode="auto">
                        <a:xfrm>
                          <a:off x="4441" y="1451"/>
                          <a:ext cx="17" cy="163"/>
                        </a:xfrm>
                        <a:custGeom>
                          <a:avLst/>
                          <a:gdLst>
                            <a:gd name="T0" fmla="*/ 0 w 17"/>
                            <a:gd name="T1" fmla="*/ 0 h 163"/>
                            <a:gd name="T2" fmla="*/ 16 w 17"/>
                            <a:gd name="T3" fmla="*/ 2 h 163"/>
                            <a:gd name="T4" fmla="*/ 16 w 17"/>
                            <a:gd name="T5" fmla="*/ 162 h 163"/>
                            <a:gd name="T6" fmla="*/ 0 w 17"/>
                            <a:gd name="T7" fmla="*/ 130 h 163"/>
                            <a:gd name="T8" fmla="*/ 0 w 17"/>
                            <a:gd name="T9" fmla="*/ 0 h 163"/>
                            <a:gd name="T10" fmla="*/ 0 60000 65536"/>
                            <a:gd name="T11" fmla="*/ 0 60000 65536"/>
                            <a:gd name="T12" fmla="*/ 0 60000 65536"/>
                            <a:gd name="T13" fmla="*/ 0 60000 65536"/>
                            <a:gd name="T14" fmla="*/ 0 60000 65536"/>
                            <a:gd name="T15" fmla="*/ 0 w 17"/>
                            <a:gd name="T16" fmla="*/ 0 h 163"/>
                            <a:gd name="T17" fmla="*/ 17 w 17"/>
                            <a:gd name="T18" fmla="*/ 163 h 163"/>
                          </a:gdLst>
                          <a:ahLst/>
                          <a:cxnLst>
                            <a:cxn ang="T10">
                              <a:pos x="T0" y="T1"/>
                            </a:cxn>
                            <a:cxn ang="T11">
                              <a:pos x="T2" y="T3"/>
                            </a:cxn>
                            <a:cxn ang="T12">
                              <a:pos x="T4" y="T5"/>
                            </a:cxn>
                            <a:cxn ang="T13">
                              <a:pos x="T6" y="T7"/>
                            </a:cxn>
                            <a:cxn ang="T14">
                              <a:pos x="T8" y="T9"/>
                            </a:cxn>
                          </a:cxnLst>
                          <a:rect l="T15" t="T16" r="T17" b="T18"/>
                          <a:pathLst>
                            <a:path w="17" h="163">
                              <a:moveTo>
                                <a:pt x="0" y="0"/>
                              </a:moveTo>
                              <a:lnTo>
                                <a:pt x="16" y="2"/>
                              </a:lnTo>
                              <a:lnTo>
                                <a:pt x="16" y="162"/>
                              </a:lnTo>
                              <a:lnTo>
                                <a:pt x="0" y="130"/>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7960" name="Group 1519"/>
                      <p:cNvGrpSpPr>
                        <a:grpSpLocks/>
                      </p:cNvGrpSpPr>
                      <p:nvPr/>
                    </p:nvGrpSpPr>
                    <p:grpSpPr bwMode="auto">
                      <a:xfrm>
                        <a:off x="4333" y="1468"/>
                        <a:ext cx="52" cy="147"/>
                        <a:chOff x="4333" y="1468"/>
                        <a:chExt cx="52" cy="147"/>
                      </a:xfrm>
                    </p:grpSpPr>
                    <p:sp>
                      <p:nvSpPr>
                        <p:cNvPr id="27233" name="Freeform 1520"/>
                        <p:cNvSpPr>
                          <a:spLocks/>
                        </p:cNvSpPr>
                        <p:nvPr/>
                      </p:nvSpPr>
                      <p:spPr bwMode="auto">
                        <a:xfrm>
                          <a:off x="4366" y="1468"/>
                          <a:ext cx="19" cy="147"/>
                        </a:xfrm>
                        <a:custGeom>
                          <a:avLst/>
                          <a:gdLst>
                            <a:gd name="T0" fmla="*/ 0 w 19"/>
                            <a:gd name="T1" fmla="*/ 0 h 147"/>
                            <a:gd name="T2" fmla="*/ 0 w 19"/>
                            <a:gd name="T3" fmla="*/ 116 h 147"/>
                            <a:gd name="T4" fmla="*/ 18 w 19"/>
                            <a:gd name="T5" fmla="*/ 146 h 147"/>
                            <a:gd name="T6" fmla="*/ 18 w 19"/>
                            <a:gd name="T7" fmla="*/ 1 h 147"/>
                            <a:gd name="T8" fmla="*/ 0 w 19"/>
                            <a:gd name="T9" fmla="*/ 0 h 147"/>
                            <a:gd name="T10" fmla="*/ 0 60000 65536"/>
                            <a:gd name="T11" fmla="*/ 0 60000 65536"/>
                            <a:gd name="T12" fmla="*/ 0 60000 65536"/>
                            <a:gd name="T13" fmla="*/ 0 60000 65536"/>
                            <a:gd name="T14" fmla="*/ 0 60000 65536"/>
                            <a:gd name="T15" fmla="*/ 0 w 19"/>
                            <a:gd name="T16" fmla="*/ 0 h 147"/>
                            <a:gd name="T17" fmla="*/ 19 w 19"/>
                            <a:gd name="T18" fmla="*/ 147 h 147"/>
                          </a:gdLst>
                          <a:ahLst/>
                          <a:cxnLst>
                            <a:cxn ang="T10">
                              <a:pos x="T0" y="T1"/>
                            </a:cxn>
                            <a:cxn ang="T11">
                              <a:pos x="T2" y="T3"/>
                            </a:cxn>
                            <a:cxn ang="T12">
                              <a:pos x="T4" y="T5"/>
                            </a:cxn>
                            <a:cxn ang="T13">
                              <a:pos x="T6" y="T7"/>
                            </a:cxn>
                            <a:cxn ang="T14">
                              <a:pos x="T8" y="T9"/>
                            </a:cxn>
                          </a:cxnLst>
                          <a:rect l="T15" t="T16" r="T17" b="T18"/>
                          <a:pathLst>
                            <a:path w="19" h="147">
                              <a:moveTo>
                                <a:pt x="0" y="0"/>
                              </a:moveTo>
                              <a:lnTo>
                                <a:pt x="0" y="116"/>
                              </a:lnTo>
                              <a:lnTo>
                                <a:pt x="18" y="146"/>
                              </a:lnTo>
                              <a:lnTo>
                                <a:pt x="18" y="1"/>
                              </a:lnTo>
                              <a:lnTo>
                                <a:pt x="0" y="0"/>
                              </a:lnTo>
                            </a:path>
                          </a:pathLst>
                        </a:custGeom>
                        <a:solidFill>
                          <a:srgbClr val="FFFFFF"/>
                        </a:solidFill>
                        <a:ln w="12700" cap="rnd">
                          <a:solidFill>
                            <a:srgbClr val="000000"/>
                          </a:solidFill>
                          <a:round/>
                          <a:headEnd/>
                          <a:tailEnd/>
                        </a:ln>
                      </p:spPr>
                      <p:txBody>
                        <a:bodyPr/>
                        <a:lstStyle/>
                        <a:p>
                          <a:endParaRPr lang="en-US"/>
                        </a:p>
                      </p:txBody>
                    </p:sp>
                    <p:sp>
                      <p:nvSpPr>
                        <p:cNvPr id="27234" name="Freeform 1521"/>
                        <p:cNvSpPr>
                          <a:spLocks/>
                        </p:cNvSpPr>
                        <p:nvPr/>
                      </p:nvSpPr>
                      <p:spPr bwMode="auto">
                        <a:xfrm>
                          <a:off x="4335" y="1468"/>
                          <a:ext cx="32" cy="120"/>
                        </a:xfrm>
                        <a:custGeom>
                          <a:avLst/>
                          <a:gdLst>
                            <a:gd name="T0" fmla="*/ 0 w 32"/>
                            <a:gd name="T1" fmla="*/ 6 h 120"/>
                            <a:gd name="T2" fmla="*/ 31 w 32"/>
                            <a:gd name="T3" fmla="*/ 0 h 120"/>
                            <a:gd name="T4" fmla="*/ 31 w 32"/>
                            <a:gd name="T5" fmla="*/ 117 h 120"/>
                            <a:gd name="T6" fmla="*/ 0 w 32"/>
                            <a:gd name="T7" fmla="*/ 119 h 120"/>
                            <a:gd name="T8" fmla="*/ 0 w 32"/>
                            <a:gd name="T9" fmla="*/ 6 h 120"/>
                            <a:gd name="T10" fmla="*/ 0 60000 65536"/>
                            <a:gd name="T11" fmla="*/ 0 60000 65536"/>
                            <a:gd name="T12" fmla="*/ 0 60000 65536"/>
                            <a:gd name="T13" fmla="*/ 0 60000 65536"/>
                            <a:gd name="T14" fmla="*/ 0 60000 65536"/>
                            <a:gd name="T15" fmla="*/ 0 w 32"/>
                            <a:gd name="T16" fmla="*/ 0 h 120"/>
                            <a:gd name="T17" fmla="*/ 32 w 32"/>
                            <a:gd name="T18" fmla="*/ 120 h 120"/>
                          </a:gdLst>
                          <a:ahLst/>
                          <a:cxnLst>
                            <a:cxn ang="T10">
                              <a:pos x="T0" y="T1"/>
                            </a:cxn>
                            <a:cxn ang="T11">
                              <a:pos x="T2" y="T3"/>
                            </a:cxn>
                            <a:cxn ang="T12">
                              <a:pos x="T4" y="T5"/>
                            </a:cxn>
                            <a:cxn ang="T13">
                              <a:pos x="T6" y="T7"/>
                            </a:cxn>
                            <a:cxn ang="T14">
                              <a:pos x="T8" y="T9"/>
                            </a:cxn>
                          </a:cxnLst>
                          <a:rect l="T15" t="T16" r="T17" b="T18"/>
                          <a:pathLst>
                            <a:path w="32" h="120">
                              <a:moveTo>
                                <a:pt x="0" y="6"/>
                              </a:moveTo>
                              <a:lnTo>
                                <a:pt x="31" y="0"/>
                              </a:lnTo>
                              <a:lnTo>
                                <a:pt x="31" y="117"/>
                              </a:lnTo>
                              <a:lnTo>
                                <a:pt x="0" y="119"/>
                              </a:lnTo>
                              <a:lnTo>
                                <a:pt x="0" y="6"/>
                              </a:lnTo>
                            </a:path>
                          </a:pathLst>
                        </a:custGeom>
                        <a:solidFill>
                          <a:srgbClr val="FFFFFF"/>
                        </a:solidFill>
                        <a:ln w="12700" cap="rnd">
                          <a:solidFill>
                            <a:srgbClr val="000000"/>
                          </a:solidFill>
                          <a:round/>
                          <a:headEnd/>
                          <a:tailEnd/>
                        </a:ln>
                      </p:spPr>
                      <p:txBody>
                        <a:bodyPr/>
                        <a:lstStyle/>
                        <a:p>
                          <a:endParaRPr lang="en-US"/>
                        </a:p>
                      </p:txBody>
                    </p:sp>
                    <p:sp>
                      <p:nvSpPr>
                        <p:cNvPr id="27235" name="Freeform 1522"/>
                        <p:cNvSpPr>
                          <a:spLocks/>
                        </p:cNvSpPr>
                        <p:nvPr/>
                      </p:nvSpPr>
                      <p:spPr bwMode="auto">
                        <a:xfrm>
                          <a:off x="4333" y="1584"/>
                          <a:ext cx="52" cy="31"/>
                        </a:xfrm>
                        <a:custGeom>
                          <a:avLst/>
                          <a:gdLst>
                            <a:gd name="T0" fmla="*/ 0 w 52"/>
                            <a:gd name="T1" fmla="*/ 2 h 31"/>
                            <a:gd name="T2" fmla="*/ 33 w 52"/>
                            <a:gd name="T3" fmla="*/ 0 h 31"/>
                            <a:gd name="T4" fmla="*/ 51 w 52"/>
                            <a:gd name="T5" fmla="*/ 30 h 31"/>
                            <a:gd name="T6" fmla="*/ 17 w 52"/>
                            <a:gd name="T7" fmla="*/ 30 h 31"/>
                            <a:gd name="T8" fmla="*/ 0 w 52"/>
                            <a:gd name="T9" fmla="*/ 2 h 31"/>
                            <a:gd name="T10" fmla="*/ 0 60000 65536"/>
                            <a:gd name="T11" fmla="*/ 0 60000 65536"/>
                            <a:gd name="T12" fmla="*/ 0 60000 65536"/>
                            <a:gd name="T13" fmla="*/ 0 60000 65536"/>
                            <a:gd name="T14" fmla="*/ 0 60000 65536"/>
                            <a:gd name="T15" fmla="*/ 0 w 52"/>
                            <a:gd name="T16" fmla="*/ 0 h 31"/>
                            <a:gd name="T17" fmla="*/ 52 w 52"/>
                            <a:gd name="T18" fmla="*/ 31 h 31"/>
                          </a:gdLst>
                          <a:ahLst/>
                          <a:cxnLst>
                            <a:cxn ang="T10">
                              <a:pos x="T0" y="T1"/>
                            </a:cxn>
                            <a:cxn ang="T11">
                              <a:pos x="T2" y="T3"/>
                            </a:cxn>
                            <a:cxn ang="T12">
                              <a:pos x="T4" y="T5"/>
                            </a:cxn>
                            <a:cxn ang="T13">
                              <a:pos x="T6" y="T7"/>
                            </a:cxn>
                            <a:cxn ang="T14">
                              <a:pos x="T8" y="T9"/>
                            </a:cxn>
                          </a:cxnLst>
                          <a:rect l="T15" t="T16" r="T17" b="T18"/>
                          <a:pathLst>
                            <a:path w="52" h="31">
                              <a:moveTo>
                                <a:pt x="0" y="2"/>
                              </a:moveTo>
                              <a:lnTo>
                                <a:pt x="33" y="0"/>
                              </a:lnTo>
                              <a:lnTo>
                                <a:pt x="51" y="30"/>
                              </a:lnTo>
                              <a:lnTo>
                                <a:pt x="17" y="30"/>
                              </a:lnTo>
                              <a:lnTo>
                                <a:pt x="0" y="2"/>
                              </a:lnTo>
                            </a:path>
                          </a:pathLst>
                        </a:custGeom>
                        <a:solidFill>
                          <a:srgbClr val="FFFFFF"/>
                        </a:solidFill>
                        <a:ln w="12700" cap="rnd">
                          <a:solidFill>
                            <a:srgbClr val="000000"/>
                          </a:solidFill>
                          <a:round/>
                          <a:headEnd/>
                          <a:tailEnd/>
                        </a:ln>
                      </p:spPr>
                      <p:txBody>
                        <a:bodyPr/>
                        <a:lstStyle/>
                        <a:p>
                          <a:endParaRPr lang="en-US"/>
                        </a:p>
                      </p:txBody>
                    </p:sp>
                  </p:grpSp>
                  <p:grpSp>
                    <p:nvGrpSpPr>
                      <p:cNvPr id="27961" name="Group 1523"/>
                      <p:cNvGrpSpPr>
                        <a:grpSpLocks/>
                      </p:cNvGrpSpPr>
                      <p:nvPr/>
                    </p:nvGrpSpPr>
                    <p:grpSpPr bwMode="auto">
                      <a:xfrm>
                        <a:off x="4475" y="1438"/>
                        <a:ext cx="49" cy="131"/>
                        <a:chOff x="4475" y="1438"/>
                        <a:chExt cx="49" cy="131"/>
                      </a:xfrm>
                    </p:grpSpPr>
                    <p:sp>
                      <p:nvSpPr>
                        <p:cNvPr id="27230" name="Freeform 1524"/>
                        <p:cNvSpPr>
                          <a:spLocks/>
                        </p:cNvSpPr>
                        <p:nvPr/>
                      </p:nvSpPr>
                      <p:spPr bwMode="auto">
                        <a:xfrm>
                          <a:off x="4476" y="1523"/>
                          <a:ext cx="48" cy="44"/>
                        </a:xfrm>
                        <a:custGeom>
                          <a:avLst/>
                          <a:gdLst>
                            <a:gd name="T0" fmla="*/ 0 w 48"/>
                            <a:gd name="T1" fmla="*/ 1 h 44"/>
                            <a:gd name="T2" fmla="*/ 31 w 48"/>
                            <a:gd name="T3" fmla="*/ 0 h 44"/>
                            <a:gd name="T4" fmla="*/ 47 w 48"/>
                            <a:gd name="T5" fmla="*/ 43 h 44"/>
                            <a:gd name="T6" fmla="*/ 17 w 48"/>
                            <a:gd name="T7" fmla="*/ 43 h 44"/>
                            <a:gd name="T8" fmla="*/ 0 w 48"/>
                            <a:gd name="T9" fmla="*/ 1 h 44"/>
                            <a:gd name="T10" fmla="*/ 0 60000 65536"/>
                            <a:gd name="T11" fmla="*/ 0 60000 65536"/>
                            <a:gd name="T12" fmla="*/ 0 60000 65536"/>
                            <a:gd name="T13" fmla="*/ 0 60000 65536"/>
                            <a:gd name="T14" fmla="*/ 0 60000 65536"/>
                            <a:gd name="T15" fmla="*/ 0 w 48"/>
                            <a:gd name="T16" fmla="*/ 0 h 44"/>
                            <a:gd name="T17" fmla="*/ 48 w 48"/>
                            <a:gd name="T18" fmla="*/ 44 h 44"/>
                          </a:gdLst>
                          <a:ahLst/>
                          <a:cxnLst>
                            <a:cxn ang="T10">
                              <a:pos x="T0" y="T1"/>
                            </a:cxn>
                            <a:cxn ang="T11">
                              <a:pos x="T2" y="T3"/>
                            </a:cxn>
                            <a:cxn ang="T12">
                              <a:pos x="T4" y="T5"/>
                            </a:cxn>
                            <a:cxn ang="T13">
                              <a:pos x="T6" y="T7"/>
                            </a:cxn>
                            <a:cxn ang="T14">
                              <a:pos x="T8" y="T9"/>
                            </a:cxn>
                          </a:cxnLst>
                          <a:rect l="T15" t="T16" r="T17" b="T18"/>
                          <a:pathLst>
                            <a:path w="48" h="44">
                              <a:moveTo>
                                <a:pt x="0" y="1"/>
                              </a:moveTo>
                              <a:lnTo>
                                <a:pt x="31" y="0"/>
                              </a:lnTo>
                              <a:lnTo>
                                <a:pt x="47" y="43"/>
                              </a:lnTo>
                              <a:lnTo>
                                <a:pt x="17" y="43"/>
                              </a:lnTo>
                              <a:lnTo>
                                <a:pt x="0" y="1"/>
                              </a:lnTo>
                            </a:path>
                          </a:pathLst>
                        </a:custGeom>
                        <a:solidFill>
                          <a:srgbClr val="FFFFFF"/>
                        </a:solidFill>
                        <a:ln w="12700" cap="rnd">
                          <a:solidFill>
                            <a:srgbClr val="000000"/>
                          </a:solidFill>
                          <a:round/>
                          <a:headEnd/>
                          <a:tailEnd/>
                        </a:ln>
                      </p:spPr>
                      <p:txBody>
                        <a:bodyPr/>
                        <a:lstStyle/>
                        <a:p>
                          <a:endParaRPr lang="en-US"/>
                        </a:p>
                      </p:txBody>
                    </p:sp>
                    <p:sp>
                      <p:nvSpPr>
                        <p:cNvPr id="27231" name="Freeform 1525"/>
                        <p:cNvSpPr>
                          <a:spLocks/>
                        </p:cNvSpPr>
                        <p:nvPr/>
                      </p:nvSpPr>
                      <p:spPr bwMode="auto">
                        <a:xfrm>
                          <a:off x="4475" y="1438"/>
                          <a:ext cx="32" cy="89"/>
                        </a:xfrm>
                        <a:custGeom>
                          <a:avLst/>
                          <a:gdLst>
                            <a:gd name="T0" fmla="*/ 0 w 32"/>
                            <a:gd name="T1" fmla="*/ 88 h 89"/>
                            <a:gd name="T2" fmla="*/ 31 w 32"/>
                            <a:gd name="T3" fmla="*/ 84 h 89"/>
                            <a:gd name="T4" fmla="*/ 31 w 32"/>
                            <a:gd name="T5" fmla="*/ 0 h 89"/>
                            <a:gd name="T6" fmla="*/ 0 w 32"/>
                            <a:gd name="T7" fmla="*/ 5 h 89"/>
                            <a:gd name="T8" fmla="*/ 0 w 32"/>
                            <a:gd name="T9" fmla="*/ 88 h 89"/>
                            <a:gd name="T10" fmla="*/ 0 60000 65536"/>
                            <a:gd name="T11" fmla="*/ 0 60000 65536"/>
                            <a:gd name="T12" fmla="*/ 0 60000 65536"/>
                            <a:gd name="T13" fmla="*/ 0 60000 65536"/>
                            <a:gd name="T14" fmla="*/ 0 60000 65536"/>
                            <a:gd name="T15" fmla="*/ 0 w 32"/>
                            <a:gd name="T16" fmla="*/ 0 h 89"/>
                            <a:gd name="T17" fmla="*/ 32 w 32"/>
                            <a:gd name="T18" fmla="*/ 89 h 89"/>
                          </a:gdLst>
                          <a:ahLst/>
                          <a:cxnLst>
                            <a:cxn ang="T10">
                              <a:pos x="T0" y="T1"/>
                            </a:cxn>
                            <a:cxn ang="T11">
                              <a:pos x="T2" y="T3"/>
                            </a:cxn>
                            <a:cxn ang="T12">
                              <a:pos x="T4" y="T5"/>
                            </a:cxn>
                            <a:cxn ang="T13">
                              <a:pos x="T6" y="T7"/>
                            </a:cxn>
                            <a:cxn ang="T14">
                              <a:pos x="T8" y="T9"/>
                            </a:cxn>
                          </a:cxnLst>
                          <a:rect l="T15" t="T16" r="T17" b="T18"/>
                          <a:pathLst>
                            <a:path w="32" h="89">
                              <a:moveTo>
                                <a:pt x="0" y="88"/>
                              </a:moveTo>
                              <a:lnTo>
                                <a:pt x="31" y="84"/>
                              </a:lnTo>
                              <a:lnTo>
                                <a:pt x="31" y="0"/>
                              </a:lnTo>
                              <a:lnTo>
                                <a:pt x="0" y="5"/>
                              </a:lnTo>
                              <a:lnTo>
                                <a:pt x="0" y="88"/>
                              </a:lnTo>
                            </a:path>
                          </a:pathLst>
                        </a:custGeom>
                        <a:solidFill>
                          <a:srgbClr val="FFFFFF"/>
                        </a:solidFill>
                        <a:ln w="12700" cap="rnd">
                          <a:solidFill>
                            <a:srgbClr val="000000"/>
                          </a:solidFill>
                          <a:round/>
                          <a:headEnd/>
                          <a:tailEnd/>
                        </a:ln>
                      </p:spPr>
                      <p:txBody>
                        <a:bodyPr/>
                        <a:lstStyle/>
                        <a:p>
                          <a:endParaRPr lang="en-US"/>
                        </a:p>
                      </p:txBody>
                    </p:sp>
                    <p:sp>
                      <p:nvSpPr>
                        <p:cNvPr id="27232" name="Freeform 1526"/>
                        <p:cNvSpPr>
                          <a:spLocks/>
                        </p:cNvSpPr>
                        <p:nvPr/>
                      </p:nvSpPr>
                      <p:spPr bwMode="auto">
                        <a:xfrm>
                          <a:off x="4506" y="1438"/>
                          <a:ext cx="18" cy="131"/>
                        </a:xfrm>
                        <a:custGeom>
                          <a:avLst/>
                          <a:gdLst>
                            <a:gd name="T0" fmla="*/ 0 w 18"/>
                            <a:gd name="T1" fmla="*/ 0 h 131"/>
                            <a:gd name="T2" fmla="*/ 0 w 18"/>
                            <a:gd name="T3" fmla="*/ 85 h 131"/>
                            <a:gd name="T4" fmla="*/ 17 w 18"/>
                            <a:gd name="T5" fmla="*/ 130 h 131"/>
                            <a:gd name="T6" fmla="*/ 17 w 18"/>
                            <a:gd name="T7" fmla="*/ 2 h 131"/>
                            <a:gd name="T8" fmla="*/ 0 w 18"/>
                            <a:gd name="T9" fmla="*/ 0 h 131"/>
                            <a:gd name="T10" fmla="*/ 0 60000 65536"/>
                            <a:gd name="T11" fmla="*/ 0 60000 65536"/>
                            <a:gd name="T12" fmla="*/ 0 60000 65536"/>
                            <a:gd name="T13" fmla="*/ 0 60000 65536"/>
                            <a:gd name="T14" fmla="*/ 0 60000 65536"/>
                            <a:gd name="T15" fmla="*/ 0 w 18"/>
                            <a:gd name="T16" fmla="*/ 0 h 131"/>
                            <a:gd name="T17" fmla="*/ 18 w 18"/>
                            <a:gd name="T18" fmla="*/ 131 h 131"/>
                          </a:gdLst>
                          <a:ahLst/>
                          <a:cxnLst>
                            <a:cxn ang="T10">
                              <a:pos x="T0" y="T1"/>
                            </a:cxn>
                            <a:cxn ang="T11">
                              <a:pos x="T2" y="T3"/>
                            </a:cxn>
                            <a:cxn ang="T12">
                              <a:pos x="T4" y="T5"/>
                            </a:cxn>
                            <a:cxn ang="T13">
                              <a:pos x="T6" y="T7"/>
                            </a:cxn>
                            <a:cxn ang="T14">
                              <a:pos x="T8" y="T9"/>
                            </a:cxn>
                          </a:cxnLst>
                          <a:rect l="T15" t="T16" r="T17" b="T18"/>
                          <a:pathLst>
                            <a:path w="18" h="131">
                              <a:moveTo>
                                <a:pt x="0" y="0"/>
                              </a:moveTo>
                              <a:lnTo>
                                <a:pt x="0" y="85"/>
                              </a:lnTo>
                              <a:lnTo>
                                <a:pt x="17" y="130"/>
                              </a:lnTo>
                              <a:lnTo>
                                <a:pt x="17" y="2"/>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7962" name="Group 1527"/>
                      <p:cNvGrpSpPr>
                        <a:grpSpLocks/>
                      </p:cNvGrpSpPr>
                      <p:nvPr/>
                    </p:nvGrpSpPr>
                    <p:grpSpPr bwMode="auto">
                      <a:xfrm>
                        <a:off x="4402" y="1461"/>
                        <a:ext cx="37" cy="111"/>
                        <a:chOff x="4402" y="1461"/>
                        <a:chExt cx="37" cy="111"/>
                      </a:xfrm>
                    </p:grpSpPr>
                    <p:sp>
                      <p:nvSpPr>
                        <p:cNvPr id="27227" name="Freeform 1528"/>
                        <p:cNvSpPr>
                          <a:spLocks/>
                        </p:cNvSpPr>
                        <p:nvPr/>
                      </p:nvSpPr>
                      <p:spPr bwMode="auto">
                        <a:xfrm>
                          <a:off x="4402" y="1461"/>
                          <a:ext cx="20" cy="72"/>
                        </a:xfrm>
                        <a:custGeom>
                          <a:avLst/>
                          <a:gdLst>
                            <a:gd name="T0" fmla="*/ 0 w 20"/>
                            <a:gd name="T1" fmla="*/ 3 h 72"/>
                            <a:gd name="T2" fmla="*/ 19 w 20"/>
                            <a:gd name="T3" fmla="*/ 0 h 72"/>
                            <a:gd name="T4" fmla="*/ 19 w 20"/>
                            <a:gd name="T5" fmla="*/ 71 h 72"/>
                            <a:gd name="T6" fmla="*/ 0 w 20"/>
                            <a:gd name="T7" fmla="*/ 71 h 72"/>
                            <a:gd name="T8" fmla="*/ 0 w 20"/>
                            <a:gd name="T9" fmla="*/ 3 h 72"/>
                            <a:gd name="T10" fmla="*/ 0 60000 65536"/>
                            <a:gd name="T11" fmla="*/ 0 60000 65536"/>
                            <a:gd name="T12" fmla="*/ 0 60000 65536"/>
                            <a:gd name="T13" fmla="*/ 0 60000 65536"/>
                            <a:gd name="T14" fmla="*/ 0 60000 65536"/>
                            <a:gd name="T15" fmla="*/ 0 w 20"/>
                            <a:gd name="T16" fmla="*/ 0 h 72"/>
                            <a:gd name="T17" fmla="*/ 20 w 20"/>
                            <a:gd name="T18" fmla="*/ 72 h 72"/>
                          </a:gdLst>
                          <a:ahLst/>
                          <a:cxnLst>
                            <a:cxn ang="T10">
                              <a:pos x="T0" y="T1"/>
                            </a:cxn>
                            <a:cxn ang="T11">
                              <a:pos x="T2" y="T3"/>
                            </a:cxn>
                            <a:cxn ang="T12">
                              <a:pos x="T4" y="T5"/>
                            </a:cxn>
                            <a:cxn ang="T13">
                              <a:pos x="T6" y="T7"/>
                            </a:cxn>
                            <a:cxn ang="T14">
                              <a:pos x="T8" y="T9"/>
                            </a:cxn>
                          </a:cxnLst>
                          <a:rect l="T15" t="T16" r="T17" b="T18"/>
                          <a:pathLst>
                            <a:path w="20" h="72">
                              <a:moveTo>
                                <a:pt x="0" y="3"/>
                              </a:moveTo>
                              <a:lnTo>
                                <a:pt x="19" y="0"/>
                              </a:lnTo>
                              <a:lnTo>
                                <a:pt x="19" y="71"/>
                              </a:lnTo>
                              <a:lnTo>
                                <a:pt x="0" y="71"/>
                              </a:lnTo>
                              <a:lnTo>
                                <a:pt x="0" y="3"/>
                              </a:lnTo>
                            </a:path>
                          </a:pathLst>
                        </a:custGeom>
                        <a:solidFill>
                          <a:srgbClr val="FFFFFF"/>
                        </a:solidFill>
                        <a:ln w="12700" cap="rnd">
                          <a:solidFill>
                            <a:srgbClr val="000000"/>
                          </a:solidFill>
                          <a:round/>
                          <a:headEnd/>
                          <a:tailEnd/>
                        </a:ln>
                      </p:spPr>
                      <p:txBody>
                        <a:bodyPr/>
                        <a:lstStyle/>
                        <a:p>
                          <a:endParaRPr lang="en-US"/>
                        </a:p>
                      </p:txBody>
                    </p:sp>
                    <p:sp>
                      <p:nvSpPr>
                        <p:cNvPr id="27228" name="Freeform 1529"/>
                        <p:cNvSpPr>
                          <a:spLocks/>
                        </p:cNvSpPr>
                        <p:nvPr/>
                      </p:nvSpPr>
                      <p:spPr bwMode="auto">
                        <a:xfrm>
                          <a:off x="4402" y="1532"/>
                          <a:ext cx="37" cy="40"/>
                        </a:xfrm>
                        <a:custGeom>
                          <a:avLst/>
                          <a:gdLst>
                            <a:gd name="T0" fmla="*/ 0 w 37"/>
                            <a:gd name="T1" fmla="*/ 0 h 40"/>
                            <a:gd name="T2" fmla="*/ 19 w 37"/>
                            <a:gd name="T3" fmla="*/ 0 h 40"/>
                            <a:gd name="T4" fmla="*/ 36 w 37"/>
                            <a:gd name="T5" fmla="*/ 39 h 40"/>
                            <a:gd name="T6" fmla="*/ 18 w 37"/>
                            <a:gd name="T7" fmla="*/ 39 h 40"/>
                            <a:gd name="T8" fmla="*/ 0 w 37"/>
                            <a:gd name="T9" fmla="*/ 0 h 40"/>
                            <a:gd name="T10" fmla="*/ 0 60000 65536"/>
                            <a:gd name="T11" fmla="*/ 0 60000 65536"/>
                            <a:gd name="T12" fmla="*/ 0 60000 65536"/>
                            <a:gd name="T13" fmla="*/ 0 60000 65536"/>
                            <a:gd name="T14" fmla="*/ 0 60000 65536"/>
                            <a:gd name="T15" fmla="*/ 0 w 37"/>
                            <a:gd name="T16" fmla="*/ 0 h 40"/>
                            <a:gd name="T17" fmla="*/ 37 w 37"/>
                            <a:gd name="T18" fmla="*/ 40 h 40"/>
                          </a:gdLst>
                          <a:ahLst/>
                          <a:cxnLst>
                            <a:cxn ang="T10">
                              <a:pos x="T0" y="T1"/>
                            </a:cxn>
                            <a:cxn ang="T11">
                              <a:pos x="T2" y="T3"/>
                            </a:cxn>
                            <a:cxn ang="T12">
                              <a:pos x="T4" y="T5"/>
                            </a:cxn>
                            <a:cxn ang="T13">
                              <a:pos x="T6" y="T7"/>
                            </a:cxn>
                            <a:cxn ang="T14">
                              <a:pos x="T8" y="T9"/>
                            </a:cxn>
                          </a:cxnLst>
                          <a:rect l="T15" t="T16" r="T17" b="T18"/>
                          <a:pathLst>
                            <a:path w="37" h="40">
                              <a:moveTo>
                                <a:pt x="0" y="0"/>
                              </a:moveTo>
                              <a:lnTo>
                                <a:pt x="19" y="0"/>
                              </a:lnTo>
                              <a:lnTo>
                                <a:pt x="36" y="39"/>
                              </a:lnTo>
                              <a:lnTo>
                                <a:pt x="18" y="39"/>
                              </a:lnTo>
                              <a:lnTo>
                                <a:pt x="0" y="0"/>
                              </a:lnTo>
                            </a:path>
                          </a:pathLst>
                        </a:custGeom>
                        <a:solidFill>
                          <a:srgbClr val="FFFFFF"/>
                        </a:solidFill>
                        <a:ln w="12700" cap="rnd">
                          <a:solidFill>
                            <a:srgbClr val="000000"/>
                          </a:solidFill>
                          <a:round/>
                          <a:headEnd/>
                          <a:tailEnd/>
                        </a:ln>
                      </p:spPr>
                      <p:txBody>
                        <a:bodyPr/>
                        <a:lstStyle/>
                        <a:p>
                          <a:endParaRPr lang="en-US"/>
                        </a:p>
                      </p:txBody>
                    </p:sp>
                    <p:sp>
                      <p:nvSpPr>
                        <p:cNvPr id="27229" name="Freeform 1530"/>
                        <p:cNvSpPr>
                          <a:spLocks/>
                        </p:cNvSpPr>
                        <p:nvPr/>
                      </p:nvSpPr>
                      <p:spPr bwMode="auto">
                        <a:xfrm>
                          <a:off x="4421" y="1461"/>
                          <a:ext cx="18" cy="111"/>
                        </a:xfrm>
                        <a:custGeom>
                          <a:avLst/>
                          <a:gdLst>
                            <a:gd name="T0" fmla="*/ 17 w 18"/>
                            <a:gd name="T1" fmla="*/ 110 h 111"/>
                            <a:gd name="T2" fmla="*/ 17 w 18"/>
                            <a:gd name="T3" fmla="*/ 5 h 111"/>
                            <a:gd name="T4" fmla="*/ 0 w 18"/>
                            <a:gd name="T5" fmla="*/ 0 h 111"/>
                            <a:gd name="T6" fmla="*/ 0 w 18"/>
                            <a:gd name="T7" fmla="*/ 72 h 111"/>
                            <a:gd name="T8" fmla="*/ 17 w 18"/>
                            <a:gd name="T9" fmla="*/ 110 h 111"/>
                            <a:gd name="T10" fmla="*/ 0 60000 65536"/>
                            <a:gd name="T11" fmla="*/ 0 60000 65536"/>
                            <a:gd name="T12" fmla="*/ 0 60000 65536"/>
                            <a:gd name="T13" fmla="*/ 0 60000 65536"/>
                            <a:gd name="T14" fmla="*/ 0 60000 65536"/>
                            <a:gd name="T15" fmla="*/ 0 w 18"/>
                            <a:gd name="T16" fmla="*/ 0 h 111"/>
                            <a:gd name="T17" fmla="*/ 18 w 18"/>
                            <a:gd name="T18" fmla="*/ 111 h 111"/>
                          </a:gdLst>
                          <a:ahLst/>
                          <a:cxnLst>
                            <a:cxn ang="T10">
                              <a:pos x="T0" y="T1"/>
                            </a:cxn>
                            <a:cxn ang="T11">
                              <a:pos x="T2" y="T3"/>
                            </a:cxn>
                            <a:cxn ang="T12">
                              <a:pos x="T4" y="T5"/>
                            </a:cxn>
                            <a:cxn ang="T13">
                              <a:pos x="T6" y="T7"/>
                            </a:cxn>
                            <a:cxn ang="T14">
                              <a:pos x="T8" y="T9"/>
                            </a:cxn>
                          </a:cxnLst>
                          <a:rect l="T15" t="T16" r="T17" b="T18"/>
                          <a:pathLst>
                            <a:path w="18" h="111">
                              <a:moveTo>
                                <a:pt x="17" y="110"/>
                              </a:moveTo>
                              <a:lnTo>
                                <a:pt x="17" y="5"/>
                              </a:lnTo>
                              <a:lnTo>
                                <a:pt x="0" y="0"/>
                              </a:lnTo>
                              <a:lnTo>
                                <a:pt x="0" y="72"/>
                              </a:lnTo>
                              <a:lnTo>
                                <a:pt x="17" y="110"/>
                              </a:lnTo>
                            </a:path>
                          </a:pathLst>
                        </a:custGeom>
                        <a:solidFill>
                          <a:srgbClr val="FFFFFF"/>
                        </a:solidFill>
                        <a:ln w="12700" cap="rnd">
                          <a:solidFill>
                            <a:srgbClr val="000000"/>
                          </a:solidFill>
                          <a:round/>
                          <a:headEnd/>
                          <a:tailEnd/>
                        </a:ln>
                      </p:spPr>
                      <p:txBody>
                        <a:bodyPr/>
                        <a:lstStyle/>
                        <a:p>
                          <a:endParaRPr lang="en-US"/>
                        </a:p>
                      </p:txBody>
                    </p:sp>
                  </p:grpSp>
                  <p:grpSp>
                    <p:nvGrpSpPr>
                      <p:cNvPr id="27963" name="Group 1531"/>
                      <p:cNvGrpSpPr>
                        <a:grpSpLocks/>
                      </p:cNvGrpSpPr>
                      <p:nvPr/>
                    </p:nvGrpSpPr>
                    <p:grpSpPr bwMode="auto">
                      <a:xfrm>
                        <a:off x="4330" y="1488"/>
                        <a:ext cx="35" cy="88"/>
                        <a:chOff x="4330" y="1488"/>
                        <a:chExt cx="35" cy="88"/>
                      </a:xfrm>
                    </p:grpSpPr>
                    <p:sp>
                      <p:nvSpPr>
                        <p:cNvPr id="27224" name="Freeform 1532"/>
                        <p:cNvSpPr>
                          <a:spLocks/>
                        </p:cNvSpPr>
                        <p:nvPr/>
                      </p:nvSpPr>
                      <p:spPr bwMode="auto">
                        <a:xfrm>
                          <a:off x="4330" y="1536"/>
                          <a:ext cx="34" cy="39"/>
                        </a:xfrm>
                        <a:custGeom>
                          <a:avLst/>
                          <a:gdLst>
                            <a:gd name="T0" fmla="*/ 14 w 34"/>
                            <a:gd name="T1" fmla="*/ 38 h 39"/>
                            <a:gd name="T2" fmla="*/ 33 w 34"/>
                            <a:gd name="T3" fmla="*/ 38 h 39"/>
                            <a:gd name="T4" fmla="*/ 19 w 34"/>
                            <a:gd name="T5" fmla="*/ 0 h 39"/>
                            <a:gd name="T6" fmla="*/ 0 w 34"/>
                            <a:gd name="T7" fmla="*/ 0 h 39"/>
                            <a:gd name="T8" fmla="*/ 14 w 34"/>
                            <a:gd name="T9" fmla="*/ 38 h 39"/>
                            <a:gd name="T10" fmla="*/ 0 60000 65536"/>
                            <a:gd name="T11" fmla="*/ 0 60000 65536"/>
                            <a:gd name="T12" fmla="*/ 0 60000 65536"/>
                            <a:gd name="T13" fmla="*/ 0 60000 65536"/>
                            <a:gd name="T14" fmla="*/ 0 60000 65536"/>
                            <a:gd name="T15" fmla="*/ 0 w 34"/>
                            <a:gd name="T16" fmla="*/ 0 h 39"/>
                            <a:gd name="T17" fmla="*/ 34 w 34"/>
                            <a:gd name="T18" fmla="*/ 39 h 39"/>
                          </a:gdLst>
                          <a:ahLst/>
                          <a:cxnLst>
                            <a:cxn ang="T10">
                              <a:pos x="T0" y="T1"/>
                            </a:cxn>
                            <a:cxn ang="T11">
                              <a:pos x="T2" y="T3"/>
                            </a:cxn>
                            <a:cxn ang="T12">
                              <a:pos x="T4" y="T5"/>
                            </a:cxn>
                            <a:cxn ang="T13">
                              <a:pos x="T6" y="T7"/>
                            </a:cxn>
                            <a:cxn ang="T14">
                              <a:pos x="T8" y="T9"/>
                            </a:cxn>
                          </a:cxnLst>
                          <a:rect l="T15" t="T16" r="T17" b="T18"/>
                          <a:pathLst>
                            <a:path w="34" h="39">
                              <a:moveTo>
                                <a:pt x="14" y="38"/>
                              </a:moveTo>
                              <a:lnTo>
                                <a:pt x="33" y="38"/>
                              </a:lnTo>
                              <a:lnTo>
                                <a:pt x="19" y="0"/>
                              </a:lnTo>
                              <a:lnTo>
                                <a:pt x="0" y="0"/>
                              </a:lnTo>
                              <a:lnTo>
                                <a:pt x="14" y="38"/>
                              </a:lnTo>
                            </a:path>
                          </a:pathLst>
                        </a:custGeom>
                        <a:solidFill>
                          <a:srgbClr val="FFFFFF"/>
                        </a:solidFill>
                        <a:ln w="12700" cap="rnd">
                          <a:solidFill>
                            <a:srgbClr val="000000"/>
                          </a:solidFill>
                          <a:round/>
                          <a:headEnd/>
                          <a:tailEnd/>
                        </a:ln>
                      </p:spPr>
                      <p:txBody>
                        <a:bodyPr/>
                        <a:lstStyle/>
                        <a:p>
                          <a:endParaRPr lang="en-US"/>
                        </a:p>
                      </p:txBody>
                    </p:sp>
                    <p:sp>
                      <p:nvSpPr>
                        <p:cNvPr id="27225" name="Freeform 1533"/>
                        <p:cNvSpPr>
                          <a:spLocks/>
                        </p:cNvSpPr>
                        <p:nvPr/>
                      </p:nvSpPr>
                      <p:spPr bwMode="auto">
                        <a:xfrm>
                          <a:off x="4330" y="1488"/>
                          <a:ext cx="20" cy="49"/>
                        </a:xfrm>
                        <a:custGeom>
                          <a:avLst/>
                          <a:gdLst>
                            <a:gd name="T0" fmla="*/ 0 w 20"/>
                            <a:gd name="T1" fmla="*/ 48 h 49"/>
                            <a:gd name="T2" fmla="*/ 18 w 20"/>
                            <a:gd name="T3" fmla="*/ 48 h 49"/>
                            <a:gd name="T4" fmla="*/ 19 w 20"/>
                            <a:gd name="T5" fmla="*/ 0 h 49"/>
                            <a:gd name="T6" fmla="*/ 0 w 20"/>
                            <a:gd name="T7" fmla="*/ 3 h 49"/>
                            <a:gd name="T8" fmla="*/ 0 w 20"/>
                            <a:gd name="T9" fmla="*/ 48 h 49"/>
                            <a:gd name="T10" fmla="*/ 0 60000 65536"/>
                            <a:gd name="T11" fmla="*/ 0 60000 65536"/>
                            <a:gd name="T12" fmla="*/ 0 60000 65536"/>
                            <a:gd name="T13" fmla="*/ 0 60000 65536"/>
                            <a:gd name="T14" fmla="*/ 0 60000 65536"/>
                            <a:gd name="T15" fmla="*/ 0 w 20"/>
                            <a:gd name="T16" fmla="*/ 0 h 49"/>
                            <a:gd name="T17" fmla="*/ 20 w 20"/>
                            <a:gd name="T18" fmla="*/ 49 h 49"/>
                          </a:gdLst>
                          <a:ahLst/>
                          <a:cxnLst>
                            <a:cxn ang="T10">
                              <a:pos x="T0" y="T1"/>
                            </a:cxn>
                            <a:cxn ang="T11">
                              <a:pos x="T2" y="T3"/>
                            </a:cxn>
                            <a:cxn ang="T12">
                              <a:pos x="T4" y="T5"/>
                            </a:cxn>
                            <a:cxn ang="T13">
                              <a:pos x="T6" y="T7"/>
                            </a:cxn>
                            <a:cxn ang="T14">
                              <a:pos x="T8" y="T9"/>
                            </a:cxn>
                          </a:cxnLst>
                          <a:rect l="T15" t="T16" r="T17" b="T18"/>
                          <a:pathLst>
                            <a:path w="20" h="49">
                              <a:moveTo>
                                <a:pt x="0" y="48"/>
                              </a:moveTo>
                              <a:lnTo>
                                <a:pt x="18" y="48"/>
                              </a:lnTo>
                              <a:lnTo>
                                <a:pt x="19" y="0"/>
                              </a:lnTo>
                              <a:lnTo>
                                <a:pt x="0" y="3"/>
                              </a:lnTo>
                              <a:lnTo>
                                <a:pt x="0" y="48"/>
                              </a:lnTo>
                            </a:path>
                          </a:pathLst>
                        </a:custGeom>
                        <a:solidFill>
                          <a:srgbClr val="FFFFFF"/>
                        </a:solidFill>
                        <a:ln w="12700" cap="rnd">
                          <a:solidFill>
                            <a:srgbClr val="000000"/>
                          </a:solidFill>
                          <a:round/>
                          <a:headEnd/>
                          <a:tailEnd/>
                        </a:ln>
                      </p:spPr>
                      <p:txBody>
                        <a:bodyPr/>
                        <a:lstStyle/>
                        <a:p>
                          <a:endParaRPr lang="en-US"/>
                        </a:p>
                      </p:txBody>
                    </p:sp>
                    <p:sp>
                      <p:nvSpPr>
                        <p:cNvPr id="27226" name="Freeform 1534"/>
                        <p:cNvSpPr>
                          <a:spLocks/>
                        </p:cNvSpPr>
                        <p:nvPr/>
                      </p:nvSpPr>
                      <p:spPr bwMode="auto">
                        <a:xfrm>
                          <a:off x="4348" y="1489"/>
                          <a:ext cx="17" cy="87"/>
                        </a:xfrm>
                        <a:custGeom>
                          <a:avLst/>
                          <a:gdLst>
                            <a:gd name="T0" fmla="*/ 0 w 17"/>
                            <a:gd name="T1" fmla="*/ 0 h 87"/>
                            <a:gd name="T2" fmla="*/ 0 w 17"/>
                            <a:gd name="T3" fmla="*/ 48 h 87"/>
                            <a:gd name="T4" fmla="*/ 16 w 17"/>
                            <a:gd name="T5" fmla="*/ 86 h 87"/>
                            <a:gd name="T6" fmla="*/ 14 w 17"/>
                            <a:gd name="T7" fmla="*/ 12 h 87"/>
                            <a:gd name="T8" fmla="*/ 0 w 17"/>
                            <a:gd name="T9" fmla="*/ 0 h 87"/>
                            <a:gd name="T10" fmla="*/ 0 60000 65536"/>
                            <a:gd name="T11" fmla="*/ 0 60000 65536"/>
                            <a:gd name="T12" fmla="*/ 0 60000 65536"/>
                            <a:gd name="T13" fmla="*/ 0 60000 65536"/>
                            <a:gd name="T14" fmla="*/ 0 60000 65536"/>
                            <a:gd name="T15" fmla="*/ 0 w 17"/>
                            <a:gd name="T16" fmla="*/ 0 h 87"/>
                            <a:gd name="T17" fmla="*/ 17 w 17"/>
                            <a:gd name="T18" fmla="*/ 87 h 87"/>
                          </a:gdLst>
                          <a:ahLst/>
                          <a:cxnLst>
                            <a:cxn ang="T10">
                              <a:pos x="T0" y="T1"/>
                            </a:cxn>
                            <a:cxn ang="T11">
                              <a:pos x="T2" y="T3"/>
                            </a:cxn>
                            <a:cxn ang="T12">
                              <a:pos x="T4" y="T5"/>
                            </a:cxn>
                            <a:cxn ang="T13">
                              <a:pos x="T6" y="T7"/>
                            </a:cxn>
                            <a:cxn ang="T14">
                              <a:pos x="T8" y="T9"/>
                            </a:cxn>
                          </a:cxnLst>
                          <a:rect l="T15" t="T16" r="T17" b="T18"/>
                          <a:pathLst>
                            <a:path w="17" h="87">
                              <a:moveTo>
                                <a:pt x="0" y="0"/>
                              </a:moveTo>
                              <a:lnTo>
                                <a:pt x="0" y="48"/>
                              </a:lnTo>
                              <a:lnTo>
                                <a:pt x="16" y="86"/>
                              </a:lnTo>
                              <a:lnTo>
                                <a:pt x="14" y="12"/>
                              </a:lnTo>
                              <a:lnTo>
                                <a:pt x="0" y="0"/>
                              </a:lnTo>
                            </a:path>
                          </a:pathLst>
                        </a:custGeom>
                        <a:solidFill>
                          <a:srgbClr val="FFFFFF"/>
                        </a:solidFill>
                        <a:ln w="12700" cap="rnd">
                          <a:solidFill>
                            <a:srgbClr val="000000"/>
                          </a:solidFill>
                          <a:round/>
                          <a:headEnd/>
                          <a:tailEnd/>
                        </a:ln>
                      </p:spPr>
                      <p:txBody>
                        <a:bodyPr/>
                        <a:lstStyle/>
                        <a:p>
                          <a:endParaRPr lang="en-US"/>
                        </a:p>
                      </p:txBody>
                    </p:sp>
                  </p:grpSp>
                </p:grpSp>
              </p:grpSp>
              <p:grpSp>
                <p:nvGrpSpPr>
                  <p:cNvPr id="27964" name="Group 1535"/>
                  <p:cNvGrpSpPr>
                    <a:grpSpLocks/>
                  </p:cNvGrpSpPr>
                  <p:nvPr/>
                </p:nvGrpSpPr>
                <p:grpSpPr bwMode="auto">
                  <a:xfrm>
                    <a:off x="4036" y="1384"/>
                    <a:ext cx="285" cy="277"/>
                    <a:chOff x="4036" y="1384"/>
                    <a:chExt cx="285" cy="277"/>
                  </a:xfrm>
                </p:grpSpPr>
                <p:grpSp>
                  <p:nvGrpSpPr>
                    <p:cNvPr id="27965" name="Group 1536"/>
                    <p:cNvGrpSpPr>
                      <a:grpSpLocks/>
                    </p:cNvGrpSpPr>
                    <p:nvPr/>
                  </p:nvGrpSpPr>
                  <p:grpSpPr bwMode="auto">
                    <a:xfrm>
                      <a:off x="4036" y="1384"/>
                      <a:ext cx="285" cy="277"/>
                      <a:chOff x="4036" y="1384"/>
                      <a:chExt cx="285" cy="277"/>
                    </a:xfrm>
                  </p:grpSpPr>
                  <p:sp>
                    <p:nvSpPr>
                      <p:cNvPr id="27211" name="Freeform 1537"/>
                      <p:cNvSpPr>
                        <a:spLocks/>
                      </p:cNvSpPr>
                      <p:nvPr/>
                    </p:nvSpPr>
                    <p:spPr bwMode="auto">
                      <a:xfrm>
                        <a:off x="4265" y="1459"/>
                        <a:ext cx="56" cy="196"/>
                      </a:xfrm>
                      <a:custGeom>
                        <a:avLst/>
                        <a:gdLst>
                          <a:gd name="T0" fmla="*/ 15 w 56"/>
                          <a:gd name="T1" fmla="*/ 0 h 196"/>
                          <a:gd name="T2" fmla="*/ 15 w 56"/>
                          <a:gd name="T3" fmla="*/ 22 h 196"/>
                          <a:gd name="T4" fmla="*/ 0 w 56"/>
                          <a:gd name="T5" fmla="*/ 19 h 196"/>
                          <a:gd name="T6" fmla="*/ 0 w 56"/>
                          <a:gd name="T7" fmla="*/ 195 h 196"/>
                          <a:gd name="T8" fmla="*/ 55 w 56"/>
                          <a:gd name="T9" fmla="*/ 193 h 196"/>
                          <a:gd name="T10" fmla="*/ 55 w 56"/>
                          <a:gd name="T11" fmla="*/ 22 h 196"/>
                          <a:gd name="T12" fmla="*/ 15 w 56"/>
                          <a:gd name="T13" fmla="*/ 0 h 196"/>
                          <a:gd name="T14" fmla="*/ 0 60000 65536"/>
                          <a:gd name="T15" fmla="*/ 0 60000 65536"/>
                          <a:gd name="T16" fmla="*/ 0 60000 65536"/>
                          <a:gd name="T17" fmla="*/ 0 60000 65536"/>
                          <a:gd name="T18" fmla="*/ 0 60000 65536"/>
                          <a:gd name="T19" fmla="*/ 0 60000 65536"/>
                          <a:gd name="T20" fmla="*/ 0 60000 65536"/>
                          <a:gd name="T21" fmla="*/ 0 w 56"/>
                          <a:gd name="T22" fmla="*/ 0 h 196"/>
                          <a:gd name="T23" fmla="*/ 56 w 56"/>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196">
                            <a:moveTo>
                              <a:pt x="15" y="0"/>
                            </a:moveTo>
                            <a:lnTo>
                              <a:pt x="15" y="22"/>
                            </a:lnTo>
                            <a:lnTo>
                              <a:pt x="0" y="19"/>
                            </a:lnTo>
                            <a:lnTo>
                              <a:pt x="0" y="195"/>
                            </a:lnTo>
                            <a:lnTo>
                              <a:pt x="55" y="193"/>
                            </a:lnTo>
                            <a:lnTo>
                              <a:pt x="55" y="22"/>
                            </a:lnTo>
                            <a:lnTo>
                              <a:pt x="15" y="0"/>
                            </a:lnTo>
                          </a:path>
                        </a:pathLst>
                      </a:custGeom>
                      <a:solidFill>
                        <a:srgbClr val="FFFFFF"/>
                      </a:solidFill>
                      <a:ln w="12700" cap="rnd">
                        <a:solidFill>
                          <a:srgbClr val="000000"/>
                        </a:solidFill>
                        <a:round/>
                        <a:headEnd/>
                        <a:tailEnd/>
                      </a:ln>
                    </p:spPr>
                    <p:txBody>
                      <a:bodyPr/>
                      <a:lstStyle/>
                      <a:p>
                        <a:endParaRPr lang="en-US"/>
                      </a:p>
                    </p:txBody>
                  </p:sp>
                  <p:sp>
                    <p:nvSpPr>
                      <p:cNvPr id="27212" name="Freeform 1538"/>
                      <p:cNvSpPr>
                        <a:spLocks/>
                      </p:cNvSpPr>
                      <p:nvPr/>
                    </p:nvSpPr>
                    <p:spPr bwMode="auto">
                      <a:xfrm>
                        <a:off x="4256" y="1459"/>
                        <a:ext cx="25" cy="34"/>
                      </a:xfrm>
                      <a:custGeom>
                        <a:avLst/>
                        <a:gdLst>
                          <a:gd name="T0" fmla="*/ 24 w 25"/>
                          <a:gd name="T1" fmla="*/ 0 h 34"/>
                          <a:gd name="T2" fmla="*/ 0 w 25"/>
                          <a:gd name="T3" fmla="*/ 6 h 34"/>
                          <a:gd name="T4" fmla="*/ 0 w 25"/>
                          <a:gd name="T5" fmla="*/ 33 h 34"/>
                          <a:gd name="T6" fmla="*/ 24 w 25"/>
                          <a:gd name="T7" fmla="*/ 33 h 34"/>
                          <a:gd name="T8" fmla="*/ 24 w 25"/>
                          <a:gd name="T9" fmla="*/ 0 h 34"/>
                          <a:gd name="T10" fmla="*/ 0 60000 65536"/>
                          <a:gd name="T11" fmla="*/ 0 60000 65536"/>
                          <a:gd name="T12" fmla="*/ 0 60000 65536"/>
                          <a:gd name="T13" fmla="*/ 0 60000 65536"/>
                          <a:gd name="T14" fmla="*/ 0 60000 65536"/>
                          <a:gd name="T15" fmla="*/ 0 w 25"/>
                          <a:gd name="T16" fmla="*/ 0 h 34"/>
                          <a:gd name="T17" fmla="*/ 25 w 25"/>
                          <a:gd name="T18" fmla="*/ 34 h 34"/>
                        </a:gdLst>
                        <a:ahLst/>
                        <a:cxnLst>
                          <a:cxn ang="T10">
                            <a:pos x="T0" y="T1"/>
                          </a:cxn>
                          <a:cxn ang="T11">
                            <a:pos x="T2" y="T3"/>
                          </a:cxn>
                          <a:cxn ang="T12">
                            <a:pos x="T4" y="T5"/>
                          </a:cxn>
                          <a:cxn ang="T13">
                            <a:pos x="T6" y="T7"/>
                          </a:cxn>
                          <a:cxn ang="T14">
                            <a:pos x="T8" y="T9"/>
                          </a:cxn>
                        </a:cxnLst>
                        <a:rect l="T15" t="T16" r="T17" b="T18"/>
                        <a:pathLst>
                          <a:path w="25" h="34">
                            <a:moveTo>
                              <a:pt x="24" y="0"/>
                            </a:moveTo>
                            <a:lnTo>
                              <a:pt x="0" y="6"/>
                            </a:lnTo>
                            <a:lnTo>
                              <a:pt x="0" y="33"/>
                            </a:lnTo>
                            <a:lnTo>
                              <a:pt x="24" y="33"/>
                            </a:lnTo>
                            <a:lnTo>
                              <a:pt x="24" y="0"/>
                            </a:lnTo>
                          </a:path>
                        </a:pathLst>
                      </a:custGeom>
                      <a:solidFill>
                        <a:srgbClr val="FFFFFF"/>
                      </a:solidFill>
                      <a:ln w="12700" cap="rnd">
                        <a:solidFill>
                          <a:srgbClr val="000000"/>
                        </a:solidFill>
                        <a:round/>
                        <a:headEnd/>
                        <a:tailEnd/>
                      </a:ln>
                    </p:spPr>
                    <p:txBody>
                      <a:bodyPr/>
                      <a:lstStyle/>
                      <a:p>
                        <a:endParaRPr lang="en-US"/>
                      </a:p>
                    </p:txBody>
                  </p:sp>
                  <p:sp>
                    <p:nvSpPr>
                      <p:cNvPr id="27213" name="Freeform 1539"/>
                      <p:cNvSpPr>
                        <a:spLocks/>
                      </p:cNvSpPr>
                      <p:nvPr/>
                    </p:nvSpPr>
                    <p:spPr bwMode="auto">
                      <a:xfrm>
                        <a:off x="4036" y="1384"/>
                        <a:ext cx="153" cy="277"/>
                      </a:xfrm>
                      <a:custGeom>
                        <a:avLst/>
                        <a:gdLst>
                          <a:gd name="T0" fmla="*/ 0 w 153"/>
                          <a:gd name="T1" fmla="*/ 51 h 277"/>
                          <a:gd name="T2" fmla="*/ 152 w 153"/>
                          <a:gd name="T3" fmla="*/ 0 h 277"/>
                          <a:gd name="T4" fmla="*/ 152 w 153"/>
                          <a:gd name="T5" fmla="*/ 276 h 277"/>
                          <a:gd name="T6" fmla="*/ 0 w 153"/>
                          <a:gd name="T7" fmla="*/ 271 h 277"/>
                          <a:gd name="T8" fmla="*/ 0 w 153"/>
                          <a:gd name="T9" fmla="*/ 51 h 277"/>
                          <a:gd name="T10" fmla="*/ 0 60000 65536"/>
                          <a:gd name="T11" fmla="*/ 0 60000 65536"/>
                          <a:gd name="T12" fmla="*/ 0 60000 65536"/>
                          <a:gd name="T13" fmla="*/ 0 60000 65536"/>
                          <a:gd name="T14" fmla="*/ 0 60000 65536"/>
                          <a:gd name="T15" fmla="*/ 0 w 153"/>
                          <a:gd name="T16" fmla="*/ 0 h 277"/>
                          <a:gd name="T17" fmla="*/ 153 w 153"/>
                          <a:gd name="T18" fmla="*/ 277 h 277"/>
                        </a:gdLst>
                        <a:ahLst/>
                        <a:cxnLst>
                          <a:cxn ang="T10">
                            <a:pos x="T0" y="T1"/>
                          </a:cxn>
                          <a:cxn ang="T11">
                            <a:pos x="T2" y="T3"/>
                          </a:cxn>
                          <a:cxn ang="T12">
                            <a:pos x="T4" y="T5"/>
                          </a:cxn>
                          <a:cxn ang="T13">
                            <a:pos x="T6" y="T7"/>
                          </a:cxn>
                          <a:cxn ang="T14">
                            <a:pos x="T8" y="T9"/>
                          </a:cxn>
                        </a:cxnLst>
                        <a:rect l="T15" t="T16" r="T17" b="T18"/>
                        <a:pathLst>
                          <a:path w="153" h="277">
                            <a:moveTo>
                              <a:pt x="0" y="51"/>
                            </a:moveTo>
                            <a:lnTo>
                              <a:pt x="152" y="0"/>
                            </a:lnTo>
                            <a:lnTo>
                              <a:pt x="152" y="276"/>
                            </a:lnTo>
                            <a:lnTo>
                              <a:pt x="0" y="271"/>
                            </a:lnTo>
                            <a:lnTo>
                              <a:pt x="0" y="51"/>
                            </a:lnTo>
                          </a:path>
                        </a:pathLst>
                      </a:custGeom>
                      <a:solidFill>
                        <a:srgbClr val="FFFFFF"/>
                      </a:solidFill>
                      <a:ln w="12700" cap="rnd">
                        <a:solidFill>
                          <a:srgbClr val="000000"/>
                        </a:solidFill>
                        <a:round/>
                        <a:headEnd/>
                        <a:tailEnd/>
                      </a:ln>
                    </p:spPr>
                    <p:txBody>
                      <a:bodyPr/>
                      <a:lstStyle/>
                      <a:p>
                        <a:endParaRPr lang="en-US"/>
                      </a:p>
                    </p:txBody>
                  </p:sp>
                  <p:sp>
                    <p:nvSpPr>
                      <p:cNvPr id="27214" name="Freeform 1540"/>
                      <p:cNvSpPr>
                        <a:spLocks/>
                      </p:cNvSpPr>
                      <p:nvPr/>
                    </p:nvSpPr>
                    <p:spPr bwMode="auto">
                      <a:xfrm>
                        <a:off x="4188" y="1385"/>
                        <a:ext cx="79" cy="276"/>
                      </a:xfrm>
                      <a:custGeom>
                        <a:avLst/>
                        <a:gdLst>
                          <a:gd name="T0" fmla="*/ 0 w 79"/>
                          <a:gd name="T1" fmla="*/ 0 h 276"/>
                          <a:gd name="T2" fmla="*/ 12 w 79"/>
                          <a:gd name="T3" fmla="*/ 4 h 276"/>
                          <a:gd name="T4" fmla="*/ 30 w 79"/>
                          <a:gd name="T5" fmla="*/ 2 h 276"/>
                          <a:gd name="T6" fmla="*/ 48 w 79"/>
                          <a:gd name="T7" fmla="*/ 6 h 276"/>
                          <a:gd name="T8" fmla="*/ 48 w 79"/>
                          <a:gd name="T9" fmla="*/ 16 h 276"/>
                          <a:gd name="T10" fmla="*/ 78 w 79"/>
                          <a:gd name="T11" fmla="*/ 28 h 276"/>
                          <a:gd name="T12" fmla="*/ 78 w 79"/>
                          <a:gd name="T13" fmla="*/ 265 h 276"/>
                          <a:gd name="T14" fmla="*/ 0 w 79"/>
                          <a:gd name="T15" fmla="*/ 275 h 276"/>
                          <a:gd name="T16" fmla="*/ 0 w 79"/>
                          <a:gd name="T17" fmla="*/ 0 h 2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276"/>
                          <a:gd name="T29" fmla="*/ 79 w 79"/>
                          <a:gd name="T30" fmla="*/ 276 h 2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276">
                            <a:moveTo>
                              <a:pt x="0" y="0"/>
                            </a:moveTo>
                            <a:lnTo>
                              <a:pt x="12" y="4"/>
                            </a:lnTo>
                            <a:lnTo>
                              <a:pt x="30" y="2"/>
                            </a:lnTo>
                            <a:lnTo>
                              <a:pt x="48" y="6"/>
                            </a:lnTo>
                            <a:lnTo>
                              <a:pt x="48" y="16"/>
                            </a:lnTo>
                            <a:lnTo>
                              <a:pt x="78" y="28"/>
                            </a:lnTo>
                            <a:lnTo>
                              <a:pt x="78" y="265"/>
                            </a:lnTo>
                            <a:lnTo>
                              <a:pt x="0" y="275"/>
                            </a:lnTo>
                            <a:lnTo>
                              <a:pt x="0" y="0"/>
                            </a:lnTo>
                          </a:path>
                        </a:pathLst>
                      </a:custGeom>
                      <a:solidFill>
                        <a:srgbClr val="FFFFFF"/>
                      </a:solidFill>
                      <a:ln w="12700" cap="rnd">
                        <a:solidFill>
                          <a:srgbClr val="000000"/>
                        </a:solidFill>
                        <a:round/>
                        <a:headEnd/>
                        <a:tailEnd/>
                      </a:ln>
                    </p:spPr>
                    <p:txBody>
                      <a:bodyPr/>
                      <a:lstStyle/>
                      <a:p>
                        <a:endParaRPr lang="en-US"/>
                      </a:p>
                    </p:txBody>
                  </p:sp>
                </p:grpSp>
                <p:sp>
                  <p:nvSpPr>
                    <p:cNvPr id="27210" name="Freeform 1541"/>
                    <p:cNvSpPr>
                      <a:spLocks/>
                    </p:cNvSpPr>
                    <p:nvPr/>
                  </p:nvSpPr>
                  <p:spPr bwMode="auto">
                    <a:xfrm>
                      <a:off x="4287" y="1468"/>
                      <a:ext cx="29" cy="30"/>
                    </a:xfrm>
                    <a:custGeom>
                      <a:avLst/>
                      <a:gdLst>
                        <a:gd name="T0" fmla="*/ 0 w 29"/>
                        <a:gd name="T1" fmla="*/ 0 h 30"/>
                        <a:gd name="T2" fmla="*/ 0 w 29"/>
                        <a:gd name="T3" fmla="*/ 15 h 30"/>
                        <a:gd name="T4" fmla="*/ 28 w 29"/>
                        <a:gd name="T5" fmla="*/ 29 h 30"/>
                        <a:gd name="T6" fmla="*/ 28 w 29"/>
                        <a:gd name="T7" fmla="*/ 16 h 30"/>
                        <a:gd name="T8" fmla="*/ 0 w 29"/>
                        <a:gd name="T9" fmla="*/ 0 h 30"/>
                        <a:gd name="T10" fmla="*/ 0 60000 65536"/>
                        <a:gd name="T11" fmla="*/ 0 60000 65536"/>
                        <a:gd name="T12" fmla="*/ 0 60000 65536"/>
                        <a:gd name="T13" fmla="*/ 0 60000 65536"/>
                        <a:gd name="T14" fmla="*/ 0 60000 65536"/>
                        <a:gd name="T15" fmla="*/ 0 w 29"/>
                        <a:gd name="T16" fmla="*/ 0 h 30"/>
                        <a:gd name="T17" fmla="*/ 29 w 29"/>
                        <a:gd name="T18" fmla="*/ 30 h 30"/>
                      </a:gdLst>
                      <a:ahLst/>
                      <a:cxnLst>
                        <a:cxn ang="T10">
                          <a:pos x="T0" y="T1"/>
                        </a:cxn>
                        <a:cxn ang="T11">
                          <a:pos x="T2" y="T3"/>
                        </a:cxn>
                        <a:cxn ang="T12">
                          <a:pos x="T4" y="T5"/>
                        </a:cxn>
                        <a:cxn ang="T13">
                          <a:pos x="T6" y="T7"/>
                        </a:cxn>
                        <a:cxn ang="T14">
                          <a:pos x="T8" y="T9"/>
                        </a:cxn>
                      </a:cxnLst>
                      <a:rect l="T15" t="T16" r="T17" b="T18"/>
                      <a:pathLst>
                        <a:path w="29" h="30">
                          <a:moveTo>
                            <a:pt x="0" y="0"/>
                          </a:moveTo>
                          <a:lnTo>
                            <a:pt x="0" y="15"/>
                          </a:lnTo>
                          <a:lnTo>
                            <a:pt x="28" y="29"/>
                          </a:lnTo>
                          <a:lnTo>
                            <a:pt x="28" y="16"/>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7966" name="Group 1542"/>
                  <p:cNvGrpSpPr>
                    <a:grpSpLocks/>
                  </p:cNvGrpSpPr>
                  <p:nvPr/>
                </p:nvGrpSpPr>
                <p:grpSpPr bwMode="auto">
                  <a:xfrm>
                    <a:off x="4023" y="1475"/>
                    <a:ext cx="44" cy="181"/>
                    <a:chOff x="4023" y="1475"/>
                    <a:chExt cx="44" cy="181"/>
                  </a:xfrm>
                </p:grpSpPr>
                <p:grpSp>
                  <p:nvGrpSpPr>
                    <p:cNvPr id="27967" name="Group 1543"/>
                    <p:cNvGrpSpPr>
                      <a:grpSpLocks/>
                    </p:cNvGrpSpPr>
                    <p:nvPr/>
                  </p:nvGrpSpPr>
                  <p:grpSpPr bwMode="auto">
                    <a:xfrm>
                      <a:off x="4023" y="1475"/>
                      <a:ext cx="37" cy="181"/>
                      <a:chOff x="4023" y="1475"/>
                      <a:chExt cx="37" cy="181"/>
                    </a:xfrm>
                  </p:grpSpPr>
                  <p:sp>
                    <p:nvSpPr>
                      <p:cNvPr id="27207" name="Freeform 1544"/>
                      <p:cNvSpPr>
                        <a:spLocks/>
                      </p:cNvSpPr>
                      <p:nvPr/>
                    </p:nvSpPr>
                    <p:spPr bwMode="auto">
                      <a:xfrm>
                        <a:off x="4023" y="1475"/>
                        <a:ext cx="21" cy="181"/>
                      </a:xfrm>
                      <a:custGeom>
                        <a:avLst/>
                        <a:gdLst>
                          <a:gd name="T0" fmla="*/ 0 w 21"/>
                          <a:gd name="T1" fmla="*/ 6 h 181"/>
                          <a:gd name="T2" fmla="*/ 20 w 21"/>
                          <a:gd name="T3" fmla="*/ 0 h 181"/>
                          <a:gd name="T4" fmla="*/ 20 w 21"/>
                          <a:gd name="T5" fmla="*/ 180 h 181"/>
                          <a:gd name="T6" fmla="*/ 0 w 21"/>
                          <a:gd name="T7" fmla="*/ 180 h 181"/>
                          <a:gd name="T8" fmla="*/ 0 w 21"/>
                          <a:gd name="T9" fmla="*/ 6 h 181"/>
                          <a:gd name="T10" fmla="*/ 0 60000 65536"/>
                          <a:gd name="T11" fmla="*/ 0 60000 65536"/>
                          <a:gd name="T12" fmla="*/ 0 60000 65536"/>
                          <a:gd name="T13" fmla="*/ 0 60000 65536"/>
                          <a:gd name="T14" fmla="*/ 0 60000 65536"/>
                          <a:gd name="T15" fmla="*/ 0 w 21"/>
                          <a:gd name="T16" fmla="*/ 0 h 181"/>
                          <a:gd name="T17" fmla="*/ 21 w 21"/>
                          <a:gd name="T18" fmla="*/ 181 h 181"/>
                        </a:gdLst>
                        <a:ahLst/>
                        <a:cxnLst>
                          <a:cxn ang="T10">
                            <a:pos x="T0" y="T1"/>
                          </a:cxn>
                          <a:cxn ang="T11">
                            <a:pos x="T2" y="T3"/>
                          </a:cxn>
                          <a:cxn ang="T12">
                            <a:pos x="T4" y="T5"/>
                          </a:cxn>
                          <a:cxn ang="T13">
                            <a:pos x="T6" y="T7"/>
                          </a:cxn>
                          <a:cxn ang="T14">
                            <a:pos x="T8" y="T9"/>
                          </a:cxn>
                        </a:cxnLst>
                        <a:rect l="T15" t="T16" r="T17" b="T18"/>
                        <a:pathLst>
                          <a:path w="21" h="181">
                            <a:moveTo>
                              <a:pt x="0" y="6"/>
                            </a:moveTo>
                            <a:lnTo>
                              <a:pt x="20" y="0"/>
                            </a:lnTo>
                            <a:lnTo>
                              <a:pt x="20" y="180"/>
                            </a:lnTo>
                            <a:lnTo>
                              <a:pt x="0" y="180"/>
                            </a:lnTo>
                            <a:lnTo>
                              <a:pt x="0" y="6"/>
                            </a:lnTo>
                          </a:path>
                        </a:pathLst>
                      </a:custGeom>
                      <a:solidFill>
                        <a:srgbClr val="FFFFFF"/>
                      </a:solidFill>
                      <a:ln w="12700" cap="rnd">
                        <a:solidFill>
                          <a:srgbClr val="000000"/>
                        </a:solidFill>
                        <a:round/>
                        <a:headEnd/>
                        <a:tailEnd/>
                      </a:ln>
                    </p:spPr>
                    <p:txBody>
                      <a:bodyPr/>
                      <a:lstStyle/>
                      <a:p>
                        <a:endParaRPr lang="en-US"/>
                      </a:p>
                    </p:txBody>
                  </p:sp>
                  <p:sp>
                    <p:nvSpPr>
                      <p:cNvPr id="27208" name="Freeform 1545"/>
                      <p:cNvSpPr>
                        <a:spLocks/>
                      </p:cNvSpPr>
                      <p:nvPr/>
                    </p:nvSpPr>
                    <p:spPr bwMode="auto">
                      <a:xfrm>
                        <a:off x="4043" y="1475"/>
                        <a:ext cx="17" cy="181"/>
                      </a:xfrm>
                      <a:custGeom>
                        <a:avLst/>
                        <a:gdLst>
                          <a:gd name="T0" fmla="*/ 0 w 17"/>
                          <a:gd name="T1" fmla="*/ 0 h 181"/>
                          <a:gd name="T2" fmla="*/ 16 w 17"/>
                          <a:gd name="T3" fmla="*/ 0 h 181"/>
                          <a:gd name="T4" fmla="*/ 16 w 17"/>
                          <a:gd name="T5" fmla="*/ 180 h 181"/>
                          <a:gd name="T6" fmla="*/ 0 w 17"/>
                          <a:gd name="T7" fmla="*/ 180 h 181"/>
                          <a:gd name="T8" fmla="*/ 0 w 17"/>
                          <a:gd name="T9" fmla="*/ 0 h 181"/>
                          <a:gd name="T10" fmla="*/ 0 60000 65536"/>
                          <a:gd name="T11" fmla="*/ 0 60000 65536"/>
                          <a:gd name="T12" fmla="*/ 0 60000 65536"/>
                          <a:gd name="T13" fmla="*/ 0 60000 65536"/>
                          <a:gd name="T14" fmla="*/ 0 60000 65536"/>
                          <a:gd name="T15" fmla="*/ 0 w 17"/>
                          <a:gd name="T16" fmla="*/ 0 h 181"/>
                          <a:gd name="T17" fmla="*/ 17 w 17"/>
                          <a:gd name="T18" fmla="*/ 181 h 181"/>
                        </a:gdLst>
                        <a:ahLst/>
                        <a:cxnLst>
                          <a:cxn ang="T10">
                            <a:pos x="T0" y="T1"/>
                          </a:cxn>
                          <a:cxn ang="T11">
                            <a:pos x="T2" y="T3"/>
                          </a:cxn>
                          <a:cxn ang="T12">
                            <a:pos x="T4" y="T5"/>
                          </a:cxn>
                          <a:cxn ang="T13">
                            <a:pos x="T6" y="T7"/>
                          </a:cxn>
                          <a:cxn ang="T14">
                            <a:pos x="T8" y="T9"/>
                          </a:cxn>
                        </a:cxnLst>
                        <a:rect l="T15" t="T16" r="T17" b="T18"/>
                        <a:pathLst>
                          <a:path w="17" h="181">
                            <a:moveTo>
                              <a:pt x="0" y="0"/>
                            </a:moveTo>
                            <a:lnTo>
                              <a:pt x="16" y="0"/>
                            </a:lnTo>
                            <a:lnTo>
                              <a:pt x="16" y="180"/>
                            </a:lnTo>
                            <a:lnTo>
                              <a:pt x="0" y="180"/>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6662" name="Group 1546"/>
                    <p:cNvGrpSpPr>
                      <a:grpSpLocks/>
                    </p:cNvGrpSpPr>
                    <p:nvPr/>
                  </p:nvGrpSpPr>
                  <p:grpSpPr bwMode="auto">
                    <a:xfrm>
                      <a:off x="4050" y="1482"/>
                      <a:ext cx="17" cy="80"/>
                      <a:chOff x="4050" y="1482"/>
                      <a:chExt cx="17" cy="80"/>
                    </a:xfrm>
                  </p:grpSpPr>
                  <p:grpSp>
                    <p:nvGrpSpPr>
                      <p:cNvPr id="26663" name="Group 1547"/>
                      <p:cNvGrpSpPr>
                        <a:grpSpLocks/>
                      </p:cNvGrpSpPr>
                      <p:nvPr/>
                    </p:nvGrpSpPr>
                    <p:grpSpPr bwMode="auto">
                      <a:xfrm>
                        <a:off x="4050" y="1482"/>
                        <a:ext cx="17" cy="37"/>
                        <a:chOff x="4050" y="1482"/>
                        <a:chExt cx="17" cy="37"/>
                      </a:xfrm>
                    </p:grpSpPr>
                    <p:sp>
                      <p:nvSpPr>
                        <p:cNvPr id="27205" name="Freeform 1548"/>
                        <p:cNvSpPr>
                          <a:spLocks/>
                        </p:cNvSpPr>
                        <p:nvPr/>
                      </p:nvSpPr>
                      <p:spPr bwMode="auto">
                        <a:xfrm>
                          <a:off x="4050" y="1482"/>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sp>
                      <p:nvSpPr>
                        <p:cNvPr id="27206" name="Freeform 1549"/>
                        <p:cNvSpPr>
                          <a:spLocks/>
                        </p:cNvSpPr>
                        <p:nvPr/>
                      </p:nvSpPr>
                      <p:spPr bwMode="auto">
                        <a:xfrm>
                          <a:off x="4050" y="1502"/>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6678" name="Group 1550"/>
                      <p:cNvGrpSpPr>
                        <a:grpSpLocks/>
                      </p:cNvGrpSpPr>
                      <p:nvPr/>
                    </p:nvGrpSpPr>
                    <p:grpSpPr bwMode="auto">
                      <a:xfrm>
                        <a:off x="4050" y="1524"/>
                        <a:ext cx="17" cy="38"/>
                        <a:chOff x="4050" y="1524"/>
                        <a:chExt cx="17" cy="38"/>
                      </a:xfrm>
                    </p:grpSpPr>
                    <p:sp>
                      <p:nvSpPr>
                        <p:cNvPr id="27203" name="Freeform 1551"/>
                        <p:cNvSpPr>
                          <a:spLocks/>
                        </p:cNvSpPr>
                        <p:nvPr/>
                      </p:nvSpPr>
                      <p:spPr bwMode="auto">
                        <a:xfrm>
                          <a:off x="4050" y="1524"/>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sp>
                      <p:nvSpPr>
                        <p:cNvPr id="27204" name="Freeform 1552"/>
                        <p:cNvSpPr>
                          <a:spLocks/>
                        </p:cNvSpPr>
                        <p:nvPr/>
                      </p:nvSpPr>
                      <p:spPr bwMode="auto">
                        <a:xfrm>
                          <a:off x="4050" y="1545"/>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grpSp>
                </p:grpSp>
              </p:grpSp>
            </p:grpSp>
            <p:grpSp>
              <p:nvGrpSpPr>
                <p:cNvPr id="26688" name="Group 1553"/>
                <p:cNvGrpSpPr>
                  <a:grpSpLocks/>
                </p:cNvGrpSpPr>
                <p:nvPr/>
              </p:nvGrpSpPr>
              <p:grpSpPr bwMode="auto">
                <a:xfrm>
                  <a:off x="4066" y="1377"/>
                  <a:ext cx="110" cy="49"/>
                  <a:chOff x="4066" y="1377"/>
                  <a:chExt cx="110" cy="49"/>
                </a:xfrm>
              </p:grpSpPr>
              <p:sp>
                <p:nvSpPr>
                  <p:cNvPr id="27192" name="Freeform 1554"/>
                  <p:cNvSpPr>
                    <a:spLocks/>
                  </p:cNvSpPr>
                  <p:nvPr/>
                </p:nvSpPr>
                <p:spPr bwMode="auto">
                  <a:xfrm>
                    <a:off x="4066" y="1409"/>
                    <a:ext cx="17" cy="17"/>
                  </a:xfrm>
                  <a:custGeom>
                    <a:avLst/>
                    <a:gdLst>
                      <a:gd name="T0" fmla="*/ 0 w 17"/>
                      <a:gd name="T1" fmla="*/ 0 h 17"/>
                      <a:gd name="T2" fmla="*/ 0 w 17"/>
                      <a:gd name="T3" fmla="*/ 16 h 17"/>
                      <a:gd name="T4" fmla="*/ 16 w 17"/>
                      <a:gd name="T5" fmla="*/ 14 h 17"/>
                      <a:gd name="T6" fmla="*/ 16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0" y="16"/>
                        </a:lnTo>
                        <a:lnTo>
                          <a:pt x="16" y="14"/>
                        </a:lnTo>
                        <a:lnTo>
                          <a:pt x="16" y="0"/>
                        </a:lnTo>
                        <a:lnTo>
                          <a:pt x="0" y="0"/>
                        </a:lnTo>
                      </a:path>
                    </a:pathLst>
                  </a:custGeom>
                  <a:solidFill>
                    <a:srgbClr val="FFFFFF"/>
                  </a:solidFill>
                  <a:ln w="12700" cap="rnd">
                    <a:solidFill>
                      <a:srgbClr val="000000"/>
                    </a:solidFill>
                    <a:round/>
                    <a:headEnd/>
                    <a:tailEnd/>
                  </a:ln>
                </p:spPr>
                <p:txBody>
                  <a:bodyPr/>
                  <a:lstStyle/>
                  <a:p>
                    <a:endParaRPr lang="en-US"/>
                  </a:p>
                </p:txBody>
              </p:sp>
              <p:sp>
                <p:nvSpPr>
                  <p:cNvPr id="27193" name="Freeform 1555"/>
                  <p:cNvSpPr>
                    <a:spLocks/>
                  </p:cNvSpPr>
                  <p:nvPr/>
                </p:nvSpPr>
                <p:spPr bwMode="auto">
                  <a:xfrm>
                    <a:off x="4125" y="1389"/>
                    <a:ext cx="17" cy="19"/>
                  </a:xfrm>
                  <a:custGeom>
                    <a:avLst/>
                    <a:gdLst>
                      <a:gd name="T0" fmla="*/ 0 w 17"/>
                      <a:gd name="T1" fmla="*/ 0 h 19"/>
                      <a:gd name="T2" fmla="*/ 0 w 17"/>
                      <a:gd name="T3" fmla="*/ 18 h 19"/>
                      <a:gd name="T4" fmla="*/ 14 w 17"/>
                      <a:gd name="T5" fmla="*/ 15 h 19"/>
                      <a:gd name="T6" fmla="*/ 16 w 17"/>
                      <a:gd name="T7" fmla="*/ 0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0" y="18"/>
                        </a:lnTo>
                        <a:lnTo>
                          <a:pt x="14" y="15"/>
                        </a:lnTo>
                        <a:lnTo>
                          <a:pt x="16" y="0"/>
                        </a:lnTo>
                        <a:lnTo>
                          <a:pt x="0" y="0"/>
                        </a:lnTo>
                      </a:path>
                    </a:pathLst>
                  </a:custGeom>
                  <a:solidFill>
                    <a:srgbClr val="FFFFFF"/>
                  </a:solidFill>
                  <a:ln w="12700" cap="rnd">
                    <a:solidFill>
                      <a:srgbClr val="000000"/>
                    </a:solidFill>
                    <a:round/>
                    <a:headEnd/>
                    <a:tailEnd/>
                  </a:ln>
                </p:spPr>
                <p:txBody>
                  <a:bodyPr/>
                  <a:lstStyle/>
                  <a:p>
                    <a:endParaRPr lang="en-US"/>
                  </a:p>
                </p:txBody>
              </p:sp>
              <p:sp>
                <p:nvSpPr>
                  <p:cNvPr id="27194" name="Freeform 1556"/>
                  <p:cNvSpPr>
                    <a:spLocks/>
                  </p:cNvSpPr>
                  <p:nvPr/>
                </p:nvSpPr>
                <p:spPr bwMode="auto">
                  <a:xfrm>
                    <a:off x="4096" y="1399"/>
                    <a:ext cx="17" cy="18"/>
                  </a:xfrm>
                  <a:custGeom>
                    <a:avLst/>
                    <a:gdLst>
                      <a:gd name="T0" fmla="*/ 0 w 17"/>
                      <a:gd name="T1" fmla="*/ 0 h 18"/>
                      <a:gd name="T2" fmla="*/ 0 w 17"/>
                      <a:gd name="T3" fmla="*/ 17 h 18"/>
                      <a:gd name="T4" fmla="*/ 16 w 17"/>
                      <a:gd name="T5" fmla="*/ 14 h 18"/>
                      <a:gd name="T6" fmla="*/ 16 w 17"/>
                      <a:gd name="T7" fmla="*/ 0 h 18"/>
                      <a:gd name="T8" fmla="*/ 0 w 17"/>
                      <a:gd name="T9" fmla="*/ 0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0" y="0"/>
                        </a:moveTo>
                        <a:lnTo>
                          <a:pt x="0" y="17"/>
                        </a:lnTo>
                        <a:lnTo>
                          <a:pt x="16" y="14"/>
                        </a:lnTo>
                        <a:lnTo>
                          <a:pt x="16" y="0"/>
                        </a:lnTo>
                        <a:lnTo>
                          <a:pt x="0" y="0"/>
                        </a:lnTo>
                      </a:path>
                    </a:pathLst>
                  </a:custGeom>
                  <a:solidFill>
                    <a:srgbClr val="FFFFFF"/>
                  </a:solidFill>
                  <a:ln w="12700" cap="rnd">
                    <a:solidFill>
                      <a:srgbClr val="000000"/>
                    </a:solidFill>
                    <a:round/>
                    <a:headEnd/>
                    <a:tailEnd/>
                  </a:ln>
                </p:spPr>
                <p:txBody>
                  <a:bodyPr/>
                  <a:lstStyle/>
                  <a:p>
                    <a:endParaRPr lang="en-US"/>
                  </a:p>
                </p:txBody>
              </p:sp>
              <p:sp>
                <p:nvSpPr>
                  <p:cNvPr id="27195" name="Freeform 1557"/>
                  <p:cNvSpPr>
                    <a:spLocks/>
                  </p:cNvSpPr>
                  <p:nvPr/>
                </p:nvSpPr>
                <p:spPr bwMode="auto">
                  <a:xfrm>
                    <a:off x="4159" y="1377"/>
                    <a:ext cx="17" cy="19"/>
                  </a:xfrm>
                  <a:custGeom>
                    <a:avLst/>
                    <a:gdLst>
                      <a:gd name="T0" fmla="*/ 0 w 17"/>
                      <a:gd name="T1" fmla="*/ 0 h 19"/>
                      <a:gd name="T2" fmla="*/ 0 w 17"/>
                      <a:gd name="T3" fmla="*/ 18 h 19"/>
                      <a:gd name="T4" fmla="*/ 16 w 17"/>
                      <a:gd name="T5" fmla="*/ 15 h 19"/>
                      <a:gd name="T6" fmla="*/ 16 w 17"/>
                      <a:gd name="T7" fmla="*/ 0 h 19"/>
                      <a:gd name="T8" fmla="*/ 0 w 17"/>
                      <a:gd name="T9" fmla="*/ 0 h 19"/>
                      <a:gd name="T10" fmla="*/ 0 60000 65536"/>
                      <a:gd name="T11" fmla="*/ 0 60000 65536"/>
                      <a:gd name="T12" fmla="*/ 0 60000 65536"/>
                      <a:gd name="T13" fmla="*/ 0 60000 65536"/>
                      <a:gd name="T14" fmla="*/ 0 60000 65536"/>
                      <a:gd name="T15" fmla="*/ 0 w 17"/>
                      <a:gd name="T16" fmla="*/ 0 h 19"/>
                      <a:gd name="T17" fmla="*/ 17 w 17"/>
                      <a:gd name="T18" fmla="*/ 19 h 19"/>
                    </a:gdLst>
                    <a:ahLst/>
                    <a:cxnLst>
                      <a:cxn ang="T10">
                        <a:pos x="T0" y="T1"/>
                      </a:cxn>
                      <a:cxn ang="T11">
                        <a:pos x="T2" y="T3"/>
                      </a:cxn>
                      <a:cxn ang="T12">
                        <a:pos x="T4" y="T5"/>
                      </a:cxn>
                      <a:cxn ang="T13">
                        <a:pos x="T6" y="T7"/>
                      </a:cxn>
                      <a:cxn ang="T14">
                        <a:pos x="T8" y="T9"/>
                      </a:cxn>
                    </a:cxnLst>
                    <a:rect l="T15" t="T16" r="T17" b="T18"/>
                    <a:pathLst>
                      <a:path w="17" h="19">
                        <a:moveTo>
                          <a:pt x="0" y="0"/>
                        </a:moveTo>
                        <a:lnTo>
                          <a:pt x="0" y="18"/>
                        </a:lnTo>
                        <a:lnTo>
                          <a:pt x="16" y="15"/>
                        </a:lnTo>
                        <a:lnTo>
                          <a:pt x="16" y="0"/>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6689" name="Group 1558"/>
                <p:cNvGrpSpPr>
                  <a:grpSpLocks/>
                </p:cNvGrpSpPr>
                <p:nvPr/>
              </p:nvGrpSpPr>
              <p:grpSpPr bwMode="auto">
                <a:xfrm>
                  <a:off x="4218" y="1466"/>
                  <a:ext cx="60" cy="195"/>
                  <a:chOff x="4218" y="1466"/>
                  <a:chExt cx="60" cy="195"/>
                </a:xfrm>
              </p:grpSpPr>
              <p:grpSp>
                <p:nvGrpSpPr>
                  <p:cNvPr id="26690" name="Group 1559"/>
                  <p:cNvGrpSpPr>
                    <a:grpSpLocks/>
                  </p:cNvGrpSpPr>
                  <p:nvPr/>
                </p:nvGrpSpPr>
                <p:grpSpPr bwMode="auto">
                  <a:xfrm>
                    <a:off x="4218" y="1466"/>
                    <a:ext cx="60" cy="195"/>
                    <a:chOff x="4218" y="1466"/>
                    <a:chExt cx="60" cy="195"/>
                  </a:xfrm>
                </p:grpSpPr>
                <p:sp>
                  <p:nvSpPr>
                    <p:cNvPr id="27190" name="Freeform 1560"/>
                    <p:cNvSpPr>
                      <a:spLocks/>
                    </p:cNvSpPr>
                    <p:nvPr/>
                  </p:nvSpPr>
                  <p:spPr bwMode="auto">
                    <a:xfrm>
                      <a:off x="4237" y="1466"/>
                      <a:ext cx="41" cy="195"/>
                    </a:xfrm>
                    <a:custGeom>
                      <a:avLst/>
                      <a:gdLst>
                        <a:gd name="T0" fmla="*/ 0 w 41"/>
                        <a:gd name="T1" fmla="*/ 0 h 195"/>
                        <a:gd name="T2" fmla="*/ 40 w 41"/>
                        <a:gd name="T3" fmla="*/ 10 h 195"/>
                        <a:gd name="T4" fmla="*/ 40 w 41"/>
                        <a:gd name="T5" fmla="*/ 190 h 195"/>
                        <a:gd name="T6" fmla="*/ 0 w 41"/>
                        <a:gd name="T7" fmla="*/ 194 h 195"/>
                        <a:gd name="T8" fmla="*/ 0 w 41"/>
                        <a:gd name="T9" fmla="*/ 0 h 195"/>
                        <a:gd name="T10" fmla="*/ 0 60000 65536"/>
                        <a:gd name="T11" fmla="*/ 0 60000 65536"/>
                        <a:gd name="T12" fmla="*/ 0 60000 65536"/>
                        <a:gd name="T13" fmla="*/ 0 60000 65536"/>
                        <a:gd name="T14" fmla="*/ 0 60000 65536"/>
                        <a:gd name="T15" fmla="*/ 0 w 41"/>
                        <a:gd name="T16" fmla="*/ 0 h 195"/>
                        <a:gd name="T17" fmla="*/ 41 w 41"/>
                        <a:gd name="T18" fmla="*/ 195 h 195"/>
                      </a:gdLst>
                      <a:ahLst/>
                      <a:cxnLst>
                        <a:cxn ang="T10">
                          <a:pos x="T0" y="T1"/>
                        </a:cxn>
                        <a:cxn ang="T11">
                          <a:pos x="T2" y="T3"/>
                        </a:cxn>
                        <a:cxn ang="T12">
                          <a:pos x="T4" y="T5"/>
                        </a:cxn>
                        <a:cxn ang="T13">
                          <a:pos x="T6" y="T7"/>
                        </a:cxn>
                        <a:cxn ang="T14">
                          <a:pos x="T8" y="T9"/>
                        </a:cxn>
                      </a:cxnLst>
                      <a:rect l="T15" t="T16" r="T17" b="T18"/>
                      <a:pathLst>
                        <a:path w="41" h="195">
                          <a:moveTo>
                            <a:pt x="0" y="0"/>
                          </a:moveTo>
                          <a:lnTo>
                            <a:pt x="40" y="10"/>
                          </a:lnTo>
                          <a:lnTo>
                            <a:pt x="40" y="190"/>
                          </a:lnTo>
                          <a:lnTo>
                            <a:pt x="0" y="194"/>
                          </a:lnTo>
                          <a:lnTo>
                            <a:pt x="0" y="0"/>
                          </a:lnTo>
                        </a:path>
                      </a:pathLst>
                    </a:custGeom>
                    <a:solidFill>
                      <a:srgbClr val="FFFFFF"/>
                    </a:solidFill>
                    <a:ln w="12700" cap="rnd">
                      <a:solidFill>
                        <a:srgbClr val="000000"/>
                      </a:solidFill>
                      <a:round/>
                      <a:headEnd/>
                      <a:tailEnd/>
                    </a:ln>
                  </p:spPr>
                  <p:txBody>
                    <a:bodyPr/>
                    <a:lstStyle/>
                    <a:p>
                      <a:endParaRPr lang="en-US"/>
                    </a:p>
                  </p:txBody>
                </p:sp>
                <p:sp>
                  <p:nvSpPr>
                    <p:cNvPr id="27191" name="Freeform 1561"/>
                    <p:cNvSpPr>
                      <a:spLocks/>
                    </p:cNvSpPr>
                    <p:nvPr/>
                  </p:nvSpPr>
                  <p:spPr bwMode="auto">
                    <a:xfrm>
                      <a:off x="4218" y="1466"/>
                      <a:ext cx="20" cy="195"/>
                    </a:xfrm>
                    <a:custGeom>
                      <a:avLst/>
                      <a:gdLst>
                        <a:gd name="T0" fmla="*/ 19 w 20"/>
                        <a:gd name="T1" fmla="*/ 0 h 195"/>
                        <a:gd name="T2" fmla="*/ 19 w 20"/>
                        <a:gd name="T3" fmla="*/ 194 h 195"/>
                        <a:gd name="T4" fmla="*/ 0 w 20"/>
                        <a:gd name="T5" fmla="*/ 191 h 195"/>
                        <a:gd name="T6" fmla="*/ 0 w 20"/>
                        <a:gd name="T7" fmla="*/ 4 h 195"/>
                        <a:gd name="T8" fmla="*/ 19 w 20"/>
                        <a:gd name="T9" fmla="*/ 0 h 195"/>
                        <a:gd name="T10" fmla="*/ 0 60000 65536"/>
                        <a:gd name="T11" fmla="*/ 0 60000 65536"/>
                        <a:gd name="T12" fmla="*/ 0 60000 65536"/>
                        <a:gd name="T13" fmla="*/ 0 60000 65536"/>
                        <a:gd name="T14" fmla="*/ 0 60000 65536"/>
                        <a:gd name="T15" fmla="*/ 0 w 20"/>
                        <a:gd name="T16" fmla="*/ 0 h 195"/>
                        <a:gd name="T17" fmla="*/ 20 w 20"/>
                        <a:gd name="T18" fmla="*/ 195 h 195"/>
                      </a:gdLst>
                      <a:ahLst/>
                      <a:cxnLst>
                        <a:cxn ang="T10">
                          <a:pos x="T0" y="T1"/>
                        </a:cxn>
                        <a:cxn ang="T11">
                          <a:pos x="T2" y="T3"/>
                        </a:cxn>
                        <a:cxn ang="T12">
                          <a:pos x="T4" y="T5"/>
                        </a:cxn>
                        <a:cxn ang="T13">
                          <a:pos x="T6" y="T7"/>
                        </a:cxn>
                        <a:cxn ang="T14">
                          <a:pos x="T8" y="T9"/>
                        </a:cxn>
                      </a:cxnLst>
                      <a:rect l="T15" t="T16" r="T17" b="T18"/>
                      <a:pathLst>
                        <a:path w="20" h="195">
                          <a:moveTo>
                            <a:pt x="19" y="0"/>
                          </a:moveTo>
                          <a:lnTo>
                            <a:pt x="19" y="194"/>
                          </a:lnTo>
                          <a:lnTo>
                            <a:pt x="0" y="191"/>
                          </a:lnTo>
                          <a:lnTo>
                            <a:pt x="0" y="4"/>
                          </a:lnTo>
                          <a:lnTo>
                            <a:pt x="19" y="0"/>
                          </a:lnTo>
                        </a:path>
                      </a:pathLst>
                    </a:custGeom>
                    <a:solidFill>
                      <a:srgbClr val="FFFFFF"/>
                    </a:solidFill>
                    <a:ln w="12700" cap="rnd">
                      <a:solidFill>
                        <a:srgbClr val="000000"/>
                      </a:solidFill>
                      <a:round/>
                      <a:headEnd/>
                      <a:tailEnd/>
                    </a:ln>
                  </p:spPr>
                  <p:txBody>
                    <a:bodyPr/>
                    <a:lstStyle/>
                    <a:p>
                      <a:endParaRPr lang="en-US"/>
                    </a:p>
                  </p:txBody>
                </p:sp>
              </p:grpSp>
              <p:grpSp>
                <p:nvGrpSpPr>
                  <p:cNvPr id="26696" name="Group 1562"/>
                  <p:cNvGrpSpPr>
                    <a:grpSpLocks/>
                  </p:cNvGrpSpPr>
                  <p:nvPr/>
                </p:nvGrpSpPr>
                <p:grpSpPr bwMode="auto">
                  <a:xfrm>
                    <a:off x="4251" y="1493"/>
                    <a:ext cx="17" cy="80"/>
                    <a:chOff x="4251" y="1493"/>
                    <a:chExt cx="17" cy="80"/>
                  </a:xfrm>
                </p:grpSpPr>
                <p:grpSp>
                  <p:nvGrpSpPr>
                    <p:cNvPr id="26697" name="Group 1563"/>
                    <p:cNvGrpSpPr>
                      <a:grpSpLocks/>
                    </p:cNvGrpSpPr>
                    <p:nvPr/>
                  </p:nvGrpSpPr>
                  <p:grpSpPr bwMode="auto">
                    <a:xfrm>
                      <a:off x="4251" y="1493"/>
                      <a:ext cx="17" cy="37"/>
                      <a:chOff x="4251" y="1493"/>
                      <a:chExt cx="17" cy="37"/>
                    </a:xfrm>
                  </p:grpSpPr>
                  <p:sp>
                    <p:nvSpPr>
                      <p:cNvPr id="27188" name="Freeform 1564"/>
                      <p:cNvSpPr>
                        <a:spLocks/>
                      </p:cNvSpPr>
                      <p:nvPr/>
                    </p:nvSpPr>
                    <p:spPr bwMode="auto">
                      <a:xfrm>
                        <a:off x="4251" y="149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sp>
                    <p:nvSpPr>
                      <p:cNvPr id="27189" name="Freeform 1565"/>
                      <p:cNvSpPr>
                        <a:spLocks/>
                      </p:cNvSpPr>
                      <p:nvPr/>
                    </p:nvSpPr>
                    <p:spPr bwMode="auto">
                      <a:xfrm>
                        <a:off x="4251" y="1513"/>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26698" name="Group 1566"/>
                    <p:cNvGrpSpPr>
                      <a:grpSpLocks/>
                    </p:cNvGrpSpPr>
                    <p:nvPr/>
                  </p:nvGrpSpPr>
                  <p:grpSpPr bwMode="auto">
                    <a:xfrm>
                      <a:off x="4251" y="1535"/>
                      <a:ext cx="17" cy="38"/>
                      <a:chOff x="4251" y="1535"/>
                      <a:chExt cx="17" cy="38"/>
                    </a:xfrm>
                  </p:grpSpPr>
                  <p:sp>
                    <p:nvSpPr>
                      <p:cNvPr id="27186" name="Freeform 1567"/>
                      <p:cNvSpPr>
                        <a:spLocks/>
                      </p:cNvSpPr>
                      <p:nvPr/>
                    </p:nvSpPr>
                    <p:spPr bwMode="auto">
                      <a:xfrm>
                        <a:off x="4251" y="1535"/>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sp>
                    <p:nvSpPr>
                      <p:cNvPr id="27187" name="Freeform 1568"/>
                      <p:cNvSpPr>
                        <a:spLocks/>
                      </p:cNvSpPr>
                      <p:nvPr/>
                    </p:nvSpPr>
                    <p:spPr bwMode="auto">
                      <a:xfrm>
                        <a:off x="4251" y="1556"/>
                        <a:ext cx="17" cy="17"/>
                      </a:xfrm>
                      <a:custGeom>
                        <a:avLst/>
                        <a:gdLst>
                          <a:gd name="T0" fmla="*/ 0 w 17"/>
                          <a:gd name="T1" fmla="*/ 0 h 17"/>
                          <a:gd name="T2" fmla="*/ 16 w 17"/>
                          <a:gd name="T3" fmla="*/ 0 h 17"/>
                          <a:gd name="T4" fmla="*/ 16 w 17"/>
                          <a:gd name="T5" fmla="*/ 16 h 17"/>
                          <a:gd name="T6" fmla="*/ 0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16"/>
                            </a:lnTo>
                            <a:lnTo>
                              <a:pt x="0" y="16"/>
                            </a:lnTo>
                            <a:lnTo>
                              <a:pt x="0" y="0"/>
                            </a:lnTo>
                          </a:path>
                        </a:pathLst>
                      </a:custGeom>
                      <a:solidFill>
                        <a:srgbClr val="FFFFFF"/>
                      </a:solidFill>
                      <a:ln w="12700" cap="rnd">
                        <a:solidFill>
                          <a:srgbClr val="000000"/>
                        </a:solidFill>
                        <a:round/>
                        <a:headEnd/>
                        <a:tailEnd/>
                      </a:ln>
                    </p:spPr>
                    <p:txBody>
                      <a:bodyPr/>
                      <a:lstStyle/>
                      <a:p>
                        <a:endParaRPr lang="en-US"/>
                      </a:p>
                    </p:txBody>
                  </p:sp>
                </p:grpSp>
              </p:grpSp>
            </p:grpSp>
            <p:sp>
              <p:nvSpPr>
                <p:cNvPr id="27072" name="Freeform 1569"/>
                <p:cNvSpPr>
                  <a:spLocks/>
                </p:cNvSpPr>
                <p:nvPr/>
              </p:nvSpPr>
              <p:spPr bwMode="auto">
                <a:xfrm>
                  <a:off x="4265" y="1528"/>
                  <a:ext cx="91" cy="127"/>
                </a:xfrm>
                <a:custGeom>
                  <a:avLst/>
                  <a:gdLst>
                    <a:gd name="T0" fmla="*/ 0 w 91"/>
                    <a:gd name="T1" fmla="*/ 126 h 127"/>
                    <a:gd name="T2" fmla="*/ 90 w 91"/>
                    <a:gd name="T3" fmla="*/ 126 h 127"/>
                    <a:gd name="T4" fmla="*/ 90 w 91"/>
                    <a:gd name="T5" fmla="*/ 0 h 127"/>
                    <a:gd name="T6" fmla="*/ 34 w 91"/>
                    <a:gd name="T7" fmla="*/ 4 h 127"/>
                    <a:gd name="T8" fmla="*/ 34 w 91"/>
                    <a:gd name="T9" fmla="*/ 94 h 127"/>
                    <a:gd name="T10" fmla="*/ 0 w 91"/>
                    <a:gd name="T11" fmla="*/ 101 h 127"/>
                    <a:gd name="T12" fmla="*/ 0 w 91"/>
                    <a:gd name="T13" fmla="*/ 126 h 127"/>
                    <a:gd name="T14" fmla="*/ 0 60000 65536"/>
                    <a:gd name="T15" fmla="*/ 0 60000 65536"/>
                    <a:gd name="T16" fmla="*/ 0 60000 65536"/>
                    <a:gd name="T17" fmla="*/ 0 60000 65536"/>
                    <a:gd name="T18" fmla="*/ 0 60000 65536"/>
                    <a:gd name="T19" fmla="*/ 0 60000 65536"/>
                    <a:gd name="T20" fmla="*/ 0 60000 65536"/>
                    <a:gd name="T21" fmla="*/ 0 w 91"/>
                    <a:gd name="T22" fmla="*/ 0 h 127"/>
                    <a:gd name="T23" fmla="*/ 91 w 91"/>
                    <a:gd name="T24" fmla="*/ 127 h 1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127">
                      <a:moveTo>
                        <a:pt x="0" y="126"/>
                      </a:moveTo>
                      <a:lnTo>
                        <a:pt x="90" y="126"/>
                      </a:lnTo>
                      <a:lnTo>
                        <a:pt x="90" y="0"/>
                      </a:lnTo>
                      <a:lnTo>
                        <a:pt x="34" y="4"/>
                      </a:lnTo>
                      <a:lnTo>
                        <a:pt x="34" y="94"/>
                      </a:lnTo>
                      <a:lnTo>
                        <a:pt x="0" y="101"/>
                      </a:lnTo>
                      <a:lnTo>
                        <a:pt x="0" y="126"/>
                      </a:lnTo>
                    </a:path>
                  </a:pathLst>
                </a:custGeom>
                <a:solidFill>
                  <a:srgbClr val="FFFFFF"/>
                </a:solidFill>
                <a:ln w="12700" cap="rnd">
                  <a:solidFill>
                    <a:srgbClr val="000000"/>
                  </a:solidFill>
                  <a:round/>
                  <a:headEnd/>
                  <a:tailEnd/>
                </a:ln>
              </p:spPr>
              <p:txBody>
                <a:bodyPr/>
                <a:lstStyle/>
                <a:p>
                  <a:endParaRPr lang="en-US"/>
                </a:p>
              </p:txBody>
            </p:sp>
            <p:sp>
              <p:nvSpPr>
                <p:cNvPr id="27073" name="Freeform 1570"/>
                <p:cNvSpPr>
                  <a:spLocks/>
                </p:cNvSpPr>
                <p:nvPr/>
              </p:nvSpPr>
              <p:spPr bwMode="auto">
                <a:xfrm>
                  <a:off x="4649" y="1576"/>
                  <a:ext cx="17" cy="73"/>
                </a:xfrm>
                <a:custGeom>
                  <a:avLst/>
                  <a:gdLst>
                    <a:gd name="T0" fmla="*/ 0 w 17"/>
                    <a:gd name="T1" fmla="*/ 12 h 73"/>
                    <a:gd name="T2" fmla="*/ 0 w 17"/>
                    <a:gd name="T3" fmla="*/ 8 h 73"/>
                    <a:gd name="T4" fmla="*/ 2 w 17"/>
                    <a:gd name="T5" fmla="*/ 5 h 73"/>
                    <a:gd name="T6" fmla="*/ 4 w 17"/>
                    <a:gd name="T7" fmla="*/ 2 h 73"/>
                    <a:gd name="T8" fmla="*/ 6 w 17"/>
                    <a:gd name="T9" fmla="*/ 0 h 73"/>
                    <a:gd name="T10" fmla="*/ 10 w 17"/>
                    <a:gd name="T11" fmla="*/ 0 h 73"/>
                    <a:gd name="T12" fmla="*/ 11 w 17"/>
                    <a:gd name="T13" fmla="*/ 1 h 73"/>
                    <a:gd name="T14" fmla="*/ 14 w 17"/>
                    <a:gd name="T15" fmla="*/ 3 h 73"/>
                    <a:gd name="T16" fmla="*/ 15 w 17"/>
                    <a:gd name="T17" fmla="*/ 5 h 73"/>
                    <a:gd name="T18" fmla="*/ 16 w 17"/>
                    <a:gd name="T19" fmla="*/ 8 h 73"/>
                    <a:gd name="T20" fmla="*/ 16 w 17"/>
                    <a:gd name="T21" fmla="*/ 9 h 73"/>
                    <a:gd name="T22" fmla="*/ 16 w 17"/>
                    <a:gd name="T23" fmla="*/ 12 h 73"/>
                    <a:gd name="T24" fmla="*/ 13 w 17"/>
                    <a:gd name="T25" fmla="*/ 12 h 73"/>
                    <a:gd name="T26" fmla="*/ 13 w 17"/>
                    <a:gd name="T27" fmla="*/ 8 h 73"/>
                    <a:gd name="T28" fmla="*/ 12 w 17"/>
                    <a:gd name="T29" fmla="*/ 5 h 73"/>
                    <a:gd name="T30" fmla="*/ 10 w 17"/>
                    <a:gd name="T31" fmla="*/ 4 h 73"/>
                    <a:gd name="T32" fmla="*/ 8 w 17"/>
                    <a:gd name="T33" fmla="*/ 4 h 73"/>
                    <a:gd name="T34" fmla="*/ 5 w 17"/>
                    <a:gd name="T35" fmla="*/ 5 h 73"/>
                    <a:gd name="T36" fmla="*/ 4 w 17"/>
                    <a:gd name="T37" fmla="*/ 7 h 73"/>
                    <a:gd name="T38" fmla="*/ 3 w 17"/>
                    <a:gd name="T39" fmla="*/ 9 h 73"/>
                    <a:gd name="T40" fmla="*/ 3 w 17"/>
                    <a:gd name="T41" fmla="*/ 13 h 73"/>
                    <a:gd name="T42" fmla="*/ 3 w 17"/>
                    <a:gd name="T43" fmla="*/ 72 h 73"/>
                    <a:gd name="T44" fmla="*/ 0 w 17"/>
                    <a:gd name="T45" fmla="*/ 72 h 73"/>
                    <a:gd name="T46" fmla="*/ 0 w 17"/>
                    <a:gd name="T47" fmla="*/ 12 h 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73"/>
                    <a:gd name="T74" fmla="*/ 17 w 17"/>
                    <a:gd name="T75" fmla="*/ 73 h 7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73">
                      <a:moveTo>
                        <a:pt x="0" y="12"/>
                      </a:moveTo>
                      <a:lnTo>
                        <a:pt x="0" y="8"/>
                      </a:lnTo>
                      <a:lnTo>
                        <a:pt x="2" y="5"/>
                      </a:lnTo>
                      <a:lnTo>
                        <a:pt x="4" y="2"/>
                      </a:lnTo>
                      <a:lnTo>
                        <a:pt x="6" y="0"/>
                      </a:lnTo>
                      <a:lnTo>
                        <a:pt x="10" y="0"/>
                      </a:lnTo>
                      <a:lnTo>
                        <a:pt x="11" y="1"/>
                      </a:lnTo>
                      <a:lnTo>
                        <a:pt x="14" y="3"/>
                      </a:lnTo>
                      <a:lnTo>
                        <a:pt x="15" y="5"/>
                      </a:lnTo>
                      <a:lnTo>
                        <a:pt x="16" y="8"/>
                      </a:lnTo>
                      <a:lnTo>
                        <a:pt x="16" y="9"/>
                      </a:lnTo>
                      <a:lnTo>
                        <a:pt x="16" y="12"/>
                      </a:lnTo>
                      <a:lnTo>
                        <a:pt x="13" y="12"/>
                      </a:lnTo>
                      <a:lnTo>
                        <a:pt x="13" y="8"/>
                      </a:lnTo>
                      <a:lnTo>
                        <a:pt x="12" y="5"/>
                      </a:lnTo>
                      <a:lnTo>
                        <a:pt x="10" y="4"/>
                      </a:lnTo>
                      <a:lnTo>
                        <a:pt x="8" y="4"/>
                      </a:lnTo>
                      <a:lnTo>
                        <a:pt x="5" y="5"/>
                      </a:lnTo>
                      <a:lnTo>
                        <a:pt x="4" y="7"/>
                      </a:lnTo>
                      <a:lnTo>
                        <a:pt x="3" y="9"/>
                      </a:lnTo>
                      <a:lnTo>
                        <a:pt x="3" y="13"/>
                      </a:lnTo>
                      <a:lnTo>
                        <a:pt x="3" y="72"/>
                      </a:lnTo>
                      <a:lnTo>
                        <a:pt x="0" y="72"/>
                      </a:lnTo>
                      <a:lnTo>
                        <a:pt x="0" y="12"/>
                      </a:lnTo>
                    </a:path>
                  </a:pathLst>
                </a:custGeom>
                <a:solidFill>
                  <a:srgbClr val="FFFFFF"/>
                </a:solidFill>
                <a:ln w="12700" cap="rnd">
                  <a:solidFill>
                    <a:srgbClr val="000000"/>
                  </a:solidFill>
                  <a:round/>
                  <a:headEnd/>
                  <a:tailEnd/>
                </a:ln>
              </p:spPr>
              <p:txBody>
                <a:bodyPr/>
                <a:lstStyle/>
                <a:p>
                  <a:endParaRPr lang="en-US"/>
                </a:p>
              </p:txBody>
            </p:sp>
            <p:grpSp>
              <p:nvGrpSpPr>
                <p:cNvPr id="26711" name="Group 1571"/>
                <p:cNvGrpSpPr>
                  <a:grpSpLocks/>
                </p:cNvGrpSpPr>
                <p:nvPr/>
              </p:nvGrpSpPr>
              <p:grpSpPr bwMode="auto">
                <a:xfrm>
                  <a:off x="4309" y="1632"/>
                  <a:ext cx="209" cy="29"/>
                  <a:chOff x="4309" y="1632"/>
                  <a:chExt cx="209" cy="29"/>
                </a:xfrm>
              </p:grpSpPr>
              <p:grpSp>
                <p:nvGrpSpPr>
                  <p:cNvPr id="26712" name="Group 1572"/>
                  <p:cNvGrpSpPr>
                    <a:grpSpLocks/>
                  </p:cNvGrpSpPr>
                  <p:nvPr/>
                </p:nvGrpSpPr>
                <p:grpSpPr bwMode="auto">
                  <a:xfrm>
                    <a:off x="4309" y="1632"/>
                    <a:ext cx="105" cy="29"/>
                    <a:chOff x="4309" y="1632"/>
                    <a:chExt cx="105" cy="29"/>
                  </a:xfrm>
                </p:grpSpPr>
                <p:grpSp>
                  <p:nvGrpSpPr>
                    <p:cNvPr id="26713" name="Group 1573"/>
                    <p:cNvGrpSpPr>
                      <a:grpSpLocks/>
                    </p:cNvGrpSpPr>
                    <p:nvPr/>
                  </p:nvGrpSpPr>
                  <p:grpSpPr bwMode="auto">
                    <a:xfrm>
                      <a:off x="4309" y="1632"/>
                      <a:ext cx="27" cy="29"/>
                      <a:chOff x="4309" y="1632"/>
                      <a:chExt cx="27" cy="29"/>
                    </a:xfrm>
                  </p:grpSpPr>
                  <p:sp>
                    <p:nvSpPr>
                      <p:cNvPr id="27180" name="Freeform 1574"/>
                      <p:cNvSpPr>
                        <a:spLocks/>
                      </p:cNvSpPr>
                      <p:nvPr/>
                    </p:nvSpPr>
                    <p:spPr bwMode="auto">
                      <a:xfrm>
                        <a:off x="4309" y="1632"/>
                        <a:ext cx="27" cy="29"/>
                      </a:xfrm>
                      <a:custGeom>
                        <a:avLst/>
                        <a:gdLst>
                          <a:gd name="T0" fmla="*/ 0 w 27"/>
                          <a:gd name="T1" fmla="*/ 0 h 29"/>
                          <a:gd name="T2" fmla="*/ 26 w 27"/>
                          <a:gd name="T3" fmla="*/ 0 h 29"/>
                          <a:gd name="T4" fmla="*/ 26 w 27"/>
                          <a:gd name="T5" fmla="*/ 28 h 29"/>
                          <a:gd name="T6" fmla="*/ 0 w 27"/>
                          <a:gd name="T7" fmla="*/ 28 h 29"/>
                          <a:gd name="T8" fmla="*/ 0 w 27"/>
                          <a:gd name="T9" fmla="*/ 0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0" y="0"/>
                            </a:moveTo>
                            <a:lnTo>
                              <a:pt x="26" y="0"/>
                            </a:lnTo>
                            <a:lnTo>
                              <a:pt x="26"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81" name="Freeform 1575"/>
                      <p:cNvSpPr>
                        <a:spLocks/>
                      </p:cNvSpPr>
                      <p:nvPr/>
                    </p:nvSpPr>
                    <p:spPr bwMode="auto">
                      <a:xfrm>
                        <a:off x="4309" y="1632"/>
                        <a:ext cx="27" cy="29"/>
                      </a:xfrm>
                      <a:custGeom>
                        <a:avLst/>
                        <a:gdLst>
                          <a:gd name="T0" fmla="*/ 0 w 27"/>
                          <a:gd name="T1" fmla="*/ 0 h 29"/>
                          <a:gd name="T2" fmla="*/ 26 w 27"/>
                          <a:gd name="T3" fmla="*/ 28 h 29"/>
                          <a:gd name="T4" fmla="*/ 26 w 27"/>
                          <a:gd name="T5" fmla="*/ 0 h 29"/>
                          <a:gd name="T6" fmla="*/ 0 w 27"/>
                          <a:gd name="T7" fmla="*/ 28 h 29"/>
                          <a:gd name="T8" fmla="*/ 0 60000 65536"/>
                          <a:gd name="T9" fmla="*/ 0 60000 65536"/>
                          <a:gd name="T10" fmla="*/ 0 60000 65536"/>
                          <a:gd name="T11" fmla="*/ 0 60000 65536"/>
                          <a:gd name="T12" fmla="*/ 0 w 27"/>
                          <a:gd name="T13" fmla="*/ 0 h 29"/>
                          <a:gd name="T14" fmla="*/ 27 w 27"/>
                          <a:gd name="T15" fmla="*/ 29 h 29"/>
                        </a:gdLst>
                        <a:ahLst/>
                        <a:cxnLst>
                          <a:cxn ang="T8">
                            <a:pos x="T0" y="T1"/>
                          </a:cxn>
                          <a:cxn ang="T9">
                            <a:pos x="T2" y="T3"/>
                          </a:cxn>
                          <a:cxn ang="T10">
                            <a:pos x="T4" y="T5"/>
                          </a:cxn>
                          <a:cxn ang="T11">
                            <a:pos x="T6" y="T7"/>
                          </a:cxn>
                        </a:cxnLst>
                        <a:rect l="T12" t="T13" r="T14" b="T15"/>
                        <a:pathLst>
                          <a:path w="27" h="29">
                            <a:moveTo>
                              <a:pt x="0" y="0"/>
                            </a:moveTo>
                            <a:lnTo>
                              <a:pt x="26" y="28"/>
                            </a:lnTo>
                            <a:lnTo>
                              <a:pt x="26"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26733" name="Group 1576"/>
                    <p:cNvGrpSpPr>
                      <a:grpSpLocks/>
                    </p:cNvGrpSpPr>
                    <p:nvPr/>
                  </p:nvGrpSpPr>
                  <p:grpSpPr bwMode="auto">
                    <a:xfrm>
                      <a:off x="4335" y="1632"/>
                      <a:ext cx="27" cy="29"/>
                      <a:chOff x="4335" y="1632"/>
                      <a:chExt cx="27" cy="29"/>
                    </a:xfrm>
                  </p:grpSpPr>
                  <p:sp>
                    <p:nvSpPr>
                      <p:cNvPr id="27178" name="Freeform 1577"/>
                      <p:cNvSpPr>
                        <a:spLocks/>
                      </p:cNvSpPr>
                      <p:nvPr/>
                    </p:nvSpPr>
                    <p:spPr bwMode="auto">
                      <a:xfrm>
                        <a:off x="4335" y="1632"/>
                        <a:ext cx="27" cy="29"/>
                      </a:xfrm>
                      <a:custGeom>
                        <a:avLst/>
                        <a:gdLst>
                          <a:gd name="T0" fmla="*/ 0 w 27"/>
                          <a:gd name="T1" fmla="*/ 0 h 29"/>
                          <a:gd name="T2" fmla="*/ 26 w 27"/>
                          <a:gd name="T3" fmla="*/ 0 h 29"/>
                          <a:gd name="T4" fmla="*/ 26 w 27"/>
                          <a:gd name="T5" fmla="*/ 28 h 29"/>
                          <a:gd name="T6" fmla="*/ 0 w 27"/>
                          <a:gd name="T7" fmla="*/ 28 h 29"/>
                          <a:gd name="T8" fmla="*/ 0 w 27"/>
                          <a:gd name="T9" fmla="*/ 0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0" y="0"/>
                            </a:moveTo>
                            <a:lnTo>
                              <a:pt x="26" y="0"/>
                            </a:lnTo>
                            <a:lnTo>
                              <a:pt x="26"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79" name="Freeform 1578"/>
                      <p:cNvSpPr>
                        <a:spLocks/>
                      </p:cNvSpPr>
                      <p:nvPr/>
                    </p:nvSpPr>
                    <p:spPr bwMode="auto">
                      <a:xfrm>
                        <a:off x="4335" y="1632"/>
                        <a:ext cx="27" cy="29"/>
                      </a:xfrm>
                      <a:custGeom>
                        <a:avLst/>
                        <a:gdLst>
                          <a:gd name="T0" fmla="*/ 0 w 27"/>
                          <a:gd name="T1" fmla="*/ 0 h 29"/>
                          <a:gd name="T2" fmla="*/ 26 w 27"/>
                          <a:gd name="T3" fmla="*/ 28 h 29"/>
                          <a:gd name="T4" fmla="*/ 26 w 27"/>
                          <a:gd name="T5" fmla="*/ 0 h 29"/>
                          <a:gd name="T6" fmla="*/ 0 w 27"/>
                          <a:gd name="T7" fmla="*/ 28 h 29"/>
                          <a:gd name="T8" fmla="*/ 0 60000 65536"/>
                          <a:gd name="T9" fmla="*/ 0 60000 65536"/>
                          <a:gd name="T10" fmla="*/ 0 60000 65536"/>
                          <a:gd name="T11" fmla="*/ 0 60000 65536"/>
                          <a:gd name="T12" fmla="*/ 0 w 27"/>
                          <a:gd name="T13" fmla="*/ 0 h 29"/>
                          <a:gd name="T14" fmla="*/ 27 w 27"/>
                          <a:gd name="T15" fmla="*/ 29 h 29"/>
                        </a:gdLst>
                        <a:ahLst/>
                        <a:cxnLst>
                          <a:cxn ang="T8">
                            <a:pos x="T0" y="T1"/>
                          </a:cxn>
                          <a:cxn ang="T9">
                            <a:pos x="T2" y="T3"/>
                          </a:cxn>
                          <a:cxn ang="T10">
                            <a:pos x="T4" y="T5"/>
                          </a:cxn>
                          <a:cxn ang="T11">
                            <a:pos x="T6" y="T7"/>
                          </a:cxn>
                        </a:cxnLst>
                        <a:rect l="T12" t="T13" r="T14" b="T15"/>
                        <a:pathLst>
                          <a:path w="27" h="29">
                            <a:moveTo>
                              <a:pt x="0" y="0"/>
                            </a:moveTo>
                            <a:lnTo>
                              <a:pt x="26" y="28"/>
                            </a:lnTo>
                            <a:lnTo>
                              <a:pt x="26"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26737" name="Group 1579"/>
                    <p:cNvGrpSpPr>
                      <a:grpSpLocks/>
                    </p:cNvGrpSpPr>
                    <p:nvPr/>
                  </p:nvGrpSpPr>
                  <p:grpSpPr bwMode="auto">
                    <a:xfrm>
                      <a:off x="4361" y="1632"/>
                      <a:ext cx="27" cy="29"/>
                      <a:chOff x="4361" y="1632"/>
                      <a:chExt cx="27" cy="29"/>
                    </a:xfrm>
                  </p:grpSpPr>
                  <p:sp>
                    <p:nvSpPr>
                      <p:cNvPr id="27176" name="Freeform 1580"/>
                      <p:cNvSpPr>
                        <a:spLocks/>
                      </p:cNvSpPr>
                      <p:nvPr/>
                    </p:nvSpPr>
                    <p:spPr bwMode="auto">
                      <a:xfrm>
                        <a:off x="4361" y="1632"/>
                        <a:ext cx="27" cy="29"/>
                      </a:xfrm>
                      <a:custGeom>
                        <a:avLst/>
                        <a:gdLst>
                          <a:gd name="T0" fmla="*/ 0 w 27"/>
                          <a:gd name="T1" fmla="*/ 0 h 29"/>
                          <a:gd name="T2" fmla="*/ 26 w 27"/>
                          <a:gd name="T3" fmla="*/ 0 h 29"/>
                          <a:gd name="T4" fmla="*/ 26 w 27"/>
                          <a:gd name="T5" fmla="*/ 28 h 29"/>
                          <a:gd name="T6" fmla="*/ 0 w 27"/>
                          <a:gd name="T7" fmla="*/ 28 h 29"/>
                          <a:gd name="T8" fmla="*/ 0 w 27"/>
                          <a:gd name="T9" fmla="*/ 0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0" y="0"/>
                            </a:moveTo>
                            <a:lnTo>
                              <a:pt x="26" y="0"/>
                            </a:lnTo>
                            <a:lnTo>
                              <a:pt x="26"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77" name="Freeform 1581"/>
                      <p:cNvSpPr>
                        <a:spLocks/>
                      </p:cNvSpPr>
                      <p:nvPr/>
                    </p:nvSpPr>
                    <p:spPr bwMode="auto">
                      <a:xfrm>
                        <a:off x="4361" y="1632"/>
                        <a:ext cx="27" cy="29"/>
                      </a:xfrm>
                      <a:custGeom>
                        <a:avLst/>
                        <a:gdLst>
                          <a:gd name="T0" fmla="*/ 0 w 27"/>
                          <a:gd name="T1" fmla="*/ 0 h 29"/>
                          <a:gd name="T2" fmla="*/ 26 w 27"/>
                          <a:gd name="T3" fmla="*/ 28 h 29"/>
                          <a:gd name="T4" fmla="*/ 26 w 27"/>
                          <a:gd name="T5" fmla="*/ 0 h 29"/>
                          <a:gd name="T6" fmla="*/ 0 w 27"/>
                          <a:gd name="T7" fmla="*/ 28 h 29"/>
                          <a:gd name="T8" fmla="*/ 0 60000 65536"/>
                          <a:gd name="T9" fmla="*/ 0 60000 65536"/>
                          <a:gd name="T10" fmla="*/ 0 60000 65536"/>
                          <a:gd name="T11" fmla="*/ 0 60000 65536"/>
                          <a:gd name="T12" fmla="*/ 0 w 27"/>
                          <a:gd name="T13" fmla="*/ 0 h 29"/>
                          <a:gd name="T14" fmla="*/ 27 w 27"/>
                          <a:gd name="T15" fmla="*/ 29 h 29"/>
                        </a:gdLst>
                        <a:ahLst/>
                        <a:cxnLst>
                          <a:cxn ang="T8">
                            <a:pos x="T0" y="T1"/>
                          </a:cxn>
                          <a:cxn ang="T9">
                            <a:pos x="T2" y="T3"/>
                          </a:cxn>
                          <a:cxn ang="T10">
                            <a:pos x="T4" y="T5"/>
                          </a:cxn>
                          <a:cxn ang="T11">
                            <a:pos x="T6" y="T7"/>
                          </a:cxn>
                        </a:cxnLst>
                        <a:rect l="T12" t="T13" r="T14" b="T15"/>
                        <a:pathLst>
                          <a:path w="27" h="29">
                            <a:moveTo>
                              <a:pt x="0" y="0"/>
                            </a:moveTo>
                            <a:lnTo>
                              <a:pt x="26" y="28"/>
                            </a:lnTo>
                            <a:lnTo>
                              <a:pt x="26"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26765" name="Group 1582"/>
                    <p:cNvGrpSpPr>
                      <a:grpSpLocks/>
                    </p:cNvGrpSpPr>
                    <p:nvPr/>
                  </p:nvGrpSpPr>
                  <p:grpSpPr bwMode="auto">
                    <a:xfrm>
                      <a:off x="4387" y="1632"/>
                      <a:ext cx="27" cy="29"/>
                      <a:chOff x="4387" y="1632"/>
                      <a:chExt cx="27" cy="29"/>
                    </a:xfrm>
                  </p:grpSpPr>
                  <p:sp>
                    <p:nvSpPr>
                      <p:cNvPr id="27174" name="Freeform 1583"/>
                      <p:cNvSpPr>
                        <a:spLocks/>
                      </p:cNvSpPr>
                      <p:nvPr/>
                    </p:nvSpPr>
                    <p:spPr bwMode="auto">
                      <a:xfrm>
                        <a:off x="4387" y="1632"/>
                        <a:ext cx="27" cy="29"/>
                      </a:xfrm>
                      <a:custGeom>
                        <a:avLst/>
                        <a:gdLst>
                          <a:gd name="T0" fmla="*/ 0 w 27"/>
                          <a:gd name="T1" fmla="*/ 0 h 29"/>
                          <a:gd name="T2" fmla="*/ 26 w 27"/>
                          <a:gd name="T3" fmla="*/ 0 h 29"/>
                          <a:gd name="T4" fmla="*/ 26 w 27"/>
                          <a:gd name="T5" fmla="*/ 28 h 29"/>
                          <a:gd name="T6" fmla="*/ 0 w 27"/>
                          <a:gd name="T7" fmla="*/ 28 h 29"/>
                          <a:gd name="T8" fmla="*/ 0 w 27"/>
                          <a:gd name="T9" fmla="*/ 0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0" y="0"/>
                            </a:moveTo>
                            <a:lnTo>
                              <a:pt x="26" y="0"/>
                            </a:lnTo>
                            <a:lnTo>
                              <a:pt x="26"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75" name="Freeform 1584"/>
                      <p:cNvSpPr>
                        <a:spLocks/>
                      </p:cNvSpPr>
                      <p:nvPr/>
                    </p:nvSpPr>
                    <p:spPr bwMode="auto">
                      <a:xfrm>
                        <a:off x="4387" y="1632"/>
                        <a:ext cx="27" cy="29"/>
                      </a:xfrm>
                      <a:custGeom>
                        <a:avLst/>
                        <a:gdLst>
                          <a:gd name="T0" fmla="*/ 0 w 27"/>
                          <a:gd name="T1" fmla="*/ 0 h 29"/>
                          <a:gd name="T2" fmla="*/ 26 w 27"/>
                          <a:gd name="T3" fmla="*/ 28 h 29"/>
                          <a:gd name="T4" fmla="*/ 26 w 27"/>
                          <a:gd name="T5" fmla="*/ 0 h 29"/>
                          <a:gd name="T6" fmla="*/ 0 w 27"/>
                          <a:gd name="T7" fmla="*/ 28 h 29"/>
                          <a:gd name="T8" fmla="*/ 0 60000 65536"/>
                          <a:gd name="T9" fmla="*/ 0 60000 65536"/>
                          <a:gd name="T10" fmla="*/ 0 60000 65536"/>
                          <a:gd name="T11" fmla="*/ 0 60000 65536"/>
                          <a:gd name="T12" fmla="*/ 0 w 27"/>
                          <a:gd name="T13" fmla="*/ 0 h 29"/>
                          <a:gd name="T14" fmla="*/ 27 w 27"/>
                          <a:gd name="T15" fmla="*/ 29 h 29"/>
                        </a:gdLst>
                        <a:ahLst/>
                        <a:cxnLst>
                          <a:cxn ang="T8">
                            <a:pos x="T0" y="T1"/>
                          </a:cxn>
                          <a:cxn ang="T9">
                            <a:pos x="T2" y="T3"/>
                          </a:cxn>
                          <a:cxn ang="T10">
                            <a:pos x="T4" y="T5"/>
                          </a:cxn>
                          <a:cxn ang="T11">
                            <a:pos x="T6" y="T7"/>
                          </a:cxn>
                        </a:cxnLst>
                        <a:rect l="T12" t="T13" r="T14" b="T15"/>
                        <a:pathLst>
                          <a:path w="27" h="29">
                            <a:moveTo>
                              <a:pt x="0" y="0"/>
                            </a:moveTo>
                            <a:lnTo>
                              <a:pt x="26" y="28"/>
                            </a:lnTo>
                            <a:lnTo>
                              <a:pt x="26"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grpSp>
                <p:nvGrpSpPr>
                  <p:cNvPr id="26769" name="Group 1585"/>
                  <p:cNvGrpSpPr>
                    <a:grpSpLocks/>
                  </p:cNvGrpSpPr>
                  <p:nvPr/>
                </p:nvGrpSpPr>
                <p:grpSpPr bwMode="auto">
                  <a:xfrm>
                    <a:off x="4413" y="1632"/>
                    <a:ext cx="105" cy="29"/>
                    <a:chOff x="4413" y="1632"/>
                    <a:chExt cx="105" cy="29"/>
                  </a:xfrm>
                </p:grpSpPr>
                <p:grpSp>
                  <p:nvGrpSpPr>
                    <p:cNvPr id="26794" name="Group 1586"/>
                    <p:cNvGrpSpPr>
                      <a:grpSpLocks/>
                    </p:cNvGrpSpPr>
                    <p:nvPr/>
                  </p:nvGrpSpPr>
                  <p:grpSpPr bwMode="auto">
                    <a:xfrm>
                      <a:off x="4413" y="1632"/>
                      <a:ext cx="26" cy="29"/>
                      <a:chOff x="4413" y="1632"/>
                      <a:chExt cx="26" cy="29"/>
                    </a:xfrm>
                  </p:grpSpPr>
                  <p:sp>
                    <p:nvSpPr>
                      <p:cNvPr id="27168" name="Freeform 1587"/>
                      <p:cNvSpPr>
                        <a:spLocks/>
                      </p:cNvSpPr>
                      <p:nvPr/>
                    </p:nvSpPr>
                    <p:spPr bwMode="auto">
                      <a:xfrm>
                        <a:off x="4413" y="1632"/>
                        <a:ext cx="26" cy="29"/>
                      </a:xfrm>
                      <a:custGeom>
                        <a:avLst/>
                        <a:gdLst>
                          <a:gd name="T0" fmla="*/ 0 w 26"/>
                          <a:gd name="T1" fmla="*/ 0 h 29"/>
                          <a:gd name="T2" fmla="*/ 25 w 26"/>
                          <a:gd name="T3" fmla="*/ 0 h 29"/>
                          <a:gd name="T4" fmla="*/ 25 w 26"/>
                          <a:gd name="T5" fmla="*/ 28 h 29"/>
                          <a:gd name="T6" fmla="*/ 0 w 26"/>
                          <a:gd name="T7" fmla="*/ 28 h 29"/>
                          <a:gd name="T8" fmla="*/ 0 w 26"/>
                          <a:gd name="T9" fmla="*/ 0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0" y="0"/>
                            </a:moveTo>
                            <a:lnTo>
                              <a:pt x="25" y="0"/>
                            </a:lnTo>
                            <a:lnTo>
                              <a:pt x="25"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69" name="Freeform 1588"/>
                      <p:cNvSpPr>
                        <a:spLocks/>
                      </p:cNvSpPr>
                      <p:nvPr/>
                    </p:nvSpPr>
                    <p:spPr bwMode="auto">
                      <a:xfrm>
                        <a:off x="4413" y="1632"/>
                        <a:ext cx="26" cy="29"/>
                      </a:xfrm>
                      <a:custGeom>
                        <a:avLst/>
                        <a:gdLst>
                          <a:gd name="T0" fmla="*/ 0 w 26"/>
                          <a:gd name="T1" fmla="*/ 0 h 29"/>
                          <a:gd name="T2" fmla="*/ 25 w 26"/>
                          <a:gd name="T3" fmla="*/ 28 h 29"/>
                          <a:gd name="T4" fmla="*/ 25 w 26"/>
                          <a:gd name="T5" fmla="*/ 0 h 29"/>
                          <a:gd name="T6" fmla="*/ 0 w 26"/>
                          <a:gd name="T7" fmla="*/ 28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25" y="28"/>
                            </a:lnTo>
                            <a:lnTo>
                              <a:pt x="25"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26796" name="Group 1589"/>
                    <p:cNvGrpSpPr>
                      <a:grpSpLocks/>
                    </p:cNvGrpSpPr>
                    <p:nvPr/>
                  </p:nvGrpSpPr>
                  <p:grpSpPr bwMode="auto">
                    <a:xfrm>
                      <a:off x="4438" y="1632"/>
                      <a:ext cx="28" cy="29"/>
                      <a:chOff x="4438" y="1632"/>
                      <a:chExt cx="28" cy="29"/>
                    </a:xfrm>
                  </p:grpSpPr>
                  <p:sp>
                    <p:nvSpPr>
                      <p:cNvPr id="27166" name="Freeform 1590"/>
                      <p:cNvSpPr>
                        <a:spLocks/>
                      </p:cNvSpPr>
                      <p:nvPr/>
                    </p:nvSpPr>
                    <p:spPr bwMode="auto">
                      <a:xfrm>
                        <a:off x="4438" y="1632"/>
                        <a:ext cx="28" cy="29"/>
                      </a:xfrm>
                      <a:custGeom>
                        <a:avLst/>
                        <a:gdLst>
                          <a:gd name="T0" fmla="*/ 0 w 28"/>
                          <a:gd name="T1" fmla="*/ 0 h 29"/>
                          <a:gd name="T2" fmla="*/ 27 w 28"/>
                          <a:gd name="T3" fmla="*/ 0 h 29"/>
                          <a:gd name="T4" fmla="*/ 27 w 28"/>
                          <a:gd name="T5" fmla="*/ 28 h 29"/>
                          <a:gd name="T6" fmla="*/ 0 w 28"/>
                          <a:gd name="T7" fmla="*/ 28 h 29"/>
                          <a:gd name="T8" fmla="*/ 0 w 28"/>
                          <a:gd name="T9" fmla="*/ 0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0"/>
                            </a:moveTo>
                            <a:lnTo>
                              <a:pt x="27" y="0"/>
                            </a:lnTo>
                            <a:lnTo>
                              <a:pt x="27"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67" name="Freeform 1591"/>
                      <p:cNvSpPr>
                        <a:spLocks/>
                      </p:cNvSpPr>
                      <p:nvPr/>
                    </p:nvSpPr>
                    <p:spPr bwMode="auto">
                      <a:xfrm>
                        <a:off x="4438" y="1632"/>
                        <a:ext cx="28" cy="29"/>
                      </a:xfrm>
                      <a:custGeom>
                        <a:avLst/>
                        <a:gdLst>
                          <a:gd name="T0" fmla="*/ 0 w 28"/>
                          <a:gd name="T1" fmla="*/ 0 h 29"/>
                          <a:gd name="T2" fmla="*/ 27 w 28"/>
                          <a:gd name="T3" fmla="*/ 28 h 29"/>
                          <a:gd name="T4" fmla="*/ 27 w 28"/>
                          <a:gd name="T5" fmla="*/ 0 h 29"/>
                          <a:gd name="T6" fmla="*/ 0 w 28"/>
                          <a:gd name="T7" fmla="*/ 28 h 29"/>
                          <a:gd name="T8" fmla="*/ 0 60000 65536"/>
                          <a:gd name="T9" fmla="*/ 0 60000 65536"/>
                          <a:gd name="T10" fmla="*/ 0 60000 65536"/>
                          <a:gd name="T11" fmla="*/ 0 60000 65536"/>
                          <a:gd name="T12" fmla="*/ 0 w 28"/>
                          <a:gd name="T13" fmla="*/ 0 h 29"/>
                          <a:gd name="T14" fmla="*/ 28 w 28"/>
                          <a:gd name="T15" fmla="*/ 29 h 29"/>
                        </a:gdLst>
                        <a:ahLst/>
                        <a:cxnLst>
                          <a:cxn ang="T8">
                            <a:pos x="T0" y="T1"/>
                          </a:cxn>
                          <a:cxn ang="T9">
                            <a:pos x="T2" y="T3"/>
                          </a:cxn>
                          <a:cxn ang="T10">
                            <a:pos x="T4" y="T5"/>
                          </a:cxn>
                          <a:cxn ang="T11">
                            <a:pos x="T6" y="T7"/>
                          </a:cxn>
                        </a:cxnLst>
                        <a:rect l="T12" t="T13" r="T14" b="T15"/>
                        <a:pathLst>
                          <a:path w="28" h="29">
                            <a:moveTo>
                              <a:pt x="0" y="0"/>
                            </a:moveTo>
                            <a:lnTo>
                              <a:pt x="27" y="28"/>
                            </a:lnTo>
                            <a:lnTo>
                              <a:pt x="27"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26799" name="Group 1592"/>
                    <p:cNvGrpSpPr>
                      <a:grpSpLocks/>
                    </p:cNvGrpSpPr>
                    <p:nvPr/>
                  </p:nvGrpSpPr>
                  <p:grpSpPr bwMode="auto">
                    <a:xfrm>
                      <a:off x="4465" y="1632"/>
                      <a:ext cx="27" cy="29"/>
                      <a:chOff x="4465" y="1632"/>
                      <a:chExt cx="27" cy="29"/>
                    </a:xfrm>
                  </p:grpSpPr>
                  <p:sp>
                    <p:nvSpPr>
                      <p:cNvPr id="27164" name="Freeform 1593"/>
                      <p:cNvSpPr>
                        <a:spLocks/>
                      </p:cNvSpPr>
                      <p:nvPr/>
                    </p:nvSpPr>
                    <p:spPr bwMode="auto">
                      <a:xfrm>
                        <a:off x="4465" y="1632"/>
                        <a:ext cx="27" cy="29"/>
                      </a:xfrm>
                      <a:custGeom>
                        <a:avLst/>
                        <a:gdLst>
                          <a:gd name="T0" fmla="*/ 0 w 27"/>
                          <a:gd name="T1" fmla="*/ 0 h 29"/>
                          <a:gd name="T2" fmla="*/ 26 w 27"/>
                          <a:gd name="T3" fmla="*/ 0 h 29"/>
                          <a:gd name="T4" fmla="*/ 26 w 27"/>
                          <a:gd name="T5" fmla="*/ 28 h 29"/>
                          <a:gd name="T6" fmla="*/ 0 w 27"/>
                          <a:gd name="T7" fmla="*/ 28 h 29"/>
                          <a:gd name="T8" fmla="*/ 0 w 27"/>
                          <a:gd name="T9" fmla="*/ 0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0" y="0"/>
                            </a:moveTo>
                            <a:lnTo>
                              <a:pt x="26" y="0"/>
                            </a:lnTo>
                            <a:lnTo>
                              <a:pt x="26"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65" name="Freeform 1594"/>
                      <p:cNvSpPr>
                        <a:spLocks/>
                      </p:cNvSpPr>
                      <p:nvPr/>
                    </p:nvSpPr>
                    <p:spPr bwMode="auto">
                      <a:xfrm>
                        <a:off x="4465" y="1632"/>
                        <a:ext cx="27" cy="29"/>
                      </a:xfrm>
                      <a:custGeom>
                        <a:avLst/>
                        <a:gdLst>
                          <a:gd name="T0" fmla="*/ 0 w 27"/>
                          <a:gd name="T1" fmla="*/ 0 h 29"/>
                          <a:gd name="T2" fmla="*/ 26 w 27"/>
                          <a:gd name="T3" fmla="*/ 28 h 29"/>
                          <a:gd name="T4" fmla="*/ 26 w 27"/>
                          <a:gd name="T5" fmla="*/ 0 h 29"/>
                          <a:gd name="T6" fmla="*/ 0 w 27"/>
                          <a:gd name="T7" fmla="*/ 28 h 29"/>
                          <a:gd name="T8" fmla="*/ 0 60000 65536"/>
                          <a:gd name="T9" fmla="*/ 0 60000 65536"/>
                          <a:gd name="T10" fmla="*/ 0 60000 65536"/>
                          <a:gd name="T11" fmla="*/ 0 60000 65536"/>
                          <a:gd name="T12" fmla="*/ 0 w 27"/>
                          <a:gd name="T13" fmla="*/ 0 h 29"/>
                          <a:gd name="T14" fmla="*/ 27 w 27"/>
                          <a:gd name="T15" fmla="*/ 29 h 29"/>
                        </a:gdLst>
                        <a:ahLst/>
                        <a:cxnLst>
                          <a:cxn ang="T8">
                            <a:pos x="T0" y="T1"/>
                          </a:cxn>
                          <a:cxn ang="T9">
                            <a:pos x="T2" y="T3"/>
                          </a:cxn>
                          <a:cxn ang="T10">
                            <a:pos x="T4" y="T5"/>
                          </a:cxn>
                          <a:cxn ang="T11">
                            <a:pos x="T6" y="T7"/>
                          </a:cxn>
                        </a:cxnLst>
                        <a:rect l="T12" t="T13" r="T14" b="T15"/>
                        <a:pathLst>
                          <a:path w="27" h="29">
                            <a:moveTo>
                              <a:pt x="0" y="0"/>
                            </a:moveTo>
                            <a:lnTo>
                              <a:pt x="26" y="28"/>
                            </a:lnTo>
                            <a:lnTo>
                              <a:pt x="26"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26800" name="Group 1595"/>
                    <p:cNvGrpSpPr>
                      <a:grpSpLocks/>
                    </p:cNvGrpSpPr>
                    <p:nvPr/>
                  </p:nvGrpSpPr>
                  <p:grpSpPr bwMode="auto">
                    <a:xfrm>
                      <a:off x="4491" y="1632"/>
                      <a:ext cx="27" cy="29"/>
                      <a:chOff x="4491" y="1632"/>
                      <a:chExt cx="27" cy="29"/>
                    </a:xfrm>
                  </p:grpSpPr>
                  <p:sp>
                    <p:nvSpPr>
                      <p:cNvPr id="27162" name="Freeform 1596"/>
                      <p:cNvSpPr>
                        <a:spLocks/>
                      </p:cNvSpPr>
                      <p:nvPr/>
                    </p:nvSpPr>
                    <p:spPr bwMode="auto">
                      <a:xfrm>
                        <a:off x="4491" y="1632"/>
                        <a:ext cx="27" cy="29"/>
                      </a:xfrm>
                      <a:custGeom>
                        <a:avLst/>
                        <a:gdLst>
                          <a:gd name="T0" fmla="*/ 0 w 27"/>
                          <a:gd name="T1" fmla="*/ 0 h 29"/>
                          <a:gd name="T2" fmla="*/ 26 w 27"/>
                          <a:gd name="T3" fmla="*/ 0 h 29"/>
                          <a:gd name="T4" fmla="*/ 26 w 27"/>
                          <a:gd name="T5" fmla="*/ 28 h 29"/>
                          <a:gd name="T6" fmla="*/ 0 w 27"/>
                          <a:gd name="T7" fmla="*/ 28 h 29"/>
                          <a:gd name="T8" fmla="*/ 0 w 27"/>
                          <a:gd name="T9" fmla="*/ 0 h 29"/>
                          <a:gd name="T10" fmla="*/ 0 60000 65536"/>
                          <a:gd name="T11" fmla="*/ 0 60000 65536"/>
                          <a:gd name="T12" fmla="*/ 0 60000 65536"/>
                          <a:gd name="T13" fmla="*/ 0 60000 65536"/>
                          <a:gd name="T14" fmla="*/ 0 60000 65536"/>
                          <a:gd name="T15" fmla="*/ 0 w 27"/>
                          <a:gd name="T16" fmla="*/ 0 h 29"/>
                          <a:gd name="T17" fmla="*/ 27 w 27"/>
                          <a:gd name="T18" fmla="*/ 29 h 29"/>
                        </a:gdLst>
                        <a:ahLst/>
                        <a:cxnLst>
                          <a:cxn ang="T10">
                            <a:pos x="T0" y="T1"/>
                          </a:cxn>
                          <a:cxn ang="T11">
                            <a:pos x="T2" y="T3"/>
                          </a:cxn>
                          <a:cxn ang="T12">
                            <a:pos x="T4" y="T5"/>
                          </a:cxn>
                          <a:cxn ang="T13">
                            <a:pos x="T6" y="T7"/>
                          </a:cxn>
                          <a:cxn ang="T14">
                            <a:pos x="T8" y="T9"/>
                          </a:cxn>
                        </a:cxnLst>
                        <a:rect l="T15" t="T16" r="T17" b="T18"/>
                        <a:pathLst>
                          <a:path w="27" h="29">
                            <a:moveTo>
                              <a:pt x="0" y="0"/>
                            </a:moveTo>
                            <a:lnTo>
                              <a:pt x="26" y="0"/>
                            </a:lnTo>
                            <a:lnTo>
                              <a:pt x="26"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63" name="Freeform 1597"/>
                      <p:cNvSpPr>
                        <a:spLocks/>
                      </p:cNvSpPr>
                      <p:nvPr/>
                    </p:nvSpPr>
                    <p:spPr bwMode="auto">
                      <a:xfrm>
                        <a:off x="4491" y="1632"/>
                        <a:ext cx="27" cy="29"/>
                      </a:xfrm>
                      <a:custGeom>
                        <a:avLst/>
                        <a:gdLst>
                          <a:gd name="T0" fmla="*/ 0 w 27"/>
                          <a:gd name="T1" fmla="*/ 0 h 29"/>
                          <a:gd name="T2" fmla="*/ 26 w 27"/>
                          <a:gd name="T3" fmla="*/ 28 h 29"/>
                          <a:gd name="T4" fmla="*/ 26 w 27"/>
                          <a:gd name="T5" fmla="*/ 0 h 29"/>
                          <a:gd name="T6" fmla="*/ 0 w 27"/>
                          <a:gd name="T7" fmla="*/ 28 h 29"/>
                          <a:gd name="T8" fmla="*/ 0 60000 65536"/>
                          <a:gd name="T9" fmla="*/ 0 60000 65536"/>
                          <a:gd name="T10" fmla="*/ 0 60000 65536"/>
                          <a:gd name="T11" fmla="*/ 0 60000 65536"/>
                          <a:gd name="T12" fmla="*/ 0 w 27"/>
                          <a:gd name="T13" fmla="*/ 0 h 29"/>
                          <a:gd name="T14" fmla="*/ 27 w 27"/>
                          <a:gd name="T15" fmla="*/ 29 h 29"/>
                        </a:gdLst>
                        <a:ahLst/>
                        <a:cxnLst>
                          <a:cxn ang="T8">
                            <a:pos x="T0" y="T1"/>
                          </a:cxn>
                          <a:cxn ang="T9">
                            <a:pos x="T2" y="T3"/>
                          </a:cxn>
                          <a:cxn ang="T10">
                            <a:pos x="T4" y="T5"/>
                          </a:cxn>
                          <a:cxn ang="T11">
                            <a:pos x="T6" y="T7"/>
                          </a:cxn>
                        </a:cxnLst>
                        <a:rect l="T12" t="T13" r="T14" b="T15"/>
                        <a:pathLst>
                          <a:path w="27" h="29">
                            <a:moveTo>
                              <a:pt x="0" y="0"/>
                            </a:moveTo>
                            <a:lnTo>
                              <a:pt x="26" y="28"/>
                            </a:lnTo>
                            <a:lnTo>
                              <a:pt x="26"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sp>
                <p:nvSpPr>
                  <p:cNvPr id="27150" name="Freeform 1598"/>
                  <p:cNvSpPr>
                    <a:spLocks/>
                  </p:cNvSpPr>
                  <p:nvPr/>
                </p:nvSpPr>
                <p:spPr bwMode="auto">
                  <a:xfrm>
                    <a:off x="4374" y="1632"/>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51" name="Freeform 1599"/>
                  <p:cNvSpPr>
                    <a:spLocks/>
                  </p:cNvSpPr>
                  <p:nvPr/>
                </p:nvSpPr>
                <p:spPr bwMode="auto">
                  <a:xfrm>
                    <a:off x="4452" y="1632"/>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52" name="Freeform 1600"/>
                  <p:cNvSpPr>
                    <a:spLocks/>
                  </p:cNvSpPr>
                  <p:nvPr/>
                </p:nvSpPr>
                <p:spPr bwMode="auto">
                  <a:xfrm>
                    <a:off x="4400" y="1632"/>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53" name="Freeform 1601"/>
                  <p:cNvSpPr>
                    <a:spLocks/>
                  </p:cNvSpPr>
                  <p:nvPr/>
                </p:nvSpPr>
                <p:spPr bwMode="auto">
                  <a:xfrm>
                    <a:off x="4426" y="1632"/>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54" name="Freeform 1602"/>
                  <p:cNvSpPr>
                    <a:spLocks/>
                  </p:cNvSpPr>
                  <p:nvPr/>
                </p:nvSpPr>
                <p:spPr bwMode="auto">
                  <a:xfrm>
                    <a:off x="4347" y="1632"/>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55" name="Freeform 1603"/>
                  <p:cNvSpPr>
                    <a:spLocks/>
                  </p:cNvSpPr>
                  <p:nvPr/>
                </p:nvSpPr>
                <p:spPr bwMode="auto">
                  <a:xfrm>
                    <a:off x="4322" y="1632"/>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56" name="Freeform 1604"/>
                  <p:cNvSpPr>
                    <a:spLocks/>
                  </p:cNvSpPr>
                  <p:nvPr/>
                </p:nvSpPr>
                <p:spPr bwMode="auto">
                  <a:xfrm>
                    <a:off x="4477" y="1632"/>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57" name="Freeform 1605"/>
                  <p:cNvSpPr>
                    <a:spLocks/>
                  </p:cNvSpPr>
                  <p:nvPr/>
                </p:nvSpPr>
                <p:spPr bwMode="auto">
                  <a:xfrm>
                    <a:off x="4504" y="1632"/>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sp>
              <p:nvSpPr>
                <p:cNvPr id="27075" name="Freeform 1606"/>
                <p:cNvSpPr>
                  <a:spLocks/>
                </p:cNvSpPr>
                <p:nvPr/>
              </p:nvSpPr>
              <p:spPr bwMode="auto">
                <a:xfrm>
                  <a:off x="4268" y="1619"/>
                  <a:ext cx="230" cy="17"/>
                </a:xfrm>
                <a:custGeom>
                  <a:avLst/>
                  <a:gdLst>
                    <a:gd name="T0" fmla="*/ 0 w 230"/>
                    <a:gd name="T1" fmla="*/ 14 h 17"/>
                    <a:gd name="T2" fmla="*/ 15 w 230"/>
                    <a:gd name="T3" fmla="*/ 0 h 17"/>
                    <a:gd name="T4" fmla="*/ 227 w 230"/>
                    <a:gd name="T5" fmla="*/ 0 h 17"/>
                    <a:gd name="T6" fmla="*/ 229 w 230"/>
                    <a:gd name="T7" fmla="*/ 16 h 17"/>
                    <a:gd name="T8" fmla="*/ 0 60000 65536"/>
                    <a:gd name="T9" fmla="*/ 0 60000 65536"/>
                    <a:gd name="T10" fmla="*/ 0 60000 65536"/>
                    <a:gd name="T11" fmla="*/ 0 60000 65536"/>
                    <a:gd name="T12" fmla="*/ 0 w 230"/>
                    <a:gd name="T13" fmla="*/ 0 h 17"/>
                    <a:gd name="T14" fmla="*/ 230 w 230"/>
                    <a:gd name="T15" fmla="*/ 17 h 17"/>
                  </a:gdLst>
                  <a:ahLst/>
                  <a:cxnLst>
                    <a:cxn ang="T8">
                      <a:pos x="T0" y="T1"/>
                    </a:cxn>
                    <a:cxn ang="T9">
                      <a:pos x="T2" y="T3"/>
                    </a:cxn>
                    <a:cxn ang="T10">
                      <a:pos x="T4" y="T5"/>
                    </a:cxn>
                    <a:cxn ang="T11">
                      <a:pos x="T6" y="T7"/>
                    </a:cxn>
                  </a:cxnLst>
                  <a:rect l="T12" t="T13" r="T14" b="T15"/>
                  <a:pathLst>
                    <a:path w="230" h="17">
                      <a:moveTo>
                        <a:pt x="0" y="14"/>
                      </a:moveTo>
                      <a:lnTo>
                        <a:pt x="15" y="0"/>
                      </a:lnTo>
                      <a:lnTo>
                        <a:pt x="227" y="0"/>
                      </a:lnTo>
                      <a:lnTo>
                        <a:pt x="229"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076" name="Freeform 1607"/>
                <p:cNvSpPr>
                  <a:spLocks/>
                </p:cNvSpPr>
                <p:nvPr/>
              </p:nvSpPr>
              <p:spPr bwMode="auto">
                <a:xfrm>
                  <a:off x="4601" y="1563"/>
                  <a:ext cx="24" cy="98"/>
                </a:xfrm>
                <a:custGeom>
                  <a:avLst/>
                  <a:gdLst>
                    <a:gd name="T0" fmla="*/ 0 w 24"/>
                    <a:gd name="T1" fmla="*/ 16 h 98"/>
                    <a:gd name="T2" fmla="*/ 0 w 24"/>
                    <a:gd name="T3" fmla="*/ 11 h 98"/>
                    <a:gd name="T4" fmla="*/ 2 w 24"/>
                    <a:gd name="T5" fmla="*/ 6 h 98"/>
                    <a:gd name="T6" fmla="*/ 5 w 24"/>
                    <a:gd name="T7" fmla="*/ 2 h 98"/>
                    <a:gd name="T8" fmla="*/ 9 w 24"/>
                    <a:gd name="T9" fmla="*/ 0 h 98"/>
                    <a:gd name="T10" fmla="*/ 13 w 24"/>
                    <a:gd name="T11" fmla="*/ 0 h 98"/>
                    <a:gd name="T12" fmla="*/ 17 w 24"/>
                    <a:gd name="T13" fmla="*/ 2 h 98"/>
                    <a:gd name="T14" fmla="*/ 20 w 24"/>
                    <a:gd name="T15" fmla="*/ 4 h 98"/>
                    <a:gd name="T16" fmla="*/ 21 w 24"/>
                    <a:gd name="T17" fmla="*/ 7 h 98"/>
                    <a:gd name="T18" fmla="*/ 22 w 24"/>
                    <a:gd name="T19" fmla="*/ 11 h 98"/>
                    <a:gd name="T20" fmla="*/ 22 w 24"/>
                    <a:gd name="T21" fmla="*/ 13 h 98"/>
                    <a:gd name="T22" fmla="*/ 23 w 24"/>
                    <a:gd name="T23" fmla="*/ 17 h 98"/>
                    <a:gd name="T24" fmla="*/ 18 w 24"/>
                    <a:gd name="T25" fmla="*/ 17 h 98"/>
                    <a:gd name="T26" fmla="*/ 18 w 24"/>
                    <a:gd name="T27" fmla="*/ 11 h 98"/>
                    <a:gd name="T28" fmla="*/ 17 w 24"/>
                    <a:gd name="T29" fmla="*/ 7 h 98"/>
                    <a:gd name="T30" fmla="*/ 14 w 24"/>
                    <a:gd name="T31" fmla="*/ 6 h 98"/>
                    <a:gd name="T32" fmla="*/ 10 w 24"/>
                    <a:gd name="T33" fmla="*/ 6 h 98"/>
                    <a:gd name="T34" fmla="*/ 8 w 24"/>
                    <a:gd name="T35" fmla="*/ 6 h 98"/>
                    <a:gd name="T36" fmla="*/ 6 w 24"/>
                    <a:gd name="T37" fmla="*/ 10 h 98"/>
                    <a:gd name="T38" fmla="*/ 5 w 24"/>
                    <a:gd name="T39" fmla="*/ 14 h 98"/>
                    <a:gd name="T40" fmla="*/ 5 w 24"/>
                    <a:gd name="T41" fmla="*/ 19 h 98"/>
                    <a:gd name="T42" fmla="*/ 5 w 24"/>
                    <a:gd name="T43" fmla="*/ 97 h 98"/>
                    <a:gd name="T44" fmla="*/ 0 w 24"/>
                    <a:gd name="T45" fmla="*/ 97 h 98"/>
                    <a:gd name="T46" fmla="*/ 0 w 24"/>
                    <a:gd name="T47" fmla="*/ 16 h 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
                    <a:gd name="T73" fmla="*/ 0 h 98"/>
                    <a:gd name="T74" fmla="*/ 24 w 24"/>
                    <a:gd name="T75" fmla="*/ 98 h 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 h="98">
                      <a:moveTo>
                        <a:pt x="0" y="16"/>
                      </a:moveTo>
                      <a:lnTo>
                        <a:pt x="0" y="11"/>
                      </a:lnTo>
                      <a:lnTo>
                        <a:pt x="2" y="6"/>
                      </a:lnTo>
                      <a:lnTo>
                        <a:pt x="5" y="2"/>
                      </a:lnTo>
                      <a:lnTo>
                        <a:pt x="9" y="0"/>
                      </a:lnTo>
                      <a:lnTo>
                        <a:pt x="13" y="0"/>
                      </a:lnTo>
                      <a:lnTo>
                        <a:pt x="17" y="2"/>
                      </a:lnTo>
                      <a:lnTo>
                        <a:pt x="20" y="4"/>
                      </a:lnTo>
                      <a:lnTo>
                        <a:pt x="21" y="7"/>
                      </a:lnTo>
                      <a:lnTo>
                        <a:pt x="22" y="11"/>
                      </a:lnTo>
                      <a:lnTo>
                        <a:pt x="22" y="13"/>
                      </a:lnTo>
                      <a:lnTo>
                        <a:pt x="23" y="17"/>
                      </a:lnTo>
                      <a:lnTo>
                        <a:pt x="18" y="17"/>
                      </a:lnTo>
                      <a:lnTo>
                        <a:pt x="18" y="11"/>
                      </a:lnTo>
                      <a:lnTo>
                        <a:pt x="17" y="7"/>
                      </a:lnTo>
                      <a:lnTo>
                        <a:pt x="14" y="6"/>
                      </a:lnTo>
                      <a:lnTo>
                        <a:pt x="10" y="6"/>
                      </a:lnTo>
                      <a:lnTo>
                        <a:pt x="8" y="6"/>
                      </a:lnTo>
                      <a:lnTo>
                        <a:pt x="6" y="10"/>
                      </a:lnTo>
                      <a:lnTo>
                        <a:pt x="5" y="14"/>
                      </a:lnTo>
                      <a:lnTo>
                        <a:pt x="5" y="19"/>
                      </a:lnTo>
                      <a:lnTo>
                        <a:pt x="5" y="97"/>
                      </a:lnTo>
                      <a:lnTo>
                        <a:pt x="0" y="97"/>
                      </a:lnTo>
                      <a:lnTo>
                        <a:pt x="0" y="16"/>
                      </a:lnTo>
                    </a:path>
                  </a:pathLst>
                </a:custGeom>
                <a:solidFill>
                  <a:srgbClr val="FFFFFF"/>
                </a:solidFill>
                <a:ln w="12700" cap="rnd">
                  <a:solidFill>
                    <a:srgbClr val="000000"/>
                  </a:solidFill>
                  <a:round/>
                  <a:headEnd/>
                  <a:tailEnd/>
                </a:ln>
              </p:spPr>
              <p:txBody>
                <a:bodyPr/>
                <a:lstStyle/>
                <a:p>
                  <a:endParaRPr lang="en-US"/>
                </a:p>
              </p:txBody>
            </p:sp>
            <p:grpSp>
              <p:nvGrpSpPr>
                <p:cNvPr id="198656" name="Group 1608"/>
                <p:cNvGrpSpPr>
                  <a:grpSpLocks/>
                </p:cNvGrpSpPr>
                <p:nvPr/>
              </p:nvGrpSpPr>
              <p:grpSpPr bwMode="auto">
                <a:xfrm>
                  <a:off x="4553" y="1637"/>
                  <a:ext cx="49" cy="25"/>
                  <a:chOff x="4553" y="1637"/>
                  <a:chExt cx="49" cy="25"/>
                </a:xfrm>
              </p:grpSpPr>
              <p:sp>
                <p:nvSpPr>
                  <p:cNvPr id="27146" name="Freeform 1609"/>
                  <p:cNvSpPr>
                    <a:spLocks/>
                  </p:cNvSpPr>
                  <p:nvPr/>
                </p:nvSpPr>
                <p:spPr bwMode="auto">
                  <a:xfrm>
                    <a:off x="4553" y="1637"/>
                    <a:ext cx="33" cy="25"/>
                  </a:xfrm>
                  <a:custGeom>
                    <a:avLst/>
                    <a:gdLst>
                      <a:gd name="T0" fmla="*/ 0 w 33"/>
                      <a:gd name="T1" fmla="*/ 24 h 25"/>
                      <a:gd name="T2" fmla="*/ 32 w 33"/>
                      <a:gd name="T3" fmla="*/ 24 h 25"/>
                      <a:gd name="T4" fmla="*/ 32 w 33"/>
                      <a:gd name="T5" fmla="*/ 0 h 25"/>
                      <a:gd name="T6" fmla="*/ 0 w 33"/>
                      <a:gd name="T7" fmla="*/ 0 h 25"/>
                      <a:gd name="T8" fmla="*/ 0 w 33"/>
                      <a:gd name="T9" fmla="*/ 24 h 25"/>
                      <a:gd name="T10" fmla="*/ 0 60000 65536"/>
                      <a:gd name="T11" fmla="*/ 0 60000 65536"/>
                      <a:gd name="T12" fmla="*/ 0 60000 65536"/>
                      <a:gd name="T13" fmla="*/ 0 60000 65536"/>
                      <a:gd name="T14" fmla="*/ 0 60000 65536"/>
                      <a:gd name="T15" fmla="*/ 0 w 33"/>
                      <a:gd name="T16" fmla="*/ 0 h 25"/>
                      <a:gd name="T17" fmla="*/ 33 w 33"/>
                      <a:gd name="T18" fmla="*/ 25 h 25"/>
                    </a:gdLst>
                    <a:ahLst/>
                    <a:cxnLst>
                      <a:cxn ang="T10">
                        <a:pos x="T0" y="T1"/>
                      </a:cxn>
                      <a:cxn ang="T11">
                        <a:pos x="T2" y="T3"/>
                      </a:cxn>
                      <a:cxn ang="T12">
                        <a:pos x="T4" y="T5"/>
                      </a:cxn>
                      <a:cxn ang="T13">
                        <a:pos x="T6" y="T7"/>
                      </a:cxn>
                      <a:cxn ang="T14">
                        <a:pos x="T8" y="T9"/>
                      </a:cxn>
                    </a:cxnLst>
                    <a:rect l="T15" t="T16" r="T17" b="T18"/>
                    <a:pathLst>
                      <a:path w="33" h="25">
                        <a:moveTo>
                          <a:pt x="0" y="24"/>
                        </a:moveTo>
                        <a:lnTo>
                          <a:pt x="32" y="24"/>
                        </a:lnTo>
                        <a:lnTo>
                          <a:pt x="32" y="0"/>
                        </a:lnTo>
                        <a:lnTo>
                          <a:pt x="0" y="0"/>
                        </a:lnTo>
                        <a:lnTo>
                          <a:pt x="0" y="24"/>
                        </a:lnTo>
                      </a:path>
                    </a:pathLst>
                  </a:custGeom>
                  <a:solidFill>
                    <a:srgbClr val="FFFFFF"/>
                  </a:solidFill>
                  <a:ln w="12700" cap="rnd">
                    <a:solidFill>
                      <a:srgbClr val="000000"/>
                    </a:solidFill>
                    <a:round/>
                    <a:headEnd/>
                    <a:tailEnd/>
                  </a:ln>
                </p:spPr>
                <p:txBody>
                  <a:bodyPr/>
                  <a:lstStyle/>
                  <a:p>
                    <a:endParaRPr lang="en-US"/>
                  </a:p>
                </p:txBody>
              </p:sp>
              <p:sp>
                <p:nvSpPr>
                  <p:cNvPr id="27147" name="Freeform 1610"/>
                  <p:cNvSpPr>
                    <a:spLocks/>
                  </p:cNvSpPr>
                  <p:nvPr/>
                </p:nvSpPr>
                <p:spPr bwMode="auto">
                  <a:xfrm>
                    <a:off x="4585" y="1637"/>
                    <a:ext cx="17" cy="25"/>
                  </a:xfrm>
                  <a:custGeom>
                    <a:avLst/>
                    <a:gdLst>
                      <a:gd name="T0" fmla="*/ 0 w 17"/>
                      <a:gd name="T1" fmla="*/ 0 h 25"/>
                      <a:gd name="T2" fmla="*/ 0 w 17"/>
                      <a:gd name="T3" fmla="*/ 24 h 25"/>
                      <a:gd name="T4" fmla="*/ 16 w 17"/>
                      <a:gd name="T5" fmla="*/ 23 h 25"/>
                      <a:gd name="T6" fmla="*/ 16 w 17"/>
                      <a:gd name="T7" fmla="*/ 2 h 25"/>
                      <a:gd name="T8" fmla="*/ 0 w 17"/>
                      <a:gd name="T9" fmla="*/ 0 h 25"/>
                      <a:gd name="T10" fmla="*/ 0 60000 65536"/>
                      <a:gd name="T11" fmla="*/ 0 60000 65536"/>
                      <a:gd name="T12" fmla="*/ 0 60000 65536"/>
                      <a:gd name="T13" fmla="*/ 0 60000 65536"/>
                      <a:gd name="T14" fmla="*/ 0 60000 65536"/>
                      <a:gd name="T15" fmla="*/ 0 w 17"/>
                      <a:gd name="T16" fmla="*/ 0 h 25"/>
                      <a:gd name="T17" fmla="*/ 17 w 17"/>
                      <a:gd name="T18" fmla="*/ 25 h 25"/>
                    </a:gdLst>
                    <a:ahLst/>
                    <a:cxnLst>
                      <a:cxn ang="T10">
                        <a:pos x="T0" y="T1"/>
                      </a:cxn>
                      <a:cxn ang="T11">
                        <a:pos x="T2" y="T3"/>
                      </a:cxn>
                      <a:cxn ang="T12">
                        <a:pos x="T4" y="T5"/>
                      </a:cxn>
                      <a:cxn ang="T13">
                        <a:pos x="T6" y="T7"/>
                      </a:cxn>
                      <a:cxn ang="T14">
                        <a:pos x="T8" y="T9"/>
                      </a:cxn>
                    </a:cxnLst>
                    <a:rect l="T15" t="T16" r="T17" b="T18"/>
                    <a:pathLst>
                      <a:path w="17" h="25">
                        <a:moveTo>
                          <a:pt x="0" y="0"/>
                        </a:moveTo>
                        <a:lnTo>
                          <a:pt x="0" y="24"/>
                        </a:lnTo>
                        <a:lnTo>
                          <a:pt x="16" y="23"/>
                        </a:lnTo>
                        <a:lnTo>
                          <a:pt x="16" y="2"/>
                        </a:lnTo>
                        <a:lnTo>
                          <a:pt x="0" y="0"/>
                        </a:lnTo>
                      </a:path>
                    </a:pathLst>
                  </a:custGeom>
                  <a:solidFill>
                    <a:srgbClr val="FFFFFF"/>
                  </a:solidFill>
                  <a:ln w="12700" cap="rnd">
                    <a:solidFill>
                      <a:srgbClr val="000000"/>
                    </a:solidFill>
                    <a:round/>
                    <a:headEnd/>
                    <a:tailEnd/>
                  </a:ln>
                </p:spPr>
                <p:txBody>
                  <a:bodyPr/>
                  <a:lstStyle/>
                  <a:p>
                    <a:endParaRPr lang="en-US"/>
                  </a:p>
                </p:txBody>
              </p:sp>
            </p:grpSp>
            <p:sp>
              <p:nvSpPr>
                <p:cNvPr id="27078" name="Freeform 1611"/>
                <p:cNvSpPr>
                  <a:spLocks/>
                </p:cNvSpPr>
                <p:nvPr/>
              </p:nvSpPr>
              <p:spPr bwMode="auto">
                <a:xfrm>
                  <a:off x="4693" y="1590"/>
                  <a:ext cx="17" cy="49"/>
                </a:xfrm>
                <a:custGeom>
                  <a:avLst/>
                  <a:gdLst>
                    <a:gd name="T0" fmla="*/ 0 w 17"/>
                    <a:gd name="T1" fmla="*/ 8 h 49"/>
                    <a:gd name="T2" fmla="*/ 0 w 17"/>
                    <a:gd name="T3" fmla="*/ 6 h 49"/>
                    <a:gd name="T4" fmla="*/ 1 w 17"/>
                    <a:gd name="T5" fmla="*/ 2 h 49"/>
                    <a:gd name="T6" fmla="*/ 2 w 17"/>
                    <a:gd name="T7" fmla="*/ 1 h 49"/>
                    <a:gd name="T8" fmla="*/ 7 w 17"/>
                    <a:gd name="T9" fmla="*/ 0 h 49"/>
                    <a:gd name="T10" fmla="*/ 8 w 17"/>
                    <a:gd name="T11" fmla="*/ 0 h 49"/>
                    <a:gd name="T12" fmla="*/ 11 w 17"/>
                    <a:gd name="T13" fmla="*/ 1 h 49"/>
                    <a:gd name="T14" fmla="*/ 13 w 17"/>
                    <a:gd name="T15" fmla="*/ 2 h 49"/>
                    <a:gd name="T16" fmla="*/ 14 w 17"/>
                    <a:gd name="T17" fmla="*/ 3 h 49"/>
                    <a:gd name="T18" fmla="*/ 16 w 17"/>
                    <a:gd name="T19" fmla="*/ 5 h 49"/>
                    <a:gd name="T20" fmla="*/ 16 w 17"/>
                    <a:gd name="T21" fmla="*/ 6 h 49"/>
                    <a:gd name="T22" fmla="*/ 16 w 17"/>
                    <a:gd name="T23" fmla="*/ 8 h 49"/>
                    <a:gd name="T24" fmla="*/ 13 w 17"/>
                    <a:gd name="T25" fmla="*/ 8 h 49"/>
                    <a:gd name="T26" fmla="*/ 13 w 17"/>
                    <a:gd name="T27" fmla="*/ 6 h 49"/>
                    <a:gd name="T28" fmla="*/ 13 w 17"/>
                    <a:gd name="T29" fmla="*/ 3 h 49"/>
                    <a:gd name="T30" fmla="*/ 10 w 17"/>
                    <a:gd name="T31" fmla="*/ 2 h 49"/>
                    <a:gd name="T32" fmla="*/ 8 w 17"/>
                    <a:gd name="T33" fmla="*/ 2 h 49"/>
                    <a:gd name="T34" fmla="*/ 5 w 17"/>
                    <a:gd name="T35" fmla="*/ 3 h 49"/>
                    <a:gd name="T36" fmla="*/ 2 w 17"/>
                    <a:gd name="T37" fmla="*/ 5 h 49"/>
                    <a:gd name="T38" fmla="*/ 2 w 17"/>
                    <a:gd name="T39" fmla="*/ 6 h 49"/>
                    <a:gd name="T40" fmla="*/ 2 w 17"/>
                    <a:gd name="T41" fmla="*/ 9 h 49"/>
                    <a:gd name="T42" fmla="*/ 2 w 17"/>
                    <a:gd name="T43" fmla="*/ 48 h 49"/>
                    <a:gd name="T44" fmla="*/ 0 w 17"/>
                    <a:gd name="T45" fmla="*/ 48 h 49"/>
                    <a:gd name="T46" fmla="*/ 0 w 17"/>
                    <a:gd name="T47" fmla="*/ 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49"/>
                    <a:gd name="T74" fmla="*/ 17 w 17"/>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49">
                      <a:moveTo>
                        <a:pt x="0" y="8"/>
                      </a:moveTo>
                      <a:lnTo>
                        <a:pt x="0" y="6"/>
                      </a:lnTo>
                      <a:lnTo>
                        <a:pt x="1" y="2"/>
                      </a:lnTo>
                      <a:lnTo>
                        <a:pt x="2" y="1"/>
                      </a:lnTo>
                      <a:lnTo>
                        <a:pt x="7" y="0"/>
                      </a:lnTo>
                      <a:lnTo>
                        <a:pt x="8" y="0"/>
                      </a:lnTo>
                      <a:lnTo>
                        <a:pt x="11" y="1"/>
                      </a:lnTo>
                      <a:lnTo>
                        <a:pt x="13" y="2"/>
                      </a:lnTo>
                      <a:lnTo>
                        <a:pt x="14" y="3"/>
                      </a:lnTo>
                      <a:lnTo>
                        <a:pt x="16" y="5"/>
                      </a:lnTo>
                      <a:lnTo>
                        <a:pt x="16" y="6"/>
                      </a:lnTo>
                      <a:lnTo>
                        <a:pt x="16" y="8"/>
                      </a:lnTo>
                      <a:lnTo>
                        <a:pt x="13" y="8"/>
                      </a:lnTo>
                      <a:lnTo>
                        <a:pt x="13" y="6"/>
                      </a:lnTo>
                      <a:lnTo>
                        <a:pt x="13" y="3"/>
                      </a:lnTo>
                      <a:lnTo>
                        <a:pt x="10" y="2"/>
                      </a:lnTo>
                      <a:lnTo>
                        <a:pt x="8" y="2"/>
                      </a:lnTo>
                      <a:lnTo>
                        <a:pt x="5" y="3"/>
                      </a:lnTo>
                      <a:lnTo>
                        <a:pt x="2" y="5"/>
                      </a:lnTo>
                      <a:lnTo>
                        <a:pt x="2" y="6"/>
                      </a:lnTo>
                      <a:lnTo>
                        <a:pt x="2" y="9"/>
                      </a:lnTo>
                      <a:lnTo>
                        <a:pt x="2" y="48"/>
                      </a:lnTo>
                      <a:lnTo>
                        <a:pt x="0" y="48"/>
                      </a:lnTo>
                      <a:lnTo>
                        <a:pt x="0" y="8"/>
                      </a:lnTo>
                    </a:path>
                  </a:pathLst>
                </a:custGeom>
                <a:solidFill>
                  <a:srgbClr val="FFFFFF"/>
                </a:solidFill>
                <a:ln w="12700" cap="rnd">
                  <a:solidFill>
                    <a:srgbClr val="000000"/>
                  </a:solidFill>
                  <a:round/>
                  <a:headEnd/>
                  <a:tailEnd/>
                </a:ln>
              </p:spPr>
              <p:txBody>
                <a:bodyPr/>
                <a:lstStyle/>
                <a:p>
                  <a:endParaRPr lang="en-US"/>
                </a:p>
              </p:txBody>
            </p:sp>
            <p:grpSp>
              <p:nvGrpSpPr>
                <p:cNvPr id="198657" name="Group 1612"/>
                <p:cNvGrpSpPr>
                  <a:grpSpLocks/>
                </p:cNvGrpSpPr>
                <p:nvPr/>
              </p:nvGrpSpPr>
              <p:grpSpPr bwMode="auto">
                <a:xfrm>
                  <a:off x="4551" y="1567"/>
                  <a:ext cx="17" cy="94"/>
                  <a:chOff x="4551" y="1567"/>
                  <a:chExt cx="17" cy="94"/>
                </a:xfrm>
              </p:grpSpPr>
              <p:grpSp>
                <p:nvGrpSpPr>
                  <p:cNvPr id="198659" name="Group 1613"/>
                  <p:cNvGrpSpPr>
                    <a:grpSpLocks/>
                  </p:cNvGrpSpPr>
                  <p:nvPr/>
                </p:nvGrpSpPr>
                <p:grpSpPr bwMode="auto">
                  <a:xfrm>
                    <a:off x="4551" y="1629"/>
                    <a:ext cx="17" cy="32"/>
                    <a:chOff x="4551" y="1629"/>
                    <a:chExt cx="17" cy="32"/>
                  </a:xfrm>
                </p:grpSpPr>
                <p:sp>
                  <p:nvSpPr>
                    <p:cNvPr id="27142" name="Rectangle 1614"/>
                    <p:cNvSpPr>
                      <a:spLocks noChangeArrowheads="1"/>
                    </p:cNvSpPr>
                    <p:nvPr/>
                  </p:nvSpPr>
                  <p:spPr bwMode="auto">
                    <a:xfrm>
                      <a:off x="4555" y="1648"/>
                      <a:ext cx="8" cy="8"/>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143" name="Freeform 1615"/>
                    <p:cNvSpPr>
                      <a:spLocks/>
                    </p:cNvSpPr>
                    <p:nvPr/>
                  </p:nvSpPr>
                  <p:spPr bwMode="auto">
                    <a:xfrm>
                      <a:off x="4551" y="1644"/>
                      <a:ext cx="17" cy="17"/>
                    </a:xfrm>
                    <a:custGeom>
                      <a:avLst/>
                      <a:gdLst>
                        <a:gd name="T0" fmla="*/ 0 w 17"/>
                        <a:gd name="T1" fmla="*/ 0 h 17"/>
                        <a:gd name="T2" fmla="*/ 16 w 17"/>
                        <a:gd name="T3" fmla="*/ 16 h 17"/>
                        <a:gd name="T4" fmla="*/ 16 w 17"/>
                        <a:gd name="T5" fmla="*/ 0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44" name="Freeform 1616"/>
                    <p:cNvSpPr>
                      <a:spLocks/>
                    </p:cNvSpPr>
                    <p:nvPr/>
                  </p:nvSpPr>
                  <p:spPr bwMode="auto">
                    <a:xfrm>
                      <a:off x="4551" y="1629"/>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FFFFFF"/>
                    </a:solidFill>
                    <a:ln w="12700" cap="rnd">
                      <a:solidFill>
                        <a:srgbClr val="000000"/>
                      </a:solidFill>
                      <a:round/>
                      <a:headEnd/>
                      <a:tailEnd/>
                    </a:ln>
                  </p:spPr>
                  <p:txBody>
                    <a:bodyPr/>
                    <a:lstStyle/>
                    <a:p>
                      <a:endParaRPr lang="en-US"/>
                    </a:p>
                  </p:txBody>
                </p:sp>
                <p:sp>
                  <p:nvSpPr>
                    <p:cNvPr id="27145" name="Freeform 1617"/>
                    <p:cNvSpPr>
                      <a:spLocks/>
                    </p:cNvSpPr>
                    <p:nvPr/>
                  </p:nvSpPr>
                  <p:spPr bwMode="auto">
                    <a:xfrm>
                      <a:off x="4551" y="1629"/>
                      <a:ext cx="17" cy="17"/>
                    </a:xfrm>
                    <a:custGeom>
                      <a:avLst/>
                      <a:gdLst>
                        <a:gd name="T0" fmla="*/ 0 w 17"/>
                        <a:gd name="T1" fmla="*/ 0 h 17"/>
                        <a:gd name="T2" fmla="*/ 16 w 17"/>
                        <a:gd name="T3" fmla="*/ 16 h 17"/>
                        <a:gd name="T4" fmla="*/ 16 w 17"/>
                        <a:gd name="T5" fmla="*/ 0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16"/>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198660" name="Group 1618"/>
                  <p:cNvGrpSpPr>
                    <a:grpSpLocks/>
                  </p:cNvGrpSpPr>
                  <p:nvPr/>
                </p:nvGrpSpPr>
                <p:grpSpPr bwMode="auto">
                  <a:xfrm>
                    <a:off x="4551" y="1597"/>
                    <a:ext cx="17" cy="33"/>
                    <a:chOff x="4551" y="1597"/>
                    <a:chExt cx="17" cy="33"/>
                  </a:xfrm>
                </p:grpSpPr>
                <p:sp>
                  <p:nvSpPr>
                    <p:cNvPr id="27138" name="Rectangle 1619"/>
                    <p:cNvSpPr>
                      <a:spLocks noChangeArrowheads="1"/>
                    </p:cNvSpPr>
                    <p:nvPr/>
                  </p:nvSpPr>
                  <p:spPr bwMode="auto">
                    <a:xfrm>
                      <a:off x="4555" y="1617"/>
                      <a:ext cx="8" cy="8"/>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139" name="Freeform 1620"/>
                    <p:cNvSpPr>
                      <a:spLocks/>
                    </p:cNvSpPr>
                    <p:nvPr/>
                  </p:nvSpPr>
                  <p:spPr bwMode="auto">
                    <a:xfrm>
                      <a:off x="4551" y="1613"/>
                      <a:ext cx="17" cy="17"/>
                    </a:xfrm>
                    <a:custGeom>
                      <a:avLst/>
                      <a:gdLst>
                        <a:gd name="T0" fmla="*/ 0 w 17"/>
                        <a:gd name="T1" fmla="*/ 0 h 17"/>
                        <a:gd name="T2" fmla="*/ 16 w 17"/>
                        <a:gd name="T3" fmla="*/ 16 h 17"/>
                        <a:gd name="T4" fmla="*/ 16 w 17"/>
                        <a:gd name="T5" fmla="*/ 0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40" name="Freeform 1621"/>
                    <p:cNvSpPr>
                      <a:spLocks/>
                    </p:cNvSpPr>
                    <p:nvPr/>
                  </p:nvSpPr>
                  <p:spPr bwMode="auto">
                    <a:xfrm>
                      <a:off x="4551" y="1597"/>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FFFFFF"/>
                    </a:solidFill>
                    <a:ln w="12700" cap="rnd">
                      <a:solidFill>
                        <a:srgbClr val="000000"/>
                      </a:solidFill>
                      <a:round/>
                      <a:headEnd/>
                      <a:tailEnd/>
                    </a:ln>
                  </p:spPr>
                  <p:txBody>
                    <a:bodyPr/>
                    <a:lstStyle/>
                    <a:p>
                      <a:endParaRPr lang="en-US"/>
                    </a:p>
                  </p:txBody>
                </p:sp>
                <p:sp>
                  <p:nvSpPr>
                    <p:cNvPr id="27141" name="Freeform 1622"/>
                    <p:cNvSpPr>
                      <a:spLocks/>
                    </p:cNvSpPr>
                    <p:nvPr/>
                  </p:nvSpPr>
                  <p:spPr bwMode="auto">
                    <a:xfrm>
                      <a:off x="4551" y="1597"/>
                      <a:ext cx="17" cy="17"/>
                    </a:xfrm>
                    <a:custGeom>
                      <a:avLst/>
                      <a:gdLst>
                        <a:gd name="T0" fmla="*/ 0 w 17"/>
                        <a:gd name="T1" fmla="*/ 0 h 17"/>
                        <a:gd name="T2" fmla="*/ 16 w 17"/>
                        <a:gd name="T3" fmla="*/ 16 h 17"/>
                        <a:gd name="T4" fmla="*/ 16 w 17"/>
                        <a:gd name="T5" fmla="*/ 0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16"/>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198661" name="Group 1623"/>
                  <p:cNvGrpSpPr>
                    <a:grpSpLocks/>
                  </p:cNvGrpSpPr>
                  <p:nvPr/>
                </p:nvGrpSpPr>
                <p:grpSpPr bwMode="auto">
                  <a:xfrm>
                    <a:off x="4551" y="1567"/>
                    <a:ext cx="17" cy="32"/>
                    <a:chOff x="4551" y="1567"/>
                    <a:chExt cx="17" cy="32"/>
                  </a:xfrm>
                </p:grpSpPr>
                <p:sp>
                  <p:nvSpPr>
                    <p:cNvPr id="27134" name="Rectangle 1624"/>
                    <p:cNvSpPr>
                      <a:spLocks noChangeArrowheads="1"/>
                    </p:cNvSpPr>
                    <p:nvPr/>
                  </p:nvSpPr>
                  <p:spPr bwMode="auto">
                    <a:xfrm>
                      <a:off x="4555" y="1586"/>
                      <a:ext cx="8" cy="8"/>
                    </a:xfrm>
                    <a:prstGeom prst="rect">
                      <a:avLst/>
                    </a:prstGeom>
                    <a:solidFill>
                      <a:srgbClr val="FFFFFF"/>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7135" name="Freeform 1625"/>
                    <p:cNvSpPr>
                      <a:spLocks/>
                    </p:cNvSpPr>
                    <p:nvPr/>
                  </p:nvSpPr>
                  <p:spPr bwMode="auto">
                    <a:xfrm>
                      <a:off x="4551" y="1582"/>
                      <a:ext cx="17" cy="17"/>
                    </a:xfrm>
                    <a:custGeom>
                      <a:avLst/>
                      <a:gdLst>
                        <a:gd name="T0" fmla="*/ 0 w 17"/>
                        <a:gd name="T1" fmla="*/ 0 h 17"/>
                        <a:gd name="T2" fmla="*/ 16 w 17"/>
                        <a:gd name="T3" fmla="*/ 16 h 17"/>
                        <a:gd name="T4" fmla="*/ 16 w 17"/>
                        <a:gd name="T5" fmla="*/ 0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136" name="Freeform 1626"/>
                    <p:cNvSpPr>
                      <a:spLocks/>
                    </p:cNvSpPr>
                    <p:nvPr/>
                  </p:nvSpPr>
                  <p:spPr bwMode="auto">
                    <a:xfrm>
                      <a:off x="4551" y="1567"/>
                      <a:ext cx="17" cy="17"/>
                    </a:xfrm>
                    <a:custGeom>
                      <a:avLst/>
                      <a:gdLst>
                        <a:gd name="T0" fmla="*/ 0 w 17"/>
                        <a:gd name="T1" fmla="*/ 16 h 17"/>
                        <a:gd name="T2" fmla="*/ 16 w 17"/>
                        <a:gd name="T3" fmla="*/ 16 h 17"/>
                        <a:gd name="T4" fmla="*/ 16 w 17"/>
                        <a:gd name="T5" fmla="*/ 0 h 17"/>
                        <a:gd name="T6" fmla="*/ 0 w 17"/>
                        <a:gd name="T7" fmla="*/ 0 h 17"/>
                        <a:gd name="T8" fmla="*/ 0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16"/>
                          </a:moveTo>
                          <a:lnTo>
                            <a:pt x="16" y="16"/>
                          </a:lnTo>
                          <a:lnTo>
                            <a:pt x="16" y="0"/>
                          </a:lnTo>
                          <a:lnTo>
                            <a:pt x="0" y="0"/>
                          </a:lnTo>
                          <a:lnTo>
                            <a:pt x="0" y="16"/>
                          </a:lnTo>
                        </a:path>
                      </a:pathLst>
                    </a:custGeom>
                    <a:solidFill>
                      <a:srgbClr val="FFFFFF"/>
                    </a:solidFill>
                    <a:ln w="12700" cap="rnd">
                      <a:solidFill>
                        <a:srgbClr val="000000"/>
                      </a:solidFill>
                      <a:round/>
                      <a:headEnd/>
                      <a:tailEnd/>
                    </a:ln>
                  </p:spPr>
                  <p:txBody>
                    <a:bodyPr/>
                    <a:lstStyle/>
                    <a:p>
                      <a:endParaRPr lang="en-US"/>
                    </a:p>
                  </p:txBody>
                </p:sp>
                <p:sp>
                  <p:nvSpPr>
                    <p:cNvPr id="27137" name="Freeform 1627"/>
                    <p:cNvSpPr>
                      <a:spLocks/>
                    </p:cNvSpPr>
                    <p:nvPr/>
                  </p:nvSpPr>
                  <p:spPr bwMode="auto">
                    <a:xfrm>
                      <a:off x="4551" y="1567"/>
                      <a:ext cx="17" cy="17"/>
                    </a:xfrm>
                    <a:custGeom>
                      <a:avLst/>
                      <a:gdLst>
                        <a:gd name="T0" fmla="*/ 0 w 17"/>
                        <a:gd name="T1" fmla="*/ 0 h 17"/>
                        <a:gd name="T2" fmla="*/ 16 w 17"/>
                        <a:gd name="T3" fmla="*/ 16 h 17"/>
                        <a:gd name="T4" fmla="*/ 16 w 17"/>
                        <a:gd name="T5" fmla="*/ 0 h 17"/>
                        <a:gd name="T6" fmla="*/ 0 w 17"/>
                        <a:gd name="T7" fmla="*/ 16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16"/>
                          </a:lnTo>
                          <a:lnTo>
                            <a:pt x="16" y="0"/>
                          </a:lnTo>
                          <a:lnTo>
                            <a:pt x="0" y="16"/>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sp>
              <p:nvSpPr>
                <p:cNvPr id="27080" name="Freeform 1628"/>
                <p:cNvSpPr>
                  <a:spLocks/>
                </p:cNvSpPr>
                <p:nvPr/>
              </p:nvSpPr>
              <p:spPr bwMode="auto">
                <a:xfrm>
                  <a:off x="4017" y="1499"/>
                  <a:ext cx="482" cy="115"/>
                </a:xfrm>
                <a:custGeom>
                  <a:avLst/>
                  <a:gdLst>
                    <a:gd name="T0" fmla="*/ 481 w 482"/>
                    <a:gd name="T1" fmla="*/ 0 h 115"/>
                    <a:gd name="T2" fmla="*/ 481 w 482"/>
                    <a:gd name="T3" fmla="*/ 21 h 115"/>
                    <a:gd name="T4" fmla="*/ 293 w 482"/>
                    <a:gd name="T5" fmla="*/ 39 h 115"/>
                    <a:gd name="T6" fmla="*/ 249 w 482"/>
                    <a:gd name="T7" fmla="*/ 108 h 115"/>
                    <a:gd name="T8" fmla="*/ 0 w 482"/>
                    <a:gd name="T9" fmla="*/ 114 h 115"/>
                    <a:gd name="T10" fmla="*/ 0 w 482"/>
                    <a:gd name="T11" fmla="*/ 100 h 115"/>
                    <a:gd name="T12" fmla="*/ 233 w 482"/>
                    <a:gd name="T13" fmla="*/ 91 h 115"/>
                    <a:gd name="T14" fmla="*/ 282 w 482"/>
                    <a:gd name="T15" fmla="*/ 19 h 115"/>
                    <a:gd name="T16" fmla="*/ 481 w 482"/>
                    <a:gd name="T17" fmla="*/ 0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2"/>
                    <a:gd name="T28" fmla="*/ 0 h 115"/>
                    <a:gd name="T29" fmla="*/ 482 w 482"/>
                    <a:gd name="T30" fmla="*/ 115 h 1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2" h="115">
                      <a:moveTo>
                        <a:pt x="481" y="0"/>
                      </a:moveTo>
                      <a:lnTo>
                        <a:pt x="481" y="21"/>
                      </a:lnTo>
                      <a:lnTo>
                        <a:pt x="293" y="39"/>
                      </a:lnTo>
                      <a:lnTo>
                        <a:pt x="249" y="108"/>
                      </a:lnTo>
                      <a:lnTo>
                        <a:pt x="0" y="114"/>
                      </a:lnTo>
                      <a:lnTo>
                        <a:pt x="0" y="100"/>
                      </a:lnTo>
                      <a:lnTo>
                        <a:pt x="233" y="91"/>
                      </a:lnTo>
                      <a:lnTo>
                        <a:pt x="282" y="19"/>
                      </a:lnTo>
                      <a:lnTo>
                        <a:pt x="481" y="0"/>
                      </a:lnTo>
                    </a:path>
                  </a:pathLst>
                </a:custGeom>
                <a:solidFill>
                  <a:srgbClr val="FFFFFF"/>
                </a:solidFill>
                <a:ln w="12700" cap="rnd">
                  <a:solidFill>
                    <a:srgbClr val="000000"/>
                  </a:solidFill>
                  <a:round/>
                  <a:headEnd/>
                  <a:tailEnd/>
                </a:ln>
              </p:spPr>
              <p:txBody>
                <a:bodyPr/>
                <a:lstStyle/>
                <a:p>
                  <a:endParaRPr lang="en-US"/>
                </a:p>
              </p:txBody>
            </p:sp>
            <p:grpSp>
              <p:nvGrpSpPr>
                <p:cNvPr id="198662" name="Group 1629"/>
                <p:cNvGrpSpPr>
                  <a:grpSpLocks/>
                </p:cNvGrpSpPr>
                <p:nvPr/>
              </p:nvGrpSpPr>
              <p:grpSpPr bwMode="auto">
                <a:xfrm>
                  <a:off x="4364" y="1461"/>
                  <a:ext cx="55" cy="64"/>
                  <a:chOff x="4364" y="1461"/>
                  <a:chExt cx="55" cy="64"/>
                </a:xfrm>
              </p:grpSpPr>
              <p:sp>
                <p:nvSpPr>
                  <p:cNvPr id="27129" name="Freeform 1630"/>
                  <p:cNvSpPr>
                    <a:spLocks/>
                  </p:cNvSpPr>
                  <p:nvPr/>
                </p:nvSpPr>
                <p:spPr bwMode="auto">
                  <a:xfrm>
                    <a:off x="4381" y="1461"/>
                    <a:ext cx="38" cy="64"/>
                  </a:xfrm>
                  <a:custGeom>
                    <a:avLst/>
                    <a:gdLst>
                      <a:gd name="T0" fmla="*/ 19 w 38"/>
                      <a:gd name="T1" fmla="*/ 0 h 64"/>
                      <a:gd name="T2" fmla="*/ 37 w 38"/>
                      <a:gd name="T3" fmla="*/ 9 h 64"/>
                      <a:gd name="T4" fmla="*/ 37 w 38"/>
                      <a:gd name="T5" fmla="*/ 27 h 64"/>
                      <a:gd name="T6" fmla="*/ 22 w 38"/>
                      <a:gd name="T7" fmla="*/ 28 h 64"/>
                      <a:gd name="T8" fmla="*/ 12 w 38"/>
                      <a:gd name="T9" fmla="*/ 59 h 64"/>
                      <a:gd name="T10" fmla="*/ 0 w 38"/>
                      <a:gd name="T11" fmla="*/ 63 h 64"/>
                      <a:gd name="T12" fmla="*/ 19 w 38"/>
                      <a:gd name="T13" fmla="*/ 0 h 64"/>
                      <a:gd name="T14" fmla="*/ 0 60000 65536"/>
                      <a:gd name="T15" fmla="*/ 0 60000 65536"/>
                      <a:gd name="T16" fmla="*/ 0 60000 65536"/>
                      <a:gd name="T17" fmla="*/ 0 60000 65536"/>
                      <a:gd name="T18" fmla="*/ 0 60000 65536"/>
                      <a:gd name="T19" fmla="*/ 0 60000 65536"/>
                      <a:gd name="T20" fmla="*/ 0 60000 65536"/>
                      <a:gd name="T21" fmla="*/ 0 w 38"/>
                      <a:gd name="T22" fmla="*/ 0 h 64"/>
                      <a:gd name="T23" fmla="*/ 38 w 38"/>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64">
                        <a:moveTo>
                          <a:pt x="19" y="0"/>
                        </a:moveTo>
                        <a:lnTo>
                          <a:pt x="37" y="9"/>
                        </a:lnTo>
                        <a:lnTo>
                          <a:pt x="37" y="27"/>
                        </a:lnTo>
                        <a:lnTo>
                          <a:pt x="22" y="28"/>
                        </a:lnTo>
                        <a:lnTo>
                          <a:pt x="12" y="59"/>
                        </a:lnTo>
                        <a:lnTo>
                          <a:pt x="0" y="63"/>
                        </a:lnTo>
                        <a:lnTo>
                          <a:pt x="19" y="0"/>
                        </a:lnTo>
                      </a:path>
                    </a:pathLst>
                  </a:custGeom>
                  <a:solidFill>
                    <a:srgbClr val="FFFFFF"/>
                  </a:solidFill>
                  <a:ln w="12700" cap="rnd">
                    <a:solidFill>
                      <a:srgbClr val="000000"/>
                    </a:solidFill>
                    <a:round/>
                    <a:headEnd/>
                    <a:tailEnd/>
                  </a:ln>
                </p:spPr>
                <p:txBody>
                  <a:bodyPr/>
                  <a:lstStyle/>
                  <a:p>
                    <a:endParaRPr lang="en-US"/>
                  </a:p>
                </p:txBody>
              </p:sp>
              <p:sp>
                <p:nvSpPr>
                  <p:cNvPr id="27130" name="Freeform 1631"/>
                  <p:cNvSpPr>
                    <a:spLocks/>
                  </p:cNvSpPr>
                  <p:nvPr/>
                </p:nvSpPr>
                <p:spPr bwMode="auto">
                  <a:xfrm>
                    <a:off x="4364" y="1461"/>
                    <a:ext cx="38" cy="64"/>
                  </a:xfrm>
                  <a:custGeom>
                    <a:avLst/>
                    <a:gdLst>
                      <a:gd name="T0" fmla="*/ 20 w 38"/>
                      <a:gd name="T1" fmla="*/ 6 h 64"/>
                      <a:gd name="T2" fmla="*/ 37 w 38"/>
                      <a:gd name="T3" fmla="*/ 0 h 64"/>
                      <a:gd name="T4" fmla="*/ 17 w 38"/>
                      <a:gd name="T5" fmla="*/ 62 h 64"/>
                      <a:gd name="T6" fmla="*/ 0 w 38"/>
                      <a:gd name="T7" fmla="*/ 63 h 64"/>
                      <a:gd name="T8" fmla="*/ 20 w 38"/>
                      <a:gd name="T9" fmla="*/ 6 h 64"/>
                      <a:gd name="T10" fmla="*/ 0 60000 65536"/>
                      <a:gd name="T11" fmla="*/ 0 60000 65536"/>
                      <a:gd name="T12" fmla="*/ 0 60000 65536"/>
                      <a:gd name="T13" fmla="*/ 0 60000 65536"/>
                      <a:gd name="T14" fmla="*/ 0 60000 65536"/>
                      <a:gd name="T15" fmla="*/ 0 w 38"/>
                      <a:gd name="T16" fmla="*/ 0 h 64"/>
                      <a:gd name="T17" fmla="*/ 38 w 38"/>
                      <a:gd name="T18" fmla="*/ 64 h 64"/>
                    </a:gdLst>
                    <a:ahLst/>
                    <a:cxnLst>
                      <a:cxn ang="T10">
                        <a:pos x="T0" y="T1"/>
                      </a:cxn>
                      <a:cxn ang="T11">
                        <a:pos x="T2" y="T3"/>
                      </a:cxn>
                      <a:cxn ang="T12">
                        <a:pos x="T4" y="T5"/>
                      </a:cxn>
                      <a:cxn ang="T13">
                        <a:pos x="T6" y="T7"/>
                      </a:cxn>
                      <a:cxn ang="T14">
                        <a:pos x="T8" y="T9"/>
                      </a:cxn>
                    </a:cxnLst>
                    <a:rect l="T15" t="T16" r="T17" b="T18"/>
                    <a:pathLst>
                      <a:path w="38" h="64">
                        <a:moveTo>
                          <a:pt x="20" y="6"/>
                        </a:moveTo>
                        <a:lnTo>
                          <a:pt x="37" y="0"/>
                        </a:lnTo>
                        <a:lnTo>
                          <a:pt x="17" y="62"/>
                        </a:lnTo>
                        <a:lnTo>
                          <a:pt x="0" y="63"/>
                        </a:lnTo>
                        <a:lnTo>
                          <a:pt x="20" y="6"/>
                        </a:lnTo>
                      </a:path>
                    </a:pathLst>
                  </a:custGeom>
                  <a:solidFill>
                    <a:srgbClr val="FFFFFF"/>
                  </a:solidFill>
                  <a:ln w="12700" cap="rnd">
                    <a:solidFill>
                      <a:srgbClr val="000000"/>
                    </a:solidFill>
                    <a:round/>
                    <a:headEnd/>
                    <a:tailEnd/>
                  </a:ln>
                </p:spPr>
                <p:txBody>
                  <a:bodyPr/>
                  <a:lstStyle/>
                  <a:p>
                    <a:endParaRPr lang="en-US"/>
                  </a:p>
                </p:txBody>
              </p:sp>
            </p:grpSp>
            <p:grpSp>
              <p:nvGrpSpPr>
                <p:cNvPr id="198663" name="Group 1632"/>
                <p:cNvGrpSpPr>
                  <a:grpSpLocks/>
                </p:cNvGrpSpPr>
                <p:nvPr/>
              </p:nvGrpSpPr>
              <p:grpSpPr bwMode="auto">
                <a:xfrm>
                  <a:off x="4441" y="1442"/>
                  <a:ext cx="63" cy="75"/>
                  <a:chOff x="4441" y="1442"/>
                  <a:chExt cx="63" cy="75"/>
                </a:xfrm>
              </p:grpSpPr>
              <p:sp>
                <p:nvSpPr>
                  <p:cNvPr id="27127" name="Freeform 1633"/>
                  <p:cNvSpPr>
                    <a:spLocks/>
                  </p:cNvSpPr>
                  <p:nvPr/>
                </p:nvSpPr>
                <p:spPr bwMode="auto">
                  <a:xfrm>
                    <a:off x="4441" y="1442"/>
                    <a:ext cx="45" cy="75"/>
                  </a:xfrm>
                  <a:custGeom>
                    <a:avLst/>
                    <a:gdLst>
                      <a:gd name="T0" fmla="*/ 24 w 45"/>
                      <a:gd name="T1" fmla="*/ 4 h 75"/>
                      <a:gd name="T2" fmla="*/ 44 w 45"/>
                      <a:gd name="T3" fmla="*/ 0 h 75"/>
                      <a:gd name="T4" fmla="*/ 22 w 45"/>
                      <a:gd name="T5" fmla="*/ 72 h 75"/>
                      <a:gd name="T6" fmla="*/ 0 w 45"/>
                      <a:gd name="T7" fmla="*/ 74 h 75"/>
                      <a:gd name="T8" fmla="*/ 24 w 45"/>
                      <a:gd name="T9" fmla="*/ 4 h 75"/>
                      <a:gd name="T10" fmla="*/ 0 60000 65536"/>
                      <a:gd name="T11" fmla="*/ 0 60000 65536"/>
                      <a:gd name="T12" fmla="*/ 0 60000 65536"/>
                      <a:gd name="T13" fmla="*/ 0 60000 65536"/>
                      <a:gd name="T14" fmla="*/ 0 60000 65536"/>
                      <a:gd name="T15" fmla="*/ 0 w 45"/>
                      <a:gd name="T16" fmla="*/ 0 h 75"/>
                      <a:gd name="T17" fmla="*/ 45 w 45"/>
                      <a:gd name="T18" fmla="*/ 75 h 75"/>
                    </a:gdLst>
                    <a:ahLst/>
                    <a:cxnLst>
                      <a:cxn ang="T10">
                        <a:pos x="T0" y="T1"/>
                      </a:cxn>
                      <a:cxn ang="T11">
                        <a:pos x="T2" y="T3"/>
                      </a:cxn>
                      <a:cxn ang="T12">
                        <a:pos x="T4" y="T5"/>
                      </a:cxn>
                      <a:cxn ang="T13">
                        <a:pos x="T6" y="T7"/>
                      </a:cxn>
                      <a:cxn ang="T14">
                        <a:pos x="T8" y="T9"/>
                      </a:cxn>
                    </a:cxnLst>
                    <a:rect l="T15" t="T16" r="T17" b="T18"/>
                    <a:pathLst>
                      <a:path w="45" h="75">
                        <a:moveTo>
                          <a:pt x="24" y="4"/>
                        </a:moveTo>
                        <a:lnTo>
                          <a:pt x="44" y="0"/>
                        </a:lnTo>
                        <a:lnTo>
                          <a:pt x="22" y="72"/>
                        </a:lnTo>
                        <a:lnTo>
                          <a:pt x="0" y="74"/>
                        </a:lnTo>
                        <a:lnTo>
                          <a:pt x="24" y="4"/>
                        </a:lnTo>
                      </a:path>
                    </a:pathLst>
                  </a:custGeom>
                  <a:solidFill>
                    <a:srgbClr val="FFFFFF"/>
                  </a:solidFill>
                  <a:ln w="12700" cap="rnd">
                    <a:solidFill>
                      <a:srgbClr val="000000"/>
                    </a:solidFill>
                    <a:round/>
                    <a:headEnd/>
                    <a:tailEnd/>
                  </a:ln>
                </p:spPr>
                <p:txBody>
                  <a:bodyPr/>
                  <a:lstStyle/>
                  <a:p>
                    <a:endParaRPr lang="en-US"/>
                  </a:p>
                </p:txBody>
              </p:sp>
              <p:sp>
                <p:nvSpPr>
                  <p:cNvPr id="27128" name="Freeform 1634"/>
                  <p:cNvSpPr>
                    <a:spLocks/>
                  </p:cNvSpPr>
                  <p:nvPr/>
                </p:nvSpPr>
                <p:spPr bwMode="auto">
                  <a:xfrm>
                    <a:off x="4463" y="1443"/>
                    <a:ext cx="41" cy="71"/>
                  </a:xfrm>
                  <a:custGeom>
                    <a:avLst/>
                    <a:gdLst>
                      <a:gd name="T0" fmla="*/ 22 w 41"/>
                      <a:gd name="T1" fmla="*/ 0 h 71"/>
                      <a:gd name="T2" fmla="*/ 0 w 41"/>
                      <a:gd name="T3" fmla="*/ 70 h 71"/>
                      <a:gd name="T4" fmla="*/ 14 w 41"/>
                      <a:gd name="T5" fmla="*/ 64 h 71"/>
                      <a:gd name="T6" fmla="*/ 22 w 41"/>
                      <a:gd name="T7" fmla="*/ 33 h 71"/>
                      <a:gd name="T8" fmla="*/ 40 w 41"/>
                      <a:gd name="T9" fmla="*/ 31 h 71"/>
                      <a:gd name="T10" fmla="*/ 40 w 41"/>
                      <a:gd name="T11" fmla="*/ 12 h 71"/>
                      <a:gd name="T12" fmla="*/ 22 w 41"/>
                      <a:gd name="T13" fmla="*/ 0 h 71"/>
                      <a:gd name="T14" fmla="*/ 0 60000 65536"/>
                      <a:gd name="T15" fmla="*/ 0 60000 65536"/>
                      <a:gd name="T16" fmla="*/ 0 60000 65536"/>
                      <a:gd name="T17" fmla="*/ 0 60000 65536"/>
                      <a:gd name="T18" fmla="*/ 0 60000 65536"/>
                      <a:gd name="T19" fmla="*/ 0 60000 65536"/>
                      <a:gd name="T20" fmla="*/ 0 60000 65536"/>
                      <a:gd name="T21" fmla="*/ 0 w 41"/>
                      <a:gd name="T22" fmla="*/ 0 h 71"/>
                      <a:gd name="T23" fmla="*/ 41 w 41"/>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71">
                        <a:moveTo>
                          <a:pt x="22" y="0"/>
                        </a:moveTo>
                        <a:lnTo>
                          <a:pt x="0" y="70"/>
                        </a:lnTo>
                        <a:lnTo>
                          <a:pt x="14" y="64"/>
                        </a:lnTo>
                        <a:lnTo>
                          <a:pt x="22" y="33"/>
                        </a:lnTo>
                        <a:lnTo>
                          <a:pt x="40" y="31"/>
                        </a:lnTo>
                        <a:lnTo>
                          <a:pt x="40" y="12"/>
                        </a:lnTo>
                        <a:lnTo>
                          <a:pt x="22" y="0"/>
                        </a:lnTo>
                      </a:path>
                    </a:pathLst>
                  </a:custGeom>
                  <a:solidFill>
                    <a:srgbClr val="FFFFFF"/>
                  </a:solidFill>
                  <a:ln w="12700" cap="rnd">
                    <a:solidFill>
                      <a:srgbClr val="000000"/>
                    </a:solidFill>
                    <a:round/>
                    <a:headEnd/>
                    <a:tailEnd/>
                  </a:ln>
                </p:spPr>
                <p:txBody>
                  <a:bodyPr/>
                  <a:lstStyle/>
                  <a:p>
                    <a:endParaRPr lang="en-US"/>
                  </a:p>
                </p:txBody>
              </p:sp>
            </p:grpSp>
            <p:grpSp>
              <p:nvGrpSpPr>
                <p:cNvPr id="198664" name="Group 1635"/>
                <p:cNvGrpSpPr>
                  <a:grpSpLocks/>
                </p:cNvGrpSpPr>
                <p:nvPr/>
              </p:nvGrpSpPr>
              <p:grpSpPr bwMode="auto">
                <a:xfrm>
                  <a:off x="4499" y="1633"/>
                  <a:ext cx="61" cy="36"/>
                  <a:chOff x="4499" y="1633"/>
                  <a:chExt cx="61" cy="36"/>
                </a:xfrm>
              </p:grpSpPr>
              <p:sp>
                <p:nvSpPr>
                  <p:cNvPr id="27125" name="Freeform 1636"/>
                  <p:cNvSpPr>
                    <a:spLocks/>
                  </p:cNvSpPr>
                  <p:nvPr/>
                </p:nvSpPr>
                <p:spPr bwMode="auto">
                  <a:xfrm>
                    <a:off x="4499" y="1633"/>
                    <a:ext cx="45" cy="36"/>
                  </a:xfrm>
                  <a:custGeom>
                    <a:avLst/>
                    <a:gdLst>
                      <a:gd name="T0" fmla="*/ 0 w 45"/>
                      <a:gd name="T1" fmla="*/ 35 h 36"/>
                      <a:gd name="T2" fmla="*/ 44 w 45"/>
                      <a:gd name="T3" fmla="*/ 35 h 36"/>
                      <a:gd name="T4" fmla="*/ 44 w 45"/>
                      <a:gd name="T5" fmla="*/ 0 h 36"/>
                      <a:gd name="T6" fmla="*/ 0 w 45"/>
                      <a:gd name="T7" fmla="*/ 0 h 36"/>
                      <a:gd name="T8" fmla="*/ 0 w 45"/>
                      <a:gd name="T9" fmla="*/ 35 h 36"/>
                      <a:gd name="T10" fmla="*/ 0 60000 65536"/>
                      <a:gd name="T11" fmla="*/ 0 60000 65536"/>
                      <a:gd name="T12" fmla="*/ 0 60000 65536"/>
                      <a:gd name="T13" fmla="*/ 0 60000 65536"/>
                      <a:gd name="T14" fmla="*/ 0 60000 65536"/>
                      <a:gd name="T15" fmla="*/ 0 w 45"/>
                      <a:gd name="T16" fmla="*/ 0 h 36"/>
                      <a:gd name="T17" fmla="*/ 45 w 45"/>
                      <a:gd name="T18" fmla="*/ 36 h 36"/>
                    </a:gdLst>
                    <a:ahLst/>
                    <a:cxnLst>
                      <a:cxn ang="T10">
                        <a:pos x="T0" y="T1"/>
                      </a:cxn>
                      <a:cxn ang="T11">
                        <a:pos x="T2" y="T3"/>
                      </a:cxn>
                      <a:cxn ang="T12">
                        <a:pos x="T4" y="T5"/>
                      </a:cxn>
                      <a:cxn ang="T13">
                        <a:pos x="T6" y="T7"/>
                      </a:cxn>
                      <a:cxn ang="T14">
                        <a:pos x="T8" y="T9"/>
                      </a:cxn>
                    </a:cxnLst>
                    <a:rect l="T15" t="T16" r="T17" b="T18"/>
                    <a:pathLst>
                      <a:path w="45" h="36">
                        <a:moveTo>
                          <a:pt x="0" y="35"/>
                        </a:moveTo>
                        <a:lnTo>
                          <a:pt x="44" y="35"/>
                        </a:lnTo>
                        <a:lnTo>
                          <a:pt x="44" y="0"/>
                        </a:lnTo>
                        <a:lnTo>
                          <a:pt x="0" y="0"/>
                        </a:lnTo>
                        <a:lnTo>
                          <a:pt x="0" y="35"/>
                        </a:lnTo>
                      </a:path>
                    </a:pathLst>
                  </a:custGeom>
                  <a:solidFill>
                    <a:srgbClr val="FFFFFF"/>
                  </a:solidFill>
                  <a:ln w="12700" cap="rnd">
                    <a:solidFill>
                      <a:srgbClr val="000000"/>
                    </a:solidFill>
                    <a:round/>
                    <a:headEnd/>
                    <a:tailEnd/>
                  </a:ln>
                </p:spPr>
                <p:txBody>
                  <a:bodyPr/>
                  <a:lstStyle/>
                  <a:p>
                    <a:endParaRPr lang="en-US"/>
                  </a:p>
                </p:txBody>
              </p:sp>
              <p:sp>
                <p:nvSpPr>
                  <p:cNvPr id="27126" name="Freeform 1637"/>
                  <p:cNvSpPr>
                    <a:spLocks/>
                  </p:cNvSpPr>
                  <p:nvPr/>
                </p:nvSpPr>
                <p:spPr bwMode="auto">
                  <a:xfrm>
                    <a:off x="4543" y="1633"/>
                    <a:ext cx="17" cy="36"/>
                  </a:xfrm>
                  <a:custGeom>
                    <a:avLst/>
                    <a:gdLst>
                      <a:gd name="T0" fmla="*/ 0 w 17"/>
                      <a:gd name="T1" fmla="*/ 0 h 36"/>
                      <a:gd name="T2" fmla="*/ 0 w 17"/>
                      <a:gd name="T3" fmla="*/ 35 h 36"/>
                      <a:gd name="T4" fmla="*/ 16 w 17"/>
                      <a:gd name="T5" fmla="*/ 33 h 36"/>
                      <a:gd name="T6" fmla="*/ 16 w 17"/>
                      <a:gd name="T7" fmla="*/ 3 h 36"/>
                      <a:gd name="T8" fmla="*/ 0 w 17"/>
                      <a:gd name="T9" fmla="*/ 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0" y="0"/>
                        </a:moveTo>
                        <a:lnTo>
                          <a:pt x="0" y="35"/>
                        </a:lnTo>
                        <a:lnTo>
                          <a:pt x="16" y="33"/>
                        </a:lnTo>
                        <a:lnTo>
                          <a:pt x="16" y="3"/>
                        </a:lnTo>
                        <a:lnTo>
                          <a:pt x="0" y="0"/>
                        </a:lnTo>
                      </a:path>
                    </a:pathLst>
                  </a:custGeom>
                  <a:solidFill>
                    <a:srgbClr val="FFFFFF"/>
                  </a:solidFill>
                  <a:ln w="12700" cap="rnd">
                    <a:solidFill>
                      <a:srgbClr val="000000"/>
                    </a:solidFill>
                    <a:round/>
                    <a:headEnd/>
                    <a:tailEnd/>
                  </a:ln>
                </p:spPr>
                <p:txBody>
                  <a:bodyPr/>
                  <a:lstStyle/>
                  <a:p>
                    <a:endParaRPr lang="en-US"/>
                  </a:p>
                </p:txBody>
              </p:sp>
            </p:grpSp>
            <p:grpSp>
              <p:nvGrpSpPr>
                <p:cNvPr id="198665" name="Group 1638"/>
                <p:cNvGrpSpPr>
                  <a:grpSpLocks/>
                </p:cNvGrpSpPr>
                <p:nvPr/>
              </p:nvGrpSpPr>
              <p:grpSpPr bwMode="auto">
                <a:xfrm>
                  <a:off x="4307" y="1541"/>
                  <a:ext cx="160" cy="124"/>
                  <a:chOff x="4307" y="1541"/>
                  <a:chExt cx="160" cy="124"/>
                </a:xfrm>
              </p:grpSpPr>
              <p:sp>
                <p:nvSpPr>
                  <p:cNvPr id="27120" name="Freeform 1639"/>
                  <p:cNvSpPr>
                    <a:spLocks/>
                  </p:cNvSpPr>
                  <p:nvPr/>
                </p:nvSpPr>
                <p:spPr bwMode="auto">
                  <a:xfrm>
                    <a:off x="4309" y="1545"/>
                    <a:ext cx="72" cy="17"/>
                  </a:xfrm>
                  <a:custGeom>
                    <a:avLst/>
                    <a:gdLst>
                      <a:gd name="T0" fmla="*/ 0 w 72"/>
                      <a:gd name="T1" fmla="*/ 8 h 17"/>
                      <a:gd name="T2" fmla="*/ 64 w 72"/>
                      <a:gd name="T3" fmla="*/ 0 h 17"/>
                      <a:gd name="T4" fmla="*/ 71 w 72"/>
                      <a:gd name="T5" fmla="*/ 12 h 17"/>
                      <a:gd name="T6" fmla="*/ 6 w 72"/>
                      <a:gd name="T7" fmla="*/ 16 h 17"/>
                      <a:gd name="T8" fmla="*/ 0 w 72"/>
                      <a:gd name="T9" fmla="*/ 8 h 17"/>
                      <a:gd name="T10" fmla="*/ 0 60000 65536"/>
                      <a:gd name="T11" fmla="*/ 0 60000 65536"/>
                      <a:gd name="T12" fmla="*/ 0 60000 65536"/>
                      <a:gd name="T13" fmla="*/ 0 60000 65536"/>
                      <a:gd name="T14" fmla="*/ 0 60000 65536"/>
                      <a:gd name="T15" fmla="*/ 0 w 72"/>
                      <a:gd name="T16" fmla="*/ 0 h 17"/>
                      <a:gd name="T17" fmla="*/ 72 w 72"/>
                      <a:gd name="T18" fmla="*/ 17 h 17"/>
                    </a:gdLst>
                    <a:ahLst/>
                    <a:cxnLst>
                      <a:cxn ang="T10">
                        <a:pos x="T0" y="T1"/>
                      </a:cxn>
                      <a:cxn ang="T11">
                        <a:pos x="T2" y="T3"/>
                      </a:cxn>
                      <a:cxn ang="T12">
                        <a:pos x="T4" y="T5"/>
                      </a:cxn>
                      <a:cxn ang="T13">
                        <a:pos x="T6" y="T7"/>
                      </a:cxn>
                      <a:cxn ang="T14">
                        <a:pos x="T8" y="T9"/>
                      </a:cxn>
                    </a:cxnLst>
                    <a:rect l="T15" t="T16" r="T17" b="T18"/>
                    <a:pathLst>
                      <a:path w="72" h="17">
                        <a:moveTo>
                          <a:pt x="0" y="8"/>
                        </a:moveTo>
                        <a:lnTo>
                          <a:pt x="64" y="0"/>
                        </a:lnTo>
                        <a:lnTo>
                          <a:pt x="71" y="12"/>
                        </a:lnTo>
                        <a:lnTo>
                          <a:pt x="6" y="16"/>
                        </a:lnTo>
                        <a:lnTo>
                          <a:pt x="0" y="8"/>
                        </a:lnTo>
                      </a:path>
                    </a:pathLst>
                  </a:custGeom>
                  <a:solidFill>
                    <a:srgbClr val="FFFFFF"/>
                  </a:solidFill>
                  <a:ln w="12700" cap="rnd">
                    <a:solidFill>
                      <a:srgbClr val="000000"/>
                    </a:solidFill>
                    <a:round/>
                    <a:headEnd/>
                    <a:tailEnd/>
                  </a:ln>
                </p:spPr>
                <p:txBody>
                  <a:bodyPr/>
                  <a:lstStyle/>
                  <a:p>
                    <a:endParaRPr lang="en-US"/>
                  </a:p>
                </p:txBody>
              </p:sp>
              <p:sp>
                <p:nvSpPr>
                  <p:cNvPr id="27121" name="Freeform 1640"/>
                  <p:cNvSpPr>
                    <a:spLocks/>
                  </p:cNvSpPr>
                  <p:nvPr/>
                </p:nvSpPr>
                <p:spPr bwMode="auto">
                  <a:xfrm>
                    <a:off x="4307" y="1548"/>
                    <a:ext cx="17" cy="114"/>
                  </a:xfrm>
                  <a:custGeom>
                    <a:avLst/>
                    <a:gdLst>
                      <a:gd name="T0" fmla="*/ 0 w 17"/>
                      <a:gd name="T1" fmla="*/ 113 h 114"/>
                      <a:gd name="T2" fmla="*/ 0 w 17"/>
                      <a:gd name="T3" fmla="*/ 0 h 114"/>
                      <a:gd name="T4" fmla="*/ 16 w 17"/>
                      <a:gd name="T5" fmla="*/ 6 h 114"/>
                      <a:gd name="T6" fmla="*/ 16 w 17"/>
                      <a:gd name="T7" fmla="*/ 113 h 114"/>
                      <a:gd name="T8" fmla="*/ 0 w 17"/>
                      <a:gd name="T9" fmla="*/ 113 h 114"/>
                      <a:gd name="T10" fmla="*/ 0 60000 65536"/>
                      <a:gd name="T11" fmla="*/ 0 60000 65536"/>
                      <a:gd name="T12" fmla="*/ 0 60000 65536"/>
                      <a:gd name="T13" fmla="*/ 0 60000 65536"/>
                      <a:gd name="T14" fmla="*/ 0 60000 65536"/>
                      <a:gd name="T15" fmla="*/ 0 w 17"/>
                      <a:gd name="T16" fmla="*/ 0 h 114"/>
                      <a:gd name="T17" fmla="*/ 17 w 17"/>
                      <a:gd name="T18" fmla="*/ 114 h 114"/>
                    </a:gdLst>
                    <a:ahLst/>
                    <a:cxnLst>
                      <a:cxn ang="T10">
                        <a:pos x="T0" y="T1"/>
                      </a:cxn>
                      <a:cxn ang="T11">
                        <a:pos x="T2" y="T3"/>
                      </a:cxn>
                      <a:cxn ang="T12">
                        <a:pos x="T4" y="T5"/>
                      </a:cxn>
                      <a:cxn ang="T13">
                        <a:pos x="T6" y="T7"/>
                      </a:cxn>
                      <a:cxn ang="T14">
                        <a:pos x="T8" y="T9"/>
                      </a:cxn>
                    </a:cxnLst>
                    <a:rect l="T15" t="T16" r="T17" b="T18"/>
                    <a:pathLst>
                      <a:path w="17" h="114">
                        <a:moveTo>
                          <a:pt x="0" y="113"/>
                        </a:moveTo>
                        <a:lnTo>
                          <a:pt x="0" y="0"/>
                        </a:lnTo>
                        <a:lnTo>
                          <a:pt x="16" y="6"/>
                        </a:lnTo>
                        <a:lnTo>
                          <a:pt x="16" y="113"/>
                        </a:lnTo>
                        <a:lnTo>
                          <a:pt x="0" y="113"/>
                        </a:lnTo>
                      </a:path>
                    </a:pathLst>
                  </a:custGeom>
                  <a:solidFill>
                    <a:srgbClr val="FFFFFF"/>
                  </a:solidFill>
                  <a:ln w="12700" cap="rnd">
                    <a:solidFill>
                      <a:srgbClr val="000000"/>
                    </a:solidFill>
                    <a:round/>
                    <a:headEnd/>
                    <a:tailEnd/>
                  </a:ln>
                </p:spPr>
                <p:txBody>
                  <a:bodyPr/>
                  <a:lstStyle/>
                  <a:p>
                    <a:endParaRPr lang="en-US"/>
                  </a:p>
                </p:txBody>
              </p:sp>
              <p:sp>
                <p:nvSpPr>
                  <p:cNvPr id="27122" name="Freeform 1641"/>
                  <p:cNvSpPr>
                    <a:spLocks/>
                  </p:cNvSpPr>
                  <p:nvPr/>
                </p:nvSpPr>
                <p:spPr bwMode="auto">
                  <a:xfrm>
                    <a:off x="4371" y="1545"/>
                    <a:ext cx="17" cy="119"/>
                  </a:xfrm>
                  <a:custGeom>
                    <a:avLst/>
                    <a:gdLst>
                      <a:gd name="T0" fmla="*/ 0 w 17"/>
                      <a:gd name="T1" fmla="*/ 118 h 119"/>
                      <a:gd name="T2" fmla="*/ 0 w 17"/>
                      <a:gd name="T3" fmla="*/ 0 h 119"/>
                      <a:gd name="T4" fmla="*/ 16 w 17"/>
                      <a:gd name="T5" fmla="*/ 6 h 119"/>
                      <a:gd name="T6" fmla="*/ 16 w 17"/>
                      <a:gd name="T7" fmla="*/ 118 h 119"/>
                      <a:gd name="T8" fmla="*/ 0 w 17"/>
                      <a:gd name="T9" fmla="*/ 118 h 119"/>
                      <a:gd name="T10" fmla="*/ 0 60000 65536"/>
                      <a:gd name="T11" fmla="*/ 0 60000 65536"/>
                      <a:gd name="T12" fmla="*/ 0 60000 65536"/>
                      <a:gd name="T13" fmla="*/ 0 60000 65536"/>
                      <a:gd name="T14" fmla="*/ 0 60000 65536"/>
                      <a:gd name="T15" fmla="*/ 0 w 17"/>
                      <a:gd name="T16" fmla="*/ 0 h 119"/>
                      <a:gd name="T17" fmla="*/ 17 w 17"/>
                      <a:gd name="T18" fmla="*/ 119 h 119"/>
                    </a:gdLst>
                    <a:ahLst/>
                    <a:cxnLst>
                      <a:cxn ang="T10">
                        <a:pos x="T0" y="T1"/>
                      </a:cxn>
                      <a:cxn ang="T11">
                        <a:pos x="T2" y="T3"/>
                      </a:cxn>
                      <a:cxn ang="T12">
                        <a:pos x="T4" y="T5"/>
                      </a:cxn>
                      <a:cxn ang="T13">
                        <a:pos x="T6" y="T7"/>
                      </a:cxn>
                      <a:cxn ang="T14">
                        <a:pos x="T8" y="T9"/>
                      </a:cxn>
                    </a:cxnLst>
                    <a:rect l="T15" t="T16" r="T17" b="T18"/>
                    <a:pathLst>
                      <a:path w="17" h="119">
                        <a:moveTo>
                          <a:pt x="0" y="118"/>
                        </a:moveTo>
                        <a:lnTo>
                          <a:pt x="0" y="0"/>
                        </a:lnTo>
                        <a:lnTo>
                          <a:pt x="16" y="6"/>
                        </a:lnTo>
                        <a:lnTo>
                          <a:pt x="16" y="118"/>
                        </a:lnTo>
                        <a:lnTo>
                          <a:pt x="0" y="118"/>
                        </a:lnTo>
                      </a:path>
                    </a:pathLst>
                  </a:custGeom>
                  <a:solidFill>
                    <a:srgbClr val="FFFFFF"/>
                  </a:solidFill>
                  <a:ln w="12700" cap="rnd">
                    <a:solidFill>
                      <a:srgbClr val="000000"/>
                    </a:solidFill>
                    <a:round/>
                    <a:headEnd/>
                    <a:tailEnd/>
                  </a:ln>
                </p:spPr>
                <p:txBody>
                  <a:bodyPr/>
                  <a:lstStyle/>
                  <a:p>
                    <a:endParaRPr lang="en-US"/>
                  </a:p>
                </p:txBody>
              </p:sp>
              <p:sp>
                <p:nvSpPr>
                  <p:cNvPr id="27123" name="Freeform 1642"/>
                  <p:cNvSpPr>
                    <a:spLocks/>
                  </p:cNvSpPr>
                  <p:nvPr/>
                </p:nvSpPr>
                <p:spPr bwMode="auto">
                  <a:xfrm>
                    <a:off x="4371" y="1541"/>
                    <a:ext cx="90" cy="17"/>
                  </a:xfrm>
                  <a:custGeom>
                    <a:avLst/>
                    <a:gdLst>
                      <a:gd name="T0" fmla="*/ 0 w 90"/>
                      <a:gd name="T1" fmla="*/ 6 h 17"/>
                      <a:gd name="T2" fmla="*/ 77 w 90"/>
                      <a:gd name="T3" fmla="*/ 0 h 17"/>
                      <a:gd name="T4" fmla="*/ 89 w 90"/>
                      <a:gd name="T5" fmla="*/ 9 h 17"/>
                      <a:gd name="T6" fmla="*/ 8 w 90"/>
                      <a:gd name="T7" fmla="*/ 16 h 17"/>
                      <a:gd name="T8" fmla="*/ 0 w 90"/>
                      <a:gd name="T9" fmla="*/ 6 h 17"/>
                      <a:gd name="T10" fmla="*/ 0 60000 65536"/>
                      <a:gd name="T11" fmla="*/ 0 60000 65536"/>
                      <a:gd name="T12" fmla="*/ 0 60000 65536"/>
                      <a:gd name="T13" fmla="*/ 0 60000 65536"/>
                      <a:gd name="T14" fmla="*/ 0 60000 65536"/>
                      <a:gd name="T15" fmla="*/ 0 w 90"/>
                      <a:gd name="T16" fmla="*/ 0 h 17"/>
                      <a:gd name="T17" fmla="*/ 90 w 90"/>
                      <a:gd name="T18" fmla="*/ 17 h 17"/>
                    </a:gdLst>
                    <a:ahLst/>
                    <a:cxnLst>
                      <a:cxn ang="T10">
                        <a:pos x="T0" y="T1"/>
                      </a:cxn>
                      <a:cxn ang="T11">
                        <a:pos x="T2" y="T3"/>
                      </a:cxn>
                      <a:cxn ang="T12">
                        <a:pos x="T4" y="T5"/>
                      </a:cxn>
                      <a:cxn ang="T13">
                        <a:pos x="T6" y="T7"/>
                      </a:cxn>
                      <a:cxn ang="T14">
                        <a:pos x="T8" y="T9"/>
                      </a:cxn>
                    </a:cxnLst>
                    <a:rect l="T15" t="T16" r="T17" b="T18"/>
                    <a:pathLst>
                      <a:path w="90" h="17">
                        <a:moveTo>
                          <a:pt x="0" y="6"/>
                        </a:moveTo>
                        <a:lnTo>
                          <a:pt x="77" y="0"/>
                        </a:lnTo>
                        <a:lnTo>
                          <a:pt x="89" y="9"/>
                        </a:lnTo>
                        <a:lnTo>
                          <a:pt x="8" y="16"/>
                        </a:lnTo>
                        <a:lnTo>
                          <a:pt x="0" y="6"/>
                        </a:lnTo>
                      </a:path>
                    </a:pathLst>
                  </a:custGeom>
                  <a:solidFill>
                    <a:srgbClr val="FFFFFF"/>
                  </a:solidFill>
                  <a:ln w="12700" cap="rnd">
                    <a:solidFill>
                      <a:srgbClr val="000000"/>
                    </a:solidFill>
                    <a:round/>
                    <a:headEnd/>
                    <a:tailEnd/>
                  </a:ln>
                </p:spPr>
                <p:txBody>
                  <a:bodyPr/>
                  <a:lstStyle/>
                  <a:p>
                    <a:endParaRPr lang="en-US"/>
                  </a:p>
                </p:txBody>
              </p:sp>
              <p:sp>
                <p:nvSpPr>
                  <p:cNvPr id="27124" name="Freeform 1643"/>
                  <p:cNvSpPr>
                    <a:spLocks/>
                  </p:cNvSpPr>
                  <p:nvPr/>
                </p:nvSpPr>
                <p:spPr bwMode="auto">
                  <a:xfrm>
                    <a:off x="4450" y="1541"/>
                    <a:ext cx="17" cy="124"/>
                  </a:xfrm>
                  <a:custGeom>
                    <a:avLst/>
                    <a:gdLst>
                      <a:gd name="T0" fmla="*/ 0 w 17"/>
                      <a:gd name="T1" fmla="*/ 123 h 124"/>
                      <a:gd name="T2" fmla="*/ 0 w 17"/>
                      <a:gd name="T3" fmla="*/ 0 h 124"/>
                      <a:gd name="T4" fmla="*/ 16 w 17"/>
                      <a:gd name="T5" fmla="*/ 6 h 124"/>
                      <a:gd name="T6" fmla="*/ 16 w 17"/>
                      <a:gd name="T7" fmla="*/ 123 h 124"/>
                      <a:gd name="T8" fmla="*/ 0 w 17"/>
                      <a:gd name="T9" fmla="*/ 123 h 124"/>
                      <a:gd name="T10" fmla="*/ 0 60000 65536"/>
                      <a:gd name="T11" fmla="*/ 0 60000 65536"/>
                      <a:gd name="T12" fmla="*/ 0 60000 65536"/>
                      <a:gd name="T13" fmla="*/ 0 60000 65536"/>
                      <a:gd name="T14" fmla="*/ 0 60000 65536"/>
                      <a:gd name="T15" fmla="*/ 0 w 17"/>
                      <a:gd name="T16" fmla="*/ 0 h 124"/>
                      <a:gd name="T17" fmla="*/ 17 w 17"/>
                      <a:gd name="T18" fmla="*/ 124 h 124"/>
                    </a:gdLst>
                    <a:ahLst/>
                    <a:cxnLst>
                      <a:cxn ang="T10">
                        <a:pos x="T0" y="T1"/>
                      </a:cxn>
                      <a:cxn ang="T11">
                        <a:pos x="T2" y="T3"/>
                      </a:cxn>
                      <a:cxn ang="T12">
                        <a:pos x="T4" y="T5"/>
                      </a:cxn>
                      <a:cxn ang="T13">
                        <a:pos x="T6" y="T7"/>
                      </a:cxn>
                      <a:cxn ang="T14">
                        <a:pos x="T8" y="T9"/>
                      </a:cxn>
                    </a:cxnLst>
                    <a:rect l="T15" t="T16" r="T17" b="T18"/>
                    <a:pathLst>
                      <a:path w="17" h="124">
                        <a:moveTo>
                          <a:pt x="0" y="123"/>
                        </a:moveTo>
                        <a:lnTo>
                          <a:pt x="0" y="0"/>
                        </a:lnTo>
                        <a:lnTo>
                          <a:pt x="16" y="6"/>
                        </a:lnTo>
                        <a:lnTo>
                          <a:pt x="16" y="123"/>
                        </a:lnTo>
                        <a:lnTo>
                          <a:pt x="0" y="123"/>
                        </a:lnTo>
                      </a:path>
                    </a:pathLst>
                  </a:custGeom>
                  <a:solidFill>
                    <a:srgbClr val="FFFFFF"/>
                  </a:solidFill>
                  <a:ln w="12700" cap="rnd">
                    <a:solidFill>
                      <a:srgbClr val="000000"/>
                    </a:solidFill>
                    <a:round/>
                    <a:headEnd/>
                    <a:tailEnd/>
                  </a:ln>
                </p:spPr>
                <p:txBody>
                  <a:bodyPr/>
                  <a:lstStyle/>
                  <a:p>
                    <a:endParaRPr lang="en-US"/>
                  </a:p>
                </p:txBody>
              </p:sp>
            </p:grpSp>
            <p:grpSp>
              <p:nvGrpSpPr>
                <p:cNvPr id="198666" name="Group 1644"/>
                <p:cNvGrpSpPr>
                  <a:grpSpLocks/>
                </p:cNvGrpSpPr>
                <p:nvPr/>
              </p:nvGrpSpPr>
              <p:grpSpPr bwMode="auto">
                <a:xfrm>
                  <a:off x="4025" y="1631"/>
                  <a:ext cx="198" cy="29"/>
                  <a:chOff x="4025" y="1631"/>
                  <a:chExt cx="198" cy="29"/>
                </a:xfrm>
              </p:grpSpPr>
              <p:grpSp>
                <p:nvGrpSpPr>
                  <p:cNvPr id="198667" name="Group 1645"/>
                  <p:cNvGrpSpPr>
                    <a:grpSpLocks/>
                  </p:cNvGrpSpPr>
                  <p:nvPr/>
                </p:nvGrpSpPr>
                <p:grpSpPr bwMode="auto">
                  <a:xfrm>
                    <a:off x="4025" y="1631"/>
                    <a:ext cx="100" cy="29"/>
                    <a:chOff x="4025" y="1631"/>
                    <a:chExt cx="100" cy="29"/>
                  </a:xfrm>
                </p:grpSpPr>
                <p:grpSp>
                  <p:nvGrpSpPr>
                    <p:cNvPr id="198668" name="Group 1646"/>
                    <p:cNvGrpSpPr>
                      <a:grpSpLocks/>
                    </p:cNvGrpSpPr>
                    <p:nvPr/>
                  </p:nvGrpSpPr>
                  <p:grpSpPr bwMode="auto">
                    <a:xfrm>
                      <a:off x="4025" y="1631"/>
                      <a:ext cx="26" cy="29"/>
                      <a:chOff x="4025" y="1631"/>
                      <a:chExt cx="26" cy="29"/>
                    </a:xfrm>
                  </p:grpSpPr>
                  <p:sp>
                    <p:nvSpPr>
                      <p:cNvPr id="27118" name="Freeform 1647"/>
                      <p:cNvSpPr>
                        <a:spLocks/>
                      </p:cNvSpPr>
                      <p:nvPr/>
                    </p:nvSpPr>
                    <p:spPr bwMode="auto">
                      <a:xfrm>
                        <a:off x="4025" y="1631"/>
                        <a:ext cx="26" cy="29"/>
                      </a:xfrm>
                      <a:custGeom>
                        <a:avLst/>
                        <a:gdLst>
                          <a:gd name="T0" fmla="*/ 0 w 26"/>
                          <a:gd name="T1" fmla="*/ 0 h 29"/>
                          <a:gd name="T2" fmla="*/ 25 w 26"/>
                          <a:gd name="T3" fmla="*/ 0 h 29"/>
                          <a:gd name="T4" fmla="*/ 25 w 26"/>
                          <a:gd name="T5" fmla="*/ 28 h 29"/>
                          <a:gd name="T6" fmla="*/ 0 w 26"/>
                          <a:gd name="T7" fmla="*/ 28 h 29"/>
                          <a:gd name="T8" fmla="*/ 0 w 26"/>
                          <a:gd name="T9" fmla="*/ 0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0" y="0"/>
                            </a:moveTo>
                            <a:lnTo>
                              <a:pt x="25" y="0"/>
                            </a:lnTo>
                            <a:lnTo>
                              <a:pt x="25"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19" name="Freeform 1648"/>
                      <p:cNvSpPr>
                        <a:spLocks/>
                      </p:cNvSpPr>
                      <p:nvPr/>
                    </p:nvSpPr>
                    <p:spPr bwMode="auto">
                      <a:xfrm>
                        <a:off x="4025" y="1631"/>
                        <a:ext cx="26" cy="29"/>
                      </a:xfrm>
                      <a:custGeom>
                        <a:avLst/>
                        <a:gdLst>
                          <a:gd name="T0" fmla="*/ 0 w 26"/>
                          <a:gd name="T1" fmla="*/ 0 h 29"/>
                          <a:gd name="T2" fmla="*/ 25 w 26"/>
                          <a:gd name="T3" fmla="*/ 28 h 29"/>
                          <a:gd name="T4" fmla="*/ 25 w 26"/>
                          <a:gd name="T5" fmla="*/ 0 h 29"/>
                          <a:gd name="T6" fmla="*/ 0 w 26"/>
                          <a:gd name="T7" fmla="*/ 28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25" y="28"/>
                            </a:lnTo>
                            <a:lnTo>
                              <a:pt x="25"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198669" name="Group 1649"/>
                    <p:cNvGrpSpPr>
                      <a:grpSpLocks/>
                    </p:cNvGrpSpPr>
                    <p:nvPr/>
                  </p:nvGrpSpPr>
                  <p:grpSpPr bwMode="auto">
                    <a:xfrm>
                      <a:off x="4050" y="1631"/>
                      <a:ext cx="25" cy="29"/>
                      <a:chOff x="4050" y="1631"/>
                      <a:chExt cx="25" cy="29"/>
                    </a:xfrm>
                  </p:grpSpPr>
                  <p:sp>
                    <p:nvSpPr>
                      <p:cNvPr id="27116" name="Freeform 1650"/>
                      <p:cNvSpPr>
                        <a:spLocks/>
                      </p:cNvSpPr>
                      <p:nvPr/>
                    </p:nvSpPr>
                    <p:spPr bwMode="auto">
                      <a:xfrm>
                        <a:off x="4050" y="1631"/>
                        <a:ext cx="25" cy="29"/>
                      </a:xfrm>
                      <a:custGeom>
                        <a:avLst/>
                        <a:gdLst>
                          <a:gd name="T0" fmla="*/ 0 w 25"/>
                          <a:gd name="T1" fmla="*/ 0 h 29"/>
                          <a:gd name="T2" fmla="*/ 24 w 25"/>
                          <a:gd name="T3" fmla="*/ 0 h 29"/>
                          <a:gd name="T4" fmla="*/ 24 w 25"/>
                          <a:gd name="T5" fmla="*/ 28 h 29"/>
                          <a:gd name="T6" fmla="*/ 0 w 25"/>
                          <a:gd name="T7" fmla="*/ 28 h 29"/>
                          <a:gd name="T8" fmla="*/ 0 w 25"/>
                          <a:gd name="T9" fmla="*/ 0 h 29"/>
                          <a:gd name="T10" fmla="*/ 0 60000 65536"/>
                          <a:gd name="T11" fmla="*/ 0 60000 65536"/>
                          <a:gd name="T12" fmla="*/ 0 60000 65536"/>
                          <a:gd name="T13" fmla="*/ 0 60000 65536"/>
                          <a:gd name="T14" fmla="*/ 0 60000 65536"/>
                          <a:gd name="T15" fmla="*/ 0 w 25"/>
                          <a:gd name="T16" fmla="*/ 0 h 29"/>
                          <a:gd name="T17" fmla="*/ 25 w 25"/>
                          <a:gd name="T18" fmla="*/ 29 h 29"/>
                        </a:gdLst>
                        <a:ahLst/>
                        <a:cxnLst>
                          <a:cxn ang="T10">
                            <a:pos x="T0" y="T1"/>
                          </a:cxn>
                          <a:cxn ang="T11">
                            <a:pos x="T2" y="T3"/>
                          </a:cxn>
                          <a:cxn ang="T12">
                            <a:pos x="T4" y="T5"/>
                          </a:cxn>
                          <a:cxn ang="T13">
                            <a:pos x="T6" y="T7"/>
                          </a:cxn>
                          <a:cxn ang="T14">
                            <a:pos x="T8" y="T9"/>
                          </a:cxn>
                        </a:cxnLst>
                        <a:rect l="T15" t="T16" r="T17" b="T18"/>
                        <a:pathLst>
                          <a:path w="25" h="29">
                            <a:moveTo>
                              <a:pt x="0" y="0"/>
                            </a:moveTo>
                            <a:lnTo>
                              <a:pt x="24" y="0"/>
                            </a:lnTo>
                            <a:lnTo>
                              <a:pt x="24"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17" name="Freeform 1651"/>
                      <p:cNvSpPr>
                        <a:spLocks/>
                      </p:cNvSpPr>
                      <p:nvPr/>
                    </p:nvSpPr>
                    <p:spPr bwMode="auto">
                      <a:xfrm>
                        <a:off x="4050" y="1631"/>
                        <a:ext cx="25" cy="29"/>
                      </a:xfrm>
                      <a:custGeom>
                        <a:avLst/>
                        <a:gdLst>
                          <a:gd name="T0" fmla="*/ 0 w 25"/>
                          <a:gd name="T1" fmla="*/ 0 h 29"/>
                          <a:gd name="T2" fmla="*/ 24 w 25"/>
                          <a:gd name="T3" fmla="*/ 28 h 29"/>
                          <a:gd name="T4" fmla="*/ 24 w 25"/>
                          <a:gd name="T5" fmla="*/ 0 h 29"/>
                          <a:gd name="T6" fmla="*/ 0 w 25"/>
                          <a:gd name="T7" fmla="*/ 28 h 29"/>
                          <a:gd name="T8" fmla="*/ 0 60000 65536"/>
                          <a:gd name="T9" fmla="*/ 0 60000 65536"/>
                          <a:gd name="T10" fmla="*/ 0 60000 65536"/>
                          <a:gd name="T11" fmla="*/ 0 60000 65536"/>
                          <a:gd name="T12" fmla="*/ 0 w 25"/>
                          <a:gd name="T13" fmla="*/ 0 h 29"/>
                          <a:gd name="T14" fmla="*/ 25 w 25"/>
                          <a:gd name="T15" fmla="*/ 29 h 29"/>
                        </a:gdLst>
                        <a:ahLst/>
                        <a:cxnLst>
                          <a:cxn ang="T8">
                            <a:pos x="T0" y="T1"/>
                          </a:cxn>
                          <a:cxn ang="T9">
                            <a:pos x="T2" y="T3"/>
                          </a:cxn>
                          <a:cxn ang="T10">
                            <a:pos x="T4" y="T5"/>
                          </a:cxn>
                          <a:cxn ang="T11">
                            <a:pos x="T6" y="T7"/>
                          </a:cxn>
                        </a:cxnLst>
                        <a:rect l="T12" t="T13" r="T14" b="T15"/>
                        <a:pathLst>
                          <a:path w="25" h="29">
                            <a:moveTo>
                              <a:pt x="0" y="0"/>
                            </a:moveTo>
                            <a:lnTo>
                              <a:pt x="24" y="28"/>
                            </a:lnTo>
                            <a:lnTo>
                              <a:pt x="24"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198670" name="Group 1652"/>
                    <p:cNvGrpSpPr>
                      <a:grpSpLocks/>
                    </p:cNvGrpSpPr>
                    <p:nvPr/>
                  </p:nvGrpSpPr>
                  <p:grpSpPr bwMode="auto">
                    <a:xfrm>
                      <a:off x="4074" y="1631"/>
                      <a:ext cx="26" cy="29"/>
                      <a:chOff x="4074" y="1631"/>
                      <a:chExt cx="26" cy="29"/>
                    </a:xfrm>
                  </p:grpSpPr>
                  <p:sp>
                    <p:nvSpPr>
                      <p:cNvPr id="27114" name="Freeform 1653"/>
                      <p:cNvSpPr>
                        <a:spLocks/>
                      </p:cNvSpPr>
                      <p:nvPr/>
                    </p:nvSpPr>
                    <p:spPr bwMode="auto">
                      <a:xfrm>
                        <a:off x="4074" y="1631"/>
                        <a:ext cx="26" cy="29"/>
                      </a:xfrm>
                      <a:custGeom>
                        <a:avLst/>
                        <a:gdLst>
                          <a:gd name="T0" fmla="*/ 0 w 26"/>
                          <a:gd name="T1" fmla="*/ 0 h 29"/>
                          <a:gd name="T2" fmla="*/ 25 w 26"/>
                          <a:gd name="T3" fmla="*/ 0 h 29"/>
                          <a:gd name="T4" fmla="*/ 25 w 26"/>
                          <a:gd name="T5" fmla="*/ 28 h 29"/>
                          <a:gd name="T6" fmla="*/ 0 w 26"/>
                          <a:gd name="T7" fmla="*/ 28 h 29"/>
                          <a:gd name="T8" fmla="*/ 0 w 26"/>
                          <a:gd name="T9" fmla="*/ 0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0" y="0"/>
                            </a:moveTo>
                            <a:lnTo>
                              <a:pt x="25" y="0"/>
                            </a:lnTo>
                            <a:lnTo>
                              <a:pt x="25"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15" name="Freeform 1654"/>
                      <p:cNvSpPr>
                        <a:spLocks/>
                      </p:cNvSpPr>
                      <p:nvPr/>
                    </p:nvSpPr>
                    <p:spPr bwMode="auto">
                      <a:xfrm>
                        <a:off x="4074" y="1631"/>
                        <a:ext cx="26" cy="29"/>
                      </a:xfrm>
                      <a:custGeom>
                        <a:avLst/>
                        <a:gdLst>
                          <a:gd name="T0" fmla="*/ 0 w 26"/>
                          <a:gd name="T1" fmla="*/ 0 h 29"/>
                          <a:gd name="T2" fmla="*/ 25 w 26"/>
                          <a:gd name="T3" fmla="*/ 28 h 29"/>
                          <a:gd name="T4" fmla="*/ 25 w 26"/>
                          <a:gd name="T5" fmla="*/ 0 h 29"/>
                          <a:gd name="T6" fmla="*/ 0 w 26"/>
                          <a:gd name="T7" fmla="*/ 28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25" y="28"/>
                            </a:lnTo>
                            <a:lnTo>
                              <a:pt x="25"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198671" name="Group 1655"/>
                    <p:cNvGrpSpPr>
                      <a:grpSpLocks/>
                    </p:cNvGrpSpPr>
                    <p:nvPr/>
                  </p:nvGrpSpPr>
                  <p:grpSpPr bwMode="auto">
                    <a:xfrm>
                      <a:off x="4099" y="1631"/>
                      <a:ext cx="26" cy="29"/>
                      <a:chOff x="4099" y="1631"/>
                      <a:chExt cx="26" cy="29"/>
                    </a:xfrm>
                  </p:grpSpPr>
                  <p:sp>
                    <p:nvSpPr>
                      <p:cNvPr id="27112" name="Freeform 1656"/>
                      <p:cNvSpPr>
                        <a:spLocks/>
                      </p:cNvSpPr>
                      <p:nvPr/>
                    </p:nvSpPr>
                    <p:spPr bwMode="auto">
                      <a:xfrm>
                        <a:off x="4099" y="1631"/>
                        <a:ext cx="26" cy="29"/>
                      </a:xfrm>
                      <a:custGeom>
                        <a:avLst/>
                        <a:gdLst>
                          <a:gd name="T0" fmla="*/ 0 w 26"/>
                          <a:gd name="T1" fmla="*/ 0 h 29"/>
                          <a:gd name="T2" fmla="*/ 25 w 26"/>
                          <a:gd name="T3" fmla="*/ 0 h 29"/>
                          <a:gd name="T4" fmla="*/ 25 w 26"/>
                          <a:gd name="T5" fmla="*/ 28 h 29"/>
                          <a:gd name="T6" fmla="*/ 0 w 26"/>
                          <a:gd name="T7" fmla="*/ 28 h 29"/>
                          <a:gd name="T8" fmla="*/ 0 w 26"/>
                          <a:gd name="T9" fmla="*/ 0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0" y="0"/>
                            </a:moveTo>
                            <a:lnTo>
                              <a:pt x="25" y="0"/>
                            </a:lnTo>
                            <a:lnTo>
                              <a:pt x="25"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13" name="Freeform 1657"/>
                      <p:cNvSpPr>
                        <a:spLocks/>
                      </p:cNvSpPr>
                      <p:nvPr/>
                    </p:nvSpPr>
                    <p:spPr bwMode="auto">
                      <a:xfrm>
                        <a:off x="4099" y="1631"/>
                        <a:ext cx="26" cy="29"/>
                      </a:xfrm>
                      <a:custGeom>
                        <a:avLst/>
                        <a:gdLst>
                          <a:gd name="T0" fmla="*/ 0 w 26"/>
                          <a:gd name="T1" fmla="*/ 0 h 29"/>
                          <a:gd name="T2" fmla="*/ 25 w 26"/>
                          <a:gd name="T3" fmla="*/ 28 h 29"/>
                          <a:gd name="T4" fmla="*/ 25 w 26"/>
                          <a:gd name="T5" fmla="*/ 0 h 29"/>
                          <a:gd name="T6" fmla="*/ 0 w 26"/>
                          <a:gd name="T7" fmla="*/ 28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25" y="28"/>
                            </a:lnTo>
                            <a:lnTo>
                              <a:pt x="25"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grpSp>
                <p:nvGrpSpPr>
                  <p:cNvPr id="198672" name="Group 1658"/>
                  <p:cNvGrpSpPr>
                    <a:grpSpLocks/>
                  </p:cNvGrpSpPr>
                  <p:nvPr/>
                </p:nvGrpSpPr>
                <p:grpSpPr bwMode="auto">
                  <a:xfrm>
                    <a:off x="4124" y="1631"/>
                    <a:ext cx="99" cy="29"/>
                    <a:chOff x="4124" y="1631"/>
                    <a:chExt cx="99" cy="29"/>
                  </a:xfrm>
                </p:grpSpPr>
                <p:grpSp>
                  <p:nvGrpSpPr>
                    <p:cNvPr id="198673" name="Group 1659"/>
                    <p:cNvGrpSpPr>
                      <a:grpSpLocks/>
                    </p:cNvGrpSpPr>
                    <p:nvPr/>
                  </p:nvGrpSpPr>
                  <p:grpSpPr bwMode="auto">
                    <a:xfrm>
                      <a:off x="4124" y="1631"/>
                      <a:ext cx="25" cy="29"/>
                      <a:chOff x="4124" y="1631"/>
                      <a:chExt cx="25" cy="29"/>
                    </a:xfrm>
                  </p:grpSpPr>
                  <p:sp>
                    <p:nvSpPr>
                      <p:cNvPr id="27106" name="Freeform 1660"/>
                      <p:cNvSpPr>
                        <a:spLocks/>
                      </p:cNvSpPr>
                      <p:nvPr/>
                    </p:nvSpPr>
                    <p:spPr bwMode="auto">
                      <a:xfrm>
                        <a:off x="4124" y="1631"/>
                        <a:ext cx="25" cy="29"/>
                      </a:xfrm>
                      <a:custGeom>
                        <a:avLst/>
                        <a:gdLst>
                          <a:gd name="T0" fmla="*/ 0 w 25"/>
                          <a:gd name="T1" fmla="*/ 0 h 29"/>
                          <a:gd name="T2" fmla="*/ 24 w 25"/>
                          <a:gd name="T3" fmla="*/ 0 h 29"/>
                          <a:gd name="T4" fmla="*/ 24 w 25"/>
                          <a:gd name="T5" fmla="*/ 28 h 29"/>
                          <a:gd name="T6" fmla="*/ 0 w 25"/>
                          <a:gd name="T7" fmla="*/ 28 h 29"/>
                          <a:gd name="T8" fmla="*/ 0 w 25"/>
                          <a:gd name="T9" fmla="*/ 0 h 29"/>
                          <a:gd name="T10" fmla="*/ 0 60000 65536"/>
                          <a:gd name="T11" fmla="*/ 0 60000 65536"/>
                          <a:gd name="T12" fmla="*/ 0 60000 65536"/>
                          <a:gd name="T13" fmla="*/ 0 60000 65536"/>
                          <a:gd name="T14" fmla="*/ 0 60000 65536"/>
                          <a:gd name="T15" fmla="*/ 0 w 25"/>
                          <a:gd name="T16" fmla="*/ 0 h 29"/>
                          <a:gd name="T17" fmla="*/ 25 w 25"/>
                          <a:gd name="T18" fmla="*/ 29 h 29"/>
                        </a:gdLst>
                        <a:ahLst/>
                        <a:cxnLst>
                          <a:cxn ang="T10">
                            <a:pos x="T0" y="T1"/>
                          </a:cxn>
                          <a:cxn ang="T11">
                            <a:pos x="T2" y="T3"/>
                          </a:cxn>
                          <a:cxn ang="T12">
                            <a:pos x="T4" y="T5"/>
                          </a:cxn>
                          <a:cxn ang="T13">
                            <a:pos x="T6" y="T7"/>
                          </a:cxn>
                          <a:cxn ang="T14">
                            <a:pos x="T8" y="T9"/>
                          </a:cxn>
                        </a:cxnLst>
                        <a:rect l="T15" t="T16" r="T17" b="T18"/>
                        <a:pathLst>
                          <a:path w="25" h="29">
                            <a:moveTo>
                              <a:pt x="0" y="0"/>
                            </a:moveTo>
                            <a:lnTo>
                              <a:pt x="24" y="0"/>
                            </a:lnTo>
                            <a:lnTo>
                              <a:pt x="24"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07" name="Freeform 1661"/>
                      <p:cNvSpPr>
                        <a:spLocks/>
                      </p:cNvSpPr>
                      <p:nvPr/>
                    </p:nvSpPr>
                    <p:spPr bwMode="auto">
                      <a:xfrm>
                        <a:off x="4124" y="1631"/>
                        <a:ext cx="25" cy="29"/>
                      </a:xfrm>
                      <a:custGeom>
                        <a:avLst/>
                        <a:gdLst>
                          <a:gd name="T0" fmla="*/ 0 w 25"/>
                          <a:gd name="T1" fmla="*/ 0 h 29"/>
                          <a:gd name="T2" fmla="*/ 24 w 25"/>
                          <a:gd name="T3" fmla="*/ 28 h 29"/>
                          <a:gd name="T4" fmla="*/ 24 w 25"/>
                          <a:gd name="T5" fmla="*/ 0 h 29"/>
                          <a:gd name="T6" fmla="*/ 0 w 25"/>
                          <a:gd name="T7" fmla="*/ 28 h 29"/>
                          <a:gd name="T8" fmla="*/ 0 60000 65536"/>
                          <a:gd name="T9" fmla="*/ 0 60000 65536"/>
                          <a:gd name="T10" fmla="*/ 0 60000 65536"/>
                          <a:gd name="T11" fmla="*/ 0 60000 65536"/>
                          <a:gd name="T12" fmla="*/ 0 w 25"/>
                          <a:gd name="T13" fmla="*/ 0 h 29"/>
                          <a:gd name="T14" fmla="*/ 25 w 25"/>
                          <a:gd name="T15" fmla="*/ 29 h 29"/>
                        </a:gdLst>
                        <a:ahLst/>
                        <a:cxnLst>
                          <a:cxn ang="T8">
                            <a:pos x="T0" y="T1"/>
                          </a:cxn>
                          <a:cxn ang="T9">
                            <a:pos x="T2" y="T3"/>
                          </a:cxn>
                          <a:cxn ang="T10">
                            <a:pos x="T4" y="T5"/>
                          </a:cxn>
                          <a:cxn ang="T11">
                            <a:pos x="T6" y="T7"/>
                          </a:cxn>
                        </a:cxnLst>
                        <a:rect l="T12" t="T13" r="T14" b="T15"/>
                        <a:pathLst>
                          <a:path w="25" h="29">
                            <a:moveTo>
                              <a:pt x="0" y="0"/>
                            </a:moveTo>
                            <a:lnTo>
                              <a:pt x="24" y="28"/>
                            </a:lnTo>
                            <a:lnTo>
                              <a:pt x="24"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198674" name="Group 1662"/>
                    <p:cNvGrpSpPr>
                      <a:grpSpLocks/>
                    </p:cNvGrpSpPr>
                    <p:nvPr/>
                  </p:nvGrpSpPr>
                  <p:grpSpPr bwMode="auto">
                    <a:xfrm>
                      <a:off x="4148" y="1631"/>
                      <a:ext cx="26" cy="29"/>
                      <a:chOff x="4148" y="1631"/>
                      <a:chExt cx="26" cy="29"/>
                    </a:xfrm>
                  </p:grpSpPr>
                  <p:sp>
                    <p:nvSpPr>
                      <p:cNvPr id="27104" name="Freeform 1663"/>
                      <p:cNvSpPr>
                        <a:spLocks/>
                      </p:cNvSpPr>
                      <p:nvPr/>
                    </p:nvSpPr>
                    <p:spPr bwMode="auto">
                      <a:xfrm>
                        <a:off x="4148" y="1631"/>
                        <a:ext cx="26" cy="29"/>
                      </a:xfrm>
                      <a:custGeom>
                        <a:avLst/>
                        <a:gdLst>
                          <a:gd name="T0" fmla="*/ 0 w 26"/>
                          <a:gd name="T1" fmla="*/ 0 h 29"/>
                          <a:gd name="T2" fmla="*/ 25 w 26"/>
                          <a:gd name="T3" fmla="*/ 0 h 29"/>
                          <a:gd name="T4" fmla="*/ 25 w 26"/>
                          <a:gd name="T5" fmla="*/ 28 h 29"/>
                          <a:gd name="T6" fmla="*/ 0 w 26"/>
                          <a:gd name="T7" fmla="*/ 28 h 29"/>
                          <a:gd name="T8" fmla="*/ 0 w 26"/>
                          <a:gd name="T9" fmla="*/ 0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0" y="0"/>
                            </a:moveTo>
                            <a:lnTo>
                              <a:pt x="25" y="0"/>
                            </a:lnTo>
                            <a:lnTo>
                              <a:pt x="25"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05" name="Freeform 1664"/>
                      <p:cNvSpPr>
                        <a:spLocks/>
                      </p:cNvSpPr>
                      <p:nvPr/>
                    </p:nvSpPr>
                    <p:spPr bwMode="auto">
                      <a:xfrm>
                        <a:off x="4148" y="1631"/>
                        <a:ext cx="26" cy="29"/>
                      </a:xfrm>
                      <a:custGeom>
                        <a:avLst/>
                        <a:gdLst>
                          <a:gd name="T0" fmla="*/ 0 w 26"/>
                          <a:gd name="T1" fmla="*/ 0 h 29"/>
                          <a:gd name="T2" fmla="*/ 25 w 26"/>
                          <a:gd name="T3" fmla="*/ 28 h 29"/>
                          <a:gd name="T4" fmla="*/ 25 w 26"/>
                          <a:gd name="T5" fmla="*/ 0 h 29"/>
                          <a:gd name="T6" fmla="*/ 0 w 26"/>
                          <a:gd name="T7" fmla="*/ 28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25" y="28"/>
                            </a:lnTo>
                            <a:lnTo>
                              <a:pt x="25"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198675" name="Group 1665"/>
                    <p:cNvGrpSpPr>
                      <a:grpSpLocks/>
                    </p:cNvGrpSpPr>
                    <p:nvPr/>
                  </p:nvGrpSpPr>
                  <p:grpSpPr bwMode="auto">
                    <a:xfrm>
                      <a:off x="4173" y="1631"/>
                      <a:ext cx="26" cy="29"/>
                      <a:chOff x="4173" y="1631"/>
                      <a:chExt cx="26" cy="29"/>
                    </a:xfrm>
                  </p:grpSpPr>
                  <p:sp>
                    <p:nvSpPr>
                      <p:cNvPr id="27102" name="Freeform 1666"/>
                      <p:cNvSpPr>
                        <a:spLocks/>
                      </p:cNvSpPr>
                      <p:nvPr/>
                    </p:nvSpPr>
                    <p:spPr bwMode="auto">
                      <a:xfrm>
                        <a:off x="4173" y="1631"/>
                        <a:ext cx="26" cy="29"/>
                      </a:xfrm>
                      <a:custGeom>
                        <a:avLst/>
                        <a:gdLst>
                          <a:gd name="T0" fmla="*/ 0 w 26"/>
                          <a:gd name="T1" fmla="*/ 0 h 29"/>
                          <a:gd name="T2" fmla="*/ 25 w 26"/>
                          <a:gd name="T3" fmla="*/ 0 h 29"/>
                          <a:gd name="T4" fmla="*/ 25 w 26"/>
                          <a:gd name="T5" fmla="*/ 28 h 29"/>
                          <a:gd name="T6" fmla="*/ 0 w 26"/>
                          <a:gd name="T7" fmla="*/ 28 h 29"/>
                          <a:gd name="T8" fmla="*/ 0 w 26"/>
                          <a:gd name="T9" fmla="*/ 0 h 29"/>
                          <a:gd name="T10" fmla="*/ 0 60000 65536"/>
                          <a:gd name="T11" fmla="*/ 0 60000 65536"/>
                          <a:gd name="T12" fmla="*/ 0 60000 65536"/>
                          <a:gd name="T13" fmla="*/ 0 60000 65536"/>
                          <a:gd name="T14" fmla="*/ 0 60000 65536"/>
                          <a:gd name="T15" fmla="*/ 0 w 26"/>
                          <a:gd name="T16" fmla="*/ 0 h 29"/>
                          <a:gd name="T17" fmla="*/ 26 w 26"/>
                          <a:gd name="T18" fmla="*/ 29 h 29"/>
                        </a:gdLst>
                        <a:ahLst/>
                        <a:cxnLst>
                          <a:cxn ang="T10">
                            <a:pos x="T0" y="T1"/>
                          </a:cxn>
                          <a:cxn ang="T11">
                            <a:pos x="T2" y="T3"/>
                          </a:cxn>
                          <a:cxn ang="T12">
                            <a:pos x="T4" y="T5"/>
                          </a:cxn>
                          <a:cxn ang="T13">
                            <a:pos x="T6" y="T7"/>
                          </a:cxn>
                          <a:cxn ang="T14">
                            <a:pos x="T8" y="T9"/>
                          </a:cxn>
                        </a:cxnLst>
                        <a:rect l="T15" t="T16" r="T17" b="T18"/>
                        <a:pathLst>
                          <a:path w="26" h="29">
                            <a:moveTo>
                              <a:pt x="0" y="0"/>
                            </a:moveTo>
                            <a:lnTo>
                              <a:pt x="25" y="0"/>
                            </a:lnTo>
                            <a:lnTo>
                              <a:pt x="25"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03" name="Freeform 1667"/>
                      <p:cNvSpPr>
                        <a:spLocks/>
                      </p:cNvSpPr>
                      <p:nvPr/>
                    </p:nvSpPr>
                    <p:spPr bwMode="auto">
                      <a:xfrm>
                        <a:off x="4173" y="1631"/>
                        <a:ext cx="26" cy="29"/>
                      </a:xfrm>
                      <a:custGeom>
                        <a:avLst/>
                        <a:gdLst>
                          <a:gd name="T0" fmla="*/ 0 w 26"/>
                          <a:gd name="T1" fmla="*/ 0 h 29"/>
                          <a:gd name="T2" fmla="*/ 25 w 26"/>
                          <a:gd name="T3" fmla="*/ 28 h 29"/>
                          <a:gd name="T4" fmla="*/ 25 w 26"/>
                          <a:gd name="T5" fmla="*/ 0 h 29"/>
                          <a:gd name="T6" fmla="*/ 0 w 26"/>
                          <a:gd name="T7" fmla="*/ 28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0" y="0"/>
                            </a:moveTo>
                            <a:lnTo>
                              <a:pt x="25" y="28"/>
                            </a:lnTo>
                            <a:lnTo>
                              <a:pt x="25"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nvGrpSpPr>
                    <p:cNvPr id="198676" name="Group 1668"/>
                    <p:cNvGrpSpPr>
                      <a:grpSpLocks/>
                    </p:cNvGrpSpPr>
                    <p:nvPr/>
                  </p:nvGrpSpPr>
                  <p:grpSpPr bwMode="auto">
                    <a:xfrm>
                      <a:off x="4198" y="1631"/>
                      <a:ext cx="25" cy="29"/>
                      <a:chOff x="4198" y="1631"/>
                      <a:chExt cx="25" cy="29"/>
                    </a:xfrm>
                  </p:grpSpPr>
                  <p:sp>
                    <p:nvSpPr>
                      <p:cNvPr id="27100" name="Freeform 1669"/>
                      <p:cNvSpPr>
                        <a:spLocks/>
                      </p:cNvSpPr>
                      <p:nvPr/>
                    </p:nvSpPr>
                    <p:spPr bwMode="auto">
                      <a:xfrm>
                        <a:off x="4198" y="1631"/>
                        <a:ext cx="25" cy="29"/>
                      </a:xfrm>
                      <a:custGeom>
                        <a:avLst/>
                        <a:gdLst>
                          <a:gd name="T0" fmla="*/ 0 w 25"/>
                          <a:gd name="T1" fmla="*/ 0 h 29"/>
                          <a:gd name="T2" fmla="*/ 24 w 25"/>
                          <a:gd name="T3" fmla="*/ 0 h 29"/>
                          <a:gd name="T4" fmla="*/ 24 w 25"/>
                          <a:gd name="T5" fmla="*/ 28 h 29"/>
                          <a:gd name="T6" fmla="*/ 0 w 25"/>
                          <a:gd name="T7" fmla="*/ 28 h 29"/>
                          <a:gd name="T8" fmla="*/ 0 w 25"/>
                          <a:gd name="T9" fmla="*/ 0 h 29"/>
                          <a:gd name="T10" fmla="*/ 0 60000 65536"/>
                          <a:gd name="T11" fmla="*/ 0 60000 65536"/>
                          <a:gd name="T12" fmla="*/ 0 60000 65536"/>
                          <a:gd name="T13" fmla="*/ 0 60000 65536"/>
                          <a:gd name="T14" fmla="*/ 0 60000 65536"/>
                          <a:gd name="T15" fmla="*/ 0 w 25"/>
                          <a:gd name="T16" fmla="*/ 0 h 29"/>
                          <a:gd name="T17" fmla="*/ 25 w 25"/>
                          <a:gd name="T18" fmla="*/ 29 h 29"/>
                        </a:gdLst>
                        <a:ahLst/>
                        <a:cxnLst>
                          <a:cxn ang="T10">
                            <a:pos x="T0" y="T1"/>
                          </a:cxn>
                          <a:cxn ang="T11">
                            <a:pos x="T2" y="T3"/>
                          </a:cxn>
                          <a:cxn ang="T12">
                            <a:pos x="T4" y="T5"/>
                          </a:cxn>
                          <a:cxn ang="T13">
                            <a:pos x="T6" y="T7"/>
                          </a:cxn>
                          <a:cxn ang="T14">
                            <a:pos x="T8" y="T9"/>
                          </a:cxn>
                        </a:cxnLst>
                        <a:rect l="T15" t="T16" r="T17" b="T18"/>
                        <a:pathLst>
                          <a:path w="25" h="29">
                            <a:moveTo>
                              <a:pt x="0" y="0"/>
                            </a:moveTo>
                            <a:lnTo>
                              <a:pt x="24" y="0"/>
                            </a:lnTo>
                            <a:lnTo>
                              <a:pt x="24" y="28"/>
                            </a:lnTo>
                            <a:lnTo>
                              <a:pt x="0" y="28"/>
                            </a:lnTo>
                            <a:lnTo>
                              <a:pt x="0" y="0"/>
                            </a:lnTo>
                          </a:path>
                        </a:pathLst>
                      </a:custGeom>
                      <a:solidFill>
                        <a:srgbClr val="FFFFFF"/>
                      </a:solidFill>
                      <a:ln w="12700" cap="rnd">
                        <a:solidFill>
                          <a:srgbClr val="000000"/>
                        </a:solidFill>
                        <a:round/>
                        <a:headEnd/>
                        <a:tailEnd/>
                      </a:ln>
                    </p:spPr>
                    <p:txBody>
                      <a:bodyPr/>
                      <a:lstStyle/>
                      <a:p>
                        <a:endParaRPr lang="en-US"/>
                      </a:p>
                    </p:txBody>
                  </p:sp>
                  <p:sp>
                    <p:nvSpPr>
                      <p:cNvPr id="27101" name="Freeform 1670"/>
                      <p:cNvSpPr>
                        <a:spLocks/>
                      </p:cNvSpPr>
                      <p:nvPr/>
                    </p:nvSpPr>
                    <p:spPr bwMode="auto">
                      <a:xfrm>
                        <a:off x="4198" y="1631"/>
                        <a:ext cx="25" cy="29"/>
                      </a:xfrm>
                      <a:custGeom>
                        <a:avLst/>
                        <a:gdLst>
                          <a:gd name="T0" fmla="*/ 0 w 25"/>
                          <a:gd name="T1" fmla="*/ 0 h 29"/>
                          <a:gd name="T2" fmla="*/ 24 w 25"/>
                          <a:gd name="T3" fmla="*/ 28 h 29"/>
                          <a:gd name="T4" fmla="*/ 24 w 25"/>
                          <a:gd name="T5" fmla="*/ 0 h 29"/>
                          <a:gd name="T6" fmla="*/ 0 w 25"/>
                          <a:gd name="T7" fmla="*/ 28 h 29"/>
                          <a:gd name="T8" fmla="*/ 0 60000 65536"/>
                          <a:gd name="T9" fmla="*/ 0 60000 65536"/>
                          <a:gd name="T10" fmla="*/ 0 60000 65536"/>
                          <a:gd name="T11" fmla="*/ 0 60000 65536"/>
                          <a:gd name="T12" fmla="*/ 0 w 25"/>
                          <a:gd name="T13" fmla="*/ 0 h 29"/>
                          <a:gd name="T14" fmla="*/ 25 w 25"/>
                          <a:gd name="T15" fmla="*/ 29 h 29"/>
                        </a:gdLst>
                        <a:ahLst/>
                        <a:cxnLst>
                          <a:cxn ang="T8">
                            <a:pos x="T0" y="T1"/>
                          </a:cxn>
                          <a:cxn ang="T9">
                            <a:pos x="T2" y="T3"/>
                          </a:cxn>
                          <a:cxn ang="T10">
                            <a:pos x="T4" y="T5"/>
                          </a:cxn>
                          <a:cxn ang="T11">
                            <a:pos x="T6" y="T7"/>
                          </a:cxn>
                        </a:cxnLst>
                        <a:rect l="T12" t="T13" r="T14" b="T15"/>
                        <a:pathLst>
                          <a:path w="25" h="29">
                            <a:moveTo>
                              <a:pt x="0" y="0"/>
                            </a:moveTo>
                            <a:lnTo>
                              <a:pt x="24" y="28"/>
                            </a:lnTo>
                            <a:lnTo>
                              <a:pt x="24" y="0"/>
                            </a:ln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sp>
                <p:nvSpPr>
                  <p:cNvPr id="27088" name="Freeform 1671"/>
                  <p:cNvSpPr>
                    <a:spLocks/>
                  </p:cNvSpPr>
                  <p:nvPr/>
                </p:nvSpPr>
                <p:spPr bwMode="auto">
                  <a:xfrm>
                    <a:off x="4086" y="1631"/>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089" name="Freeform 1672"/>
                  <p:cNvSpPr>
                    <a:spLocks/>
                  </p:cNvSpPr>
                  <p:nvPr/>
                </p:nvSpPr>
                <p:spPr bwMode="auto">
                  <a:xfrm>
                    <a:off x="4160" y="1631"/>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090" name="Freeform 1673"/>
                  <p:cNvSpPr>
                    <a:spLocks/>
                  </p:cNvSpPr>
                  <p:nvPr/>
                </p:nvSpPr>
                <p:spPr bwMode="auto">
                  <a:xfrm>
                    <a:off x="4111" y="1631"/>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091" name="Freeform 1674"/>
                  <p:cNvSpPr>
                    <a:spLocks/>
                  </p:cNvSpPr>
                  <p:nvPr/>
                </p:nvSpPr>
                <p:spPr bwMode="auto">
                  <a:xfrm>
                    <a:off x="4136" y="1631"/>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092" name="Freeform 1675"/>
                  <p:cNvSpPr>
                    <a:spLocks/>
                  </p:cNvSpPr>
                  <p:nvPr/>
                </p:nvSpPr>
                <p:spPr bwMode="auto">
                  <a:xfrm>
                    <a:off x="4062" y="1631"/>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093" name="Freeform 1676"/>
                  <p:cNvSpPr>
                    <a:spLocks/>
                  </p:cNvSpPr>
                  <p:nvPr/>
                </p:nvSpPr>
                <p:spPr bwMode="auto">
                  <a:xfrm>
                    <a:off x="4037" y="1631"/>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094" name="Freeform 1677"/>
                  <p:cNvSpPr>
                    <a:spLocks/>
                  </p:cNvSpPr>
                  <p:nvPr/>
                </p:nvSpPr>
                <p:spPr bwMode="auto">
                  <a:xfrm>
                    <a:off x="4185" y="1631"/>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7095" name="Freeform 1678"/>
                  <p:cNvSpPr>
                    <a:spLocks/>
                  </p:cNvSpPr>
                  <p:nvPr/>
                </p:nvSpPr>
                <p:spPr bwMode="auto">
                  <a:xfrm>
                    <a:off x="4209" y="1631"/>
                    <a:ext cx="1" cy="29"/>
                  </a:xfrm>
                  <a:custGeom>
                    <a:avLst/>
                    <a:gdLst>
                      <a:gd name="T0" fmla="*/ 0 w 1"/>
                      <a:gd name="T1" fmla="*/ 0 h 29"/>
                      <a:gd name="T2" fmla="*/ 0 w 1"/>
                      <a:gd name="T3" fmla="*/ 28 h 29"/>
                      <a:gd name="T4" fmla="*/ 0 60000 65536"/>
                      <a:gd name="T5" fmla="*/ 0 60000 65536"/>
                      <a:gd name="T6" fmla="*/ 0 w 1"/>
                      <a:gd name="T7" fmla="*/ 0 h 29"/>
                      <a:gd name="T8" fmla="*/ 1 w 1"/>
                      <a:gd name="T9" fmla="*/ 29 h 29"/>
                    </a:gdLst>
                    <a:ahLst/>
                    <a:cxnLst>
                      <a:cxn ang="T4">
                        <a:pos x="T0" y="T1"/>
                      </a:cxn>
                      <a:cxn ang="T5">
                        <a:pos x="T2" y="T3"/>
                      </a:cxn>
                    </a:cxnLst>
                    <a:rect l="T6" t="T7" r="T8" b="T9"/>
                    <a:pathLst>
                      <a:path w="1" h="29">
                        <a:moveTo>
                          <a:pt x="0" y="0"/>
                        </a:moveTo>
                        <a:lnTo>
                          <a:pt x="0" y="28"/>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grpSp>
        <p:sp>
          <p:nvSpPr>
            <p:cNvPr id="26923" name="Freeform 1679"/>
            <p:cNvSpPr>
              <a:spLocks/>
            </p:cNvSpPr>
            <p:nvPr/>
          </p:nvSpPr>
          <p:spPr bwMode="auto">
            <a:xfrm>
              <a:off x="4503" y="995"/>
              <a:ext cx="363" cy="277"/>
            </a:xfrm>
            <a:custGeom>
              <a:avLst/>
              <a:gdLst>
                <a:gd name="T0" fmla="*/ 0 w 335"/>
                <a:gd name="T1" fmla="*/ 14 h 277"/>
                <a:gd name="T2" fmla="*/ 0 w 335"/>
                <a:gd name="T3" fmla="*/ 260 h 277"/>
                <a:gd name="T4" fmla="*/ 0 w 335"/>
                <a:gd name="T5" fmla="*/ 262 h 277"/>
                <a:gd name="T6" fmla="*/ 1 w 335"/>
                <a:gd name="T7" fmla="*/ 264 h 277"/>
                <a:gd name="T8" fmla="*/ 1 w 335"/>
                <a:gd name="T9" fmla="*/ 266 h 277"/>
                <a:gd name="T10" fmla="*/ 2 w 335"/>
                <a:gd name="T11" fmla="*/ 267 h 277"/>
                <a:gd name="T12" fmla="*/ 3 w 335"/>
                <a:gd name="T13" fmla="*/ 269 h 277"/>
                <a:gd name="T14" fmla="*/ 5 w 335"/>
                <a:gd name="T15" fmla="*/ 269 h 277"/>
                <a:gd name="T16" fmla="*/ 50 w 335"/>
                <a:gd name="T17" fmla="*/ 270 h 277"/>
                <a:gd name="T18" fmla="*/ 54 w 335"/>
                <a:gd name="T19" fmla="*/ 270 h 277"/>
                <a:gd name="T20" fmla="*/ 546 w 335"/>
                <a:gd name="T21" fmla="*/ 275 h 277"/>
                <a:gd name="T22" fmla="*/ 1148 w 335"/>
                <a:gd name="T23" fmla="*/ 276 h 277"/>
                <a:gd name="T24" fmla="*/ 1715 w 335"/>
                <a:gd name="T25" fmla="*/ 275 h 277"/>
                <a:gd name="T26" fmla="*/ 2233 w 335"/>
                <a:gd name="T27" fmla="*/ 270 h 277"/>
                <a:gd name="T28" fmla="*/ 2248 w 335"/>
                <a:gd name="T29" fmla="*/ 270 h 277"/>
                <a:gd name="T30" fmla="*/ 2266 w 335"/>
                <a:gd name="T31" fmla="*/ 269 h 277"/>
                <a:gd name="T32" fmla="*/ 2281 w 335"/>
                <a:gd name="T33" fmla="*/ 267 h 277"/>
                <a:gd name="T34" fmla="*/ 2287 w 335"/>
                <a:gd name="T35" fmla="*/ 266 h 277"/>
                <a:gd name="T36" fmla="*/ 2295 w 335"/>
                <a:gd name="T37" fmla="*/ 262 h 277"/>
                <a:gd name="T38" fmla="*/ 2295 w 335"/>
                <a:gd name="T39" fmla="*/ 260 h 277"/>
                <a:gd name="T40" fmla="*/ 2295 w 335"/>
                <a:gd name="T41" fmla="*/ 258 h 277"/>
                <a:gd name="T42" fmla="*/ 2295 w 335"/>
                <a:gd name="T43" fmla="*/ 14 h 277"/>
                <a:gd name="T44" fmla="*/ 2295 w 335"/>
                <a:gd name="T45" fmla="*/ 11 h 277"/>
                <a:gd name="T46" fmla="*/ 2287 w 335"/>
                <a:gd name="T47" fmla="*/ 8 h 277"/>
                <a:gd name="T48" fmla="*/ 2277 w 335"/>
                <a:gd name="T49" fmla="*/ 7 h 277"/>
                <a:gd name="T50" fmla="*/ 2251 w 335"/>
                <a:gd name="T51" fmla="*/ 5 h 277"/>
                <a:gd name="T52" fmla="*/ 2247 w 335"/>
                <a:gd name="T53" fmla="*/ 4 h 277"/>
                <a:gd name="T54" fmla="*/ 2233 w 335"/>
                <a:gd name="T55" fmla="*/ 4 h 277"/>
                <a:gd name="T56" fmla="*/ 1687 w 335"/>
                <a:gd name="T57" fmla="*/ 1 h 277"/>
                <a:gd name="T58" fmla="*/ 1148 w 335"/>
                <a:gd name="T59" fmla="*/ 0 h 277"/>
                <a:gd name="T60" fmla="*/ 592 w 335"/>
                <a:gd name="T61" fmla="*/ 2 h 277"/>
                <a:gd name="T62" fmla="*/ 69 w 335"/>
                <a:gd name="T63" fmla="*/ 4 h 277"/>
                <a:gd name="T64" fmla="*/ 59 w 335"/>
                <a:gd name="T65" fmla="*/ 4 h 277"/>
                <a:gd name="T66" fmla="*/ 50 w 335"/>
                <a:gd name="T67" fmla="*/ 5 h 277"/>
                <a:gd name="T68" fmla="*/ 5 w 335"/>
                <a:gd name="T69" fmla="*/ 6 h 277"/>
                <a:gd name="T70" fmla="*/ 3 w 335"/>
                <a:gd name="T71" fmla="*/ 7 h 277"/>
                <a:gd name="T72" fmla="*/ 2 w 335"/>
                <a:gd name="T73" fmla="*/ 8 h 277"/>
                <a:gd name="T74" fmla="*/ 1 w 335"/>
                <a:gd name="T75" fmla="*/ 10 h 277"/>
                <a:gd name="T76" fmla="*/ 0 w 335"/>
                <a:gd name="T77" fmla="*/ 12 h 277"/>
                <a:gd name="T78" fmla="*/ 0 w 335"/>
                <a:gd name="T79" fmla="*/ 14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35"/>
                <a:gd name="T121" fmla="*/ 0 h 277"/>
                <a:gd name="T122" fmla="*/ 335 w 335"/>
                <a:gd name="T123" fmla="*/ 277 h 2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35" h="277">
                  <a:moveTo>
                    <a:pt x="0" y="14"/>
                  </a:moveTo>
                  <a:lnTo>
                    <a:pt x="0" y="260"/>
                  </a:lnTo>
                  <a:lnTo>
                    <a:pt x="0" y="262"/>
                  </a:lnTo>
                  <a:lnTo>
                    <a:pt x="1" y="264"/>
                  </a:lnTo>
                  <a:lnTo>
                    <a:pt x="1" y="266"/>
                  </a:lnTo>
                  <a:lnTo>
                    <a:pt x="2" y="267"/>
                  </a:lnTo>
                  <a:lnTo>
                    <a:pt x="3" y="269"/>
                  </a:lnTo>
                  <a:lnTo>
                    <a:pt x="5" y="269"/>
                  </a:lnTo>
                  <a:lnTo>
                    <a:pt x="6" y="270"/>
                  </a:lnTo>
                  <a:lnTo>
                    <a:pt x="7" y="270"/>
                  </a:lnTo>
                  <a:lnTo>
                    <a:pt x="79" y="275"/>
                  </a:lnTo>
                  <a:lnTo>
                    <a:pt x="167" y="276"/>
                  </a:lnTo>
                  <a:lnTo>
                    <a:pt x="249" y="275"/>
                  </a:lnTo>
                  <a:lnTo>
                    <a:pt x="325" y="270"/>
                  </a:lnTo>
                  <a:lnTo>
                    <a:pt x="328" y="270"/>
                  </a:lnTo>
                  <a:lnTo>
                    <a:pt x="330" y="269"/>
                  </a:lnTo>
                  <a:lnTo>
                    <a:pt x="332" y="267"/>
                  </a:lnTo>
                  <a:lnTo>
                    <a:pt x="333" y="266"/>
                  </a:lnTo>
                  <a:lnTo>
                    <a:pt x="334" y="262"/>
                  </a:lnTo>
                  <a:lnTo>
                    <a:pt x="334" y="260"/>
                  </a:lnTo>
                  <a:lnTo>
                    <a:pt x="334" y="258"/>
                  </a:lnTo>
                  <a:lnTo>
                    <a:pt x="334" y="14"/>
                  </a:lnTo>
                  <a:lnTo>
                    <a:pt x="334" y="11"/>
                  </a:lnTo>
                  <a:lnTo>
                    <a:pt x="333" y="8"/>
                  </a:lnTo>
                  <a:lnTo>
                    <a:pt x="331" y="7"/>
                  </a:lnTo>
                  <a:lnTo>
                    <a:pt x="329" y="5"/>
                  </a:lnTo>
                  <a:lnTo>
                    <a:pt x="327" y="4"/>
                  </a:lnTo>
                  <a:lnTo>
                    <a:pt x="325" y="4"/>
                  </a:lnTo>
                  <a:lnTo>
                    <a:pt x="247" y="1"/>
                  </a:lnTo>
                  <a:lnTo>
                    <a:pt x="167" y="0"/>
                  </a:lnTo>
                  <a:lnTo>
                    <a:pt x="86" y="2"/>
                  </a:lnTo>
                  <a:lnTo>
                    <a:pt x="10" y="4"/>
                  </a:lnTo>
                  <a:lnTo>
                    <a:pt x="8" y="4"/>
                  </a:lnTo>
                  <a:lnTo>
                    <a:pt x="6" y="5"/>
                  </a:lnTo>
                  <a:lnTo>
                    <a:pt x="5" y="6"/>
                  </a:lnTo>
                  <a:lnTo>
                    <a:pt x="3" y="7"/>
                  </a:lnTo>
                  <a:lnTo>
                    <a:pt x="2" y="8"/>
                  </a:lnTo>
                  <a:lnTo>
                    <a:pt x="1" y="10"/>
                  </a:lnTo>
                  <a:lnTo>
                    <a:pt x="0" y="12"/>
                  </a:lnTo>
                  <a:lnTo>
                    <a:pt x="0" y="14"/>
                  </a:lnTo>
                </a:path>
              </a:pathLst>
            </a:custGeom>
            <a:solidFill>
              <a:schemeClr val="bg1"/>
            </a:solidFill>
            <a:ln w="12700" cap="rnd">
              <a:solidFill>
                <a:srgbClr val="000000"/>
              </a:solidFill>
              <a:round/>
              <a:headEnd/>
              <a:tailEnd/>
            </a:ln>
          </p:spPr>
          <p:txBody>
            <a:bodyPr/>
            <a:lstStyle/>
            <a:p>
              <a:endParaRPr lang="en-US"/>
            </a:p>
          </p:txBody>
        </p:sp>
        <p:sp>
          <p:nvSpPr>
            <p:cNvPr id="26924" name="Rectangle 1680"/>
            <p:cNvSpPr>
              <a:spLocks noChangeArrowheads="1"/>
            </p:cNvSpPr>
            <p:nvPr/>
          </p:nvSpPr>
          <p:spPr bwMode="auto">
            <a:xfrm>
              <a:off x="4562" y="1045"/>
              <a:ext cx="243" cy="171"/>
            </a:xfrm>
            <a:prstGeom prst="rect">
              <a:avLst/>
            </a:prstGeom>
            <a:solidFill>
              <a:srgbClr val="618FFD"/>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925" name="Freeform 1681"/>
            <p:cNvSpPr>
              <a:spLocks/>
            </p:cNvSpPr>
            <p:nvPr/>
          </p:nvSpPr>
          <p:spPr bwMode="auto">
            <a:xfrm>
              <a:off x="4600" y="1043"/>
              <a:ext cx="156" cy="173"/>
            </a:xfrm>
            <a:custGeom>
              <a:avLst/>
              <a:gdLst>
                <a:gd name="T0" fmla="*/ 52 w 144"/>
                <a:gd name="T1" fmla="*/ 43 h 173"/>
                <a:gd name="T2" fmla="*/ 52 w 144"/>
                <a:gd name="T3" fmla="*/ 51 h 173"/>
                <a:gd name="T4" fmla="*/ 52 w 144"/>
                <a:gd name="T5" fmla="*/ 61 h 173"/>
                <a:gd name="T6" fmla="*/ 3 w 144"/>
                <a:gd name="T7" fmla="*/ 71 h 173"/>
                <a:gd name="T8" fmla="*/ 0 w 144"/>
                <a:gd name="T9" fmla="*/ 80 h 173"/>
                <a:gd name="T10" fmla="*/ 1 w 144"/>
                <a:gd name="T11" fmla="*/ 88 h 173"/>
                <a:gd name="T12" fmla="*/ 1 w 144"/>
                <a:gd name="T13" fmla="*/ 97 h 173"/>
                <a:gd name="T14" fmla="*/ 72 w 144"/>
                <a:gd name="T15" fmla="*/ 98 h 173"/>
                <a:gd name="T16" fmla="*/ 136 w 144"/>
                <a:gd name="T17" fmla="*/ 100 h 173"/>
                <a:gd name="T18" fmla="*/ 168 w 144"/>
                <a:gd name="T19" fmla="*/ 108 h 173"/>
                <a:gd name="T20" fmla="*/ 182 w 144"/>
                <a:gd name="T21" fmla="*/ 117 h 173"/>
                <a:gd name="T22" fmla="*/ 186 w 144"/>
                <a:gd name="T23" fmla="*/ 125 h 173"/>
                <a:gd name="T24" fmla="*/ 186 w 144"/>
                <a:gd name="T25" fmla="*/ 134 h 173"/>
                <a:gd name="T26" fmla="*/ 226 w 144"/>
                <a:gd name="T27" fmla="*/ 142 h 173"/>
                <a:gd name="T28" fmla="*/ 277 w 144"/>
                <a:gd name="T29" fmla="*/ 146 h 173"/>
                <a:gd name="T30" fmla="*/ 338 w 144"/>
                <a:gd name="T31" fmla="*/ 151 h 173"/>
                <a:gd name="T32" fmla="*/ 395 w 144"/>
                <a:gd name="T33" fmla="*/ 156 h 173"/>
                <a:gd name="T34" fmla="*/ 437 w 144"/>
                <a:gd name="T35" fmla="*/ 166 h 173"/>
                <a:gd name="T36" fmla="*/ 465 w 144"/>
                <a:gd name="T37" fmla="*/ 172 h 173"/>
                <a:gd name="T38" fmla="*/ 513 w 144"/>
                <a:gd name="T39" fmla="*/ 172 h 173"/>
                <a:gd name="T40" fmla="*/ 584 w 144"/>
                <a:gd name="T41" fmla="*/ 168 h 173"/>
                <a:gd name="T42" fmla="*/ 651 w 144"/>
                <a:gd name="T43" fmla="*/ 156 h 173"/>
                <a:gd name="T44" fmla="*/ 633 w 144"/>
                <a:gd name="T45" fmla="*/ 149 h 173"/>
                <a:gd name="T46" fmla="*/ 651 w 144"/>
                <a:gd name="T47" fmla="*/ 139 h 173"/>
                <a:gd name="T48" fmla="*/ 652 w 144"/>
                <a:gd name="T49" fmla="*/ 131 h 173"/>
                <a:gd name="T50" fmla="*/ 705 w 144"/>
                <a:gd name="T51" fmla="*/ 118 h 173"/>
                <a:gd name="T52" fmla="*/ 743 w 144"/>
                <a:gd name="T53" fmla="*/ 107 h 173"/>
                <a:gd name="T54" fmla="*/ 764 w 144"/>
                <a:gd name="T55" fmla="*/ 100 h 173"/>
                <a:gd name="T56" fmla="*/ 764 w 144"/>
                <a:gd name="T57" fmla="*/ 91 h 173"/>
                <a:gd name="T58" fmla="*/ 750 w 144"/>
                <a:gd name="T59" fmla="*/ 82 h 173"/>
                <a:gd name="T60" fmla="*/ 780 w 144"/>
                <a:gd name="T61" fmla="*/ 74 h 173"/>
                <a:gd name="T62" fmla="*/ 821 w 144"/>
                <a:gd name="T63" fmla="*/ 65 h 173"/>
                <a:gd name="T64" fmla="*/ 846 w 144"/>
                <a:gd name="T65" fmla="*/ 60 h 173"/>
                <a:gd name="T66" fmla="*/ 898 w 144"/>
                <a:gd name="T67" fmla="*/ 51 h 173"/>
                <a:gd name="T68" fmla="*/ 907 w 144"/>
                <a:gd name="T69" fmla="*/ 43 h 173"/>
                <a:gd name="T70" fmla="*/ 915 w 144"/>
                <a:gd name="T71" fmla="*/ 34 h 173"/>
                <a:gd name="T72" fmla="*/ 916 w 144"/>
                <a:gd name="T73" fmla="*/ 26 h 173"/>
                <a:gd name="T74" fmla="*/ 957 w 144"/>
                <a:gd name="T75" fmla="*/ 17 h 173"/>
                <a:gd name="T76" fmla="*/ 972 w 144"/>
                <a:gd name="T77" fmla="*/ 9 h 173"/>
                <a:gd name="T78" fmla="*/ 929 w 144"/>
                <a:gd name="T79" fmla="*/ 3 h 173"/>
                <a:gd name="T80" fmla="*/ 872 w 144"/>
                <a:gd name="T81" fmla="*/ 0 h 173"/>
                <a:gd name="T82" fmla="*/ 815 w 144"/>
                <a:gd name="T83" fmla="*/ 0 h 173"/>
                <a:gd name="T84" fmla="*/ 720 w 144"/>
                <a:gd name="T85" fmla="*/ 0 h 173"/>
                <a:gd name="T86" fmla="*/ 665 w 144"/>
                <a:gd name="T87" fmla="*/ 3 h 173"/>
                <a:gd name="T88" fmla="*/ 601 w 144"/>
                <a:gd name="T89" fmla="*/ 3 h 173"/>
                <a:gd name="T90" fmla="*/ 513 w 144"/>
                <a:gd name="T91" fmla="*/ 3 h 173"/>
                <a:gd name="T92" fmla="*/ 465 w 144"/>
                <a:gd name="T93" fmla="*/ 3 h 173"/>
                <a:gd name="T94" fmla="*/ 396 w 144"/>
                <a:gd name="T95" fmla="*/ 3 h 173"/>
                <a:gd name="T96" fmla="*/ 338 w 144"/>
                <a:gd name="T97" fmla="*/ 3 h 173"/>
                <a:gd name="T98" fmla="*/ 277 w 144"/>
                <a:gd name="T99" fmla="*/ 3 h 173"/>
                <a:gd name="T100" fmla="*/ 213 w 144"/>
                <a:gd name="T101" fmla="*/ 3 h 173"/>
                <a:gd name="T102" fmla="*/ 136 w 144"/>
                <a:gd name="T103" fmla="*/ 3 h 173"/>
                <a:gd name="T104" fmla="*/ 66 w 144"/>
                <a:gd name="T105" fmla="*/ 3 h 173"/>
                <a:gd name="T106" fmla="*/ 56 w 144"/>
                <a:gd name="T107" fmla="*/ 11 h 173"/>
                <a:gd name="T108" fmla="*/ 52 w 144"/>
                <a:gd name="T109" fmla="*/ 20 h 173"/>
                <a:gd name="T110" fmla="*/ 6 w 144"/>
                <a:gd name="T111" fmla="*/ 28 h 173"/>
                <a:gd name="T112" fmla="*/ 52 w 144"/>
                <a:gd name="T113" fmla="*/ 37 h 1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4"/>
                <a:gd name="T172" fmla="*/ 0 h 173"/>
                <a:gd name="T173" fmla="*/ 144 w 144"/>
                <a:gd name="T174" fmla="*/ 173 h 1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4" h="173">
                  <a:moveTo>
                    <a:pt x="7" y="37"/>
                  </a:moveTo>
                  <a:lnTo>
                    <a:pt x="7" y="40"/>
                  </a:lnTo>
                  <a:lnTo>
                    <a:pt x="7" y="43"/>
                  </a:lnTo>
                  <a:lnTo>
                    <a:pt x="7" y="45"/>
                  </a:lnTo>
                  <a:lnTo>
                    <a:pt x="7" y="48"/>
                  </a:lnTo>
                  <a:lnTo>
                    <a:pt x="7" y="51"/>
                  </a:lnTo>
                  <a:lnTo>
                    <a:pt x="7" y="54"/>
                  </a:lnTo>
                  <a:lnTo>
                    <a:pt x="7" y="58"/>
                  </a:lnTo>
                  <a:lnTo>
                    <a:pt x="7" y="61"/>
                  </a:lnTo>
                  <a:lnTo>
                    <a:pt x="6" y="65"/>
                  </a:lnTo>
                  <a:lnTo>
                    <a:pt x="4" y="68"/>
                  </a:lnTo>
                  <a:lnTo>
                    <a:pt x="3" y="71"/>
                  </a:lnTo>
                  <a:lnTo>
                    <a:pt x="1" y="74"/>
                  </a:lnTo>
                  <a:lnTo>
                    <a:pt x="1" y="77"/>
                  </a:lnTo>
                  <a:lnTo>
                    <a:pt x="0" y="80"/>
                  </a:lnTo>
                  <a:lnTo>
                    <a:pt x="0" y="82"/>
                  </a:lnTo>
                  <a:lnTo>
                    <a:pt x="0" y="85"/>
                  </a:lnTo>
                  <a:lnTo>
                    <a:pt x="1" y="88"/>
                  </a:lnTo>
                  <a:lnTo>
                    <a:pt x="1" y="91"/>
                  </a:lnTo>
                  <a:lnTo>
                    <a:pt x="1" y="94"/>
                  </a:lnTo>
                  <a:lnTo>
                    <a:pt x="1" y="97"/>
                  </a:lnTo>
                  <a:lnTo>
                    <a:pt x="4" y="98"/>
                  </a:lnTo>
                  <a:lnTo>
                    <a:pt x="7" y="98"/>
                  </a:lnTo>
                  <a:lnTo>
                    <a:pt x="11" y="98"/>
                  </a:lnTo>
                  <a:lnTo>
                    <a:pt x="14" y="98"/>
                  </a:lnTo>
                  <a:lnTo>
                    <a:pt x="17" y="98"/>
                  </a:lnTo>
                  <a:lnTo>
                    <a:pt x="20" y="100"/>
                  </a:lnTo>
                  <a:lnTo>
                    <a:pt x="23" y="102"/>
                  </a:lnTo>
                  <a:lnTo>
                    <a:pt x="24" y="105"/>
                  </a:lnTo>
                  <a:lnTo>
                    <a:pt x="25" y="108"/>
                  </a:lnTo>
                  <a:lnTo>
                    <a:pt x="25" y="111"/>
                  </a:lnTo>
                  <a:lnTo>
                    <a:pt x="27" y="114"/>
                  </a:lnTo>
                  <a:lnTo>
                    <a:pt x="27" y="117"/>
                  </a:lnTo>
                  <a:lnTo>
                    <a:pt x="27" y="119"/>
                  </a:lnTo>
                  <a:lnTo>
                    <a:pt x="27" y="122"/>
                  </a:lnTo>
                  <a:lnTo>
                    <a:pt x="28" y="125"/>
                  </a:lnTo>
                  <a:lnTo>
                    <a:pt x="28" y="128"/>
                  </a:lnTo>
                  <a:lnTo>
                    <a:pt x="28" y="131"/>
                  </a:lnTo>
                  <a:lnTo>
                    <a:pt x="28" y="134"/>
                  </a:lnTo>
                  <a:lnTo>
                    <a:pt x="31" y="136"/>
                  </a:lnTo>
                  <a:lnTo>
                    <a:pt x="33" y="139"/>
                  </a:lnTo>
                  <a:lnTo>
                    <a:pt x="33" y="142"/>
                  </a:lnTo>
                  <a:lnTo>
                    <a:pt x="35" y="144"/>
                  </a:lnTo>
                  <a:lnTo>
                    <a:pt x="38" y="145"/>
                  </a:lnTo>
                  <a:lnTo>
                    <a:pt x="41" y="146"/>
                  </a:lnTo>
                  <a:lnTo>
                    <a:pt x="44" y="146"/>
                  </a:lnTo>
                  <a:lnTo>
                    <a:pt x="47" y="149"/>
                  </a:lnTo>
                  <a:lnTo>
                    <a:pt x="50" y="151"/>
                  </a:lnTo>
                  <a:lnTo>
                    <a:pt x="52" y="152"/>
                  </a:lnTo>
                  <a:lnTo>
                    <a:pt x="55" y="154"/>
                  </a:lnTo>
                  <a:lnTo>
                    <a:pt x="57" y="156"/>
                  </a:lnTo>
                  <a:lnTo>
                    <a:pt x="61" y="161"/>
                  </a:lnTo>
                  <a:lnTo>
                    <a:pt x="62" y="163"/>
                  </a:lnTo>
                  <a:lnTo>
                    <a:pt x="64" y="166"/>
                  </a:lnTo>
                  <a:lnTo>
                    <a:pt x="65" y="169"/>
                  </a:lnTo>
                  <a:lnTo>
                    <a:pt x="65" y="172"/>
                  </a:lnTo>
                  <a:lnTo>
                    <a:pt x="68" y="172"/>
                  </a:lnTo>
                  <a:lnTo>
                    <a:pt x="71" y="172"/>
                  </a:lnTo>
                  <a:lnTo>
                    <a:pt x="74" y="172"/>
                  </a:lnTo>
                  <a:lnTo>
                    <a:pt x="76" y="172"/>
                  </a:lnTo>
                  <a:lnTo>
                    <a:pt x="79" y="169"/>
                  </a:lnTo>
                  <a:lnTo>
                    <a:pt x="82" y="169"/>
                  </a:lnTo>
                  <a:lnTo>
                    <a:pt x="85" y="168"/>
                  </a:lnTo>
                  <a:lnTo>
                    <a:pt x="88" y="165"/>
                  </a:lnTo>
                  <a:lnTo>
                    <a:pt x="93" y="159"/>
                  </a:lnTo>
                  <a:lnTo>
                    <a:pt x="95" y="156"/>
                  </a:lnTo>
                  <a:lnTo>
                    <a:pt x="92" y="155"/>
                  </a:lnTo>
                  <a:lnTo>
                    <a:pt x="92" y="152"/>
                  </a:lnTo>
                  <a:lnTo>
                    <a:pt x="92" y="149"/>
                  </a:lnTo>
                  <a:lnTo>
                    <a:pt x="92" y="146"/>
                  </a:lnTo>
                  <a:lnTo>
                    <a:pt x="93" y="142"/>
                  </a:lnTo>
                  <a:lnTo>
                    <a:pt x="95" y="139"/>
                  </a:lnTo>
                  <a:lnTo>
                    <a:pt x="96" y="136"/>
                  </a:lnTo>
                  <a:lnTo>
                    <a:pt x="96" y="134"/>
                  </a:lnTo>
                  <a:lnTo>
                    <a:pt x="96" y="131"/>
                  </a:lnTo>
                  <a:lnTo>
                    <a:pt x="98" y="127"/>
                  </a:lnTo>
                  <a:lnTo>
                    <a:pt x="99" y="124"/>
                  </a:lnTo>
                  <a:lnTo>
                    <a:pt x="103" y="118"/>
                  </a:lnTo>
                  <a:lnTo>
                    <a:pt x="105" y="114"/>
                  </a:lnTo>
                  <a:lnTo>
                    <a:pt x="106" y="109"/>
                  </a:lnTo>
                  <a:lnTo>
                    <a:pt x="108" y="107"/>
                  </a:lnTo>
                  <a:lnTo>
                    <a:pt x="109" y="104"/>
                  </a:lnTo>
                  <a:lnTo>
                    <a:pt x="109" y="101"/>
                  </a:lnTo>
                  <a:lnTo>
                    <a:pt x="112" y="100"/>
                  </a:lnTo>
                  <a:lnTo>
                    <a:pt x="112" y="97"/>
                  </a:lnTo>
                  <a:lnTo>
                    <a:pt x="112" y="94"/>
                  </a:lnTo>
                  <a:lnTo>
                    <a:pt x="112" y="91"/>
                  </a:lnTo>
                  <a:lnTo>
                    <a:pt x="110" y="88"/>
                  </a:lnTo>
                  <a:lnTo>
                    <a:pt x="110" y="85"/>
                  </a:lnTo>
                  <a:lnTo>
                    <a:pt x="109" y="82"/>
                  </a:lnTo>
                  <a:lnTo>
                    <a:pt x="109" y="80"/>
                  </a:lnTo>
                  <a:lnTo>
                    <a:pt x="112" y="77"/>
                  </a:lnTo>
                  <a:lnTo>
                    <a:pt x="115" y="74"/>
                  </a:lnTo>
                  <a:lnTo>
                    <a:pt x="116" y="71"/>
                  </a:lnTo>
                  <a:lnTo>
                    <a:pt x="118" y="68"/>
                  </a:lnTo>
                  <a:lnTo>
                    <a:pt x="120" y="65"/>
                  </a:lnTo>
                  <a:lnTo>
                    <a:pt x="123" y="64"/>
                  </a:lnTo>
                  <a:lnTo>
                    <a:pt x="123" y="61"/>
                  </a:lnTo>
                  <a:lnTo>
                    <a:pt x="126" y="60"/>
                  </a:lnTo>
                  <a:lnTo>
                    <a:pt x="127" y="55"/>
                  </a:lnTo>
                  <a:lnTo>
                    <a:pt x="130" y="54"/>
                  </a:lnTo>
                  <a:lnTo>
                    <a:pt x="132" y="51"/>
                  </a:lnTo>
                  <a:lnTo>
                    <a:pt x="132" y="48"/>
                  </a:lnTo>
                  <a:lnTo>
                    <a:pt x="133" y="45"/>
                  </a:lnTo>
                  <a:lnTo>
                    <a:pt x="133" y="43"/>
                  </a:lnTo>
                  <a:lnTo>
                    <a:pt x="133" y="40"/>
                  </a:lnTo>
                  <a:lnTo>
                    <a:pt x="133" y="37"/>
                  </a:lnTo>
                  <a:lnTo>
                    <a:pt x="135" y="34"/>
                  </a:lnTo>
                  <a:lnTo>
                    <a:pt x="135" y="31"/>
                  </a:lnTo>
                  <a:lnTo>
                    <a:pt x="136" y="28"/>
                  </a:lnTo>
                  <a:lnTo>
                    <a:pt x="136" y="26"/>
                  </a:lnTo>
                  <a:lnTo>
                    <a:pt x="137" y="23"/>
                  </a:lnTo>
                  <a:lnTo>
                    <a:pt x="140" y="20"/>
                  </a:lnTo>
                  <a:lnTo>
                    <a:pt x="140" y="17"/>
                  </a:lnTo>
                  <a:lnTo>
                    <a:pt x="142" y="14"/>
                  </a:lnTo>
                  <a:lnTo>
                    <a:pt x="142" y="11"/>
                  </a:lnTo>
                  <a:lnTo>
                    <a:pt x="142" y="9"/>
                  </a:lnTo>
                  <a:lnTo>
                    <a:pt x="143" y="6"/>
                  </a:lnTo>
                  <a:lnTo>
                    <a:pt x="143" y="3"/>
                  </a:lnTo>
                  <a:lnTo>
                    <a:pt x="137" y="3"/>
                  </a:lnTo>
                  <a:lnTo>
                    <a:pt x="133" y="3"/>
                  </a:lnTo>
                  <a:lnTo>
                    <a:pt x="130" y="0"/>
                  </a:lnTo>
                  <a:lnTo>
                    <a:pt x="127" y="0"/>
                  </a:lnTo>
                  <a:lnTo>
                    <a:pt x="125" y="0"/>
                  </a:lnTo>
                  <a:lnTo>
                    <a:pt x="122" y="0"/>
                  </a:lnTo>
                  <a:lnTo>
                    <a:pt x="119" y="0"/>
                  </a:lnTo>
                  <a:lnTo>
                    <a:pt x="116" y="0"/>
                  </a:lnTo>
                  <a:lnTo>
                    <a:pt x="110" y="0"/>
                  </a:lnTo>
                  <a:lnTo>
                    <a:pt x="106" y="0"/>
                  </a:lnTo>
                  <a:lnTo>
                    <a:pt x="103" y="3"/>
                  </a:lnTo>
                  <a:lnTo>
                    <a:pt x="101" y="3"/>
                  </a:lnTo>
                  <a:lnTo>
                    <a:pt x="98" y="3"/>
                  </a:lnTo>
                  <a:lnTo>
                    <a:pt x="95" y="3"/>
                  </a:lnTo>
                  <a:lnTo>
                    <a:pt x="91" y="3"/>
                  </a:lnTo>
                  <a:lnTo>
                    <a:pt x="88" y="3"/>
                  </a:lnTo>
                  <a:lnTo>
                    <a:pt x="82" y="3"/>
                  </a:lnTo>
                  <a:lnTo>
                    <a:pt x="79" y="3"/>
                  </a:lnTo>
                  <a:lnTo>
                    <a:pt x="76" y="3"/>
                  </a:lnTo>
                  <a:lnTo>
                    <a:pt x="74" y="3"/>
                  </a:lnTo>
                  <a:lnTo>
                    <a:pt x="71" y="3"/>
                  </a:lnTo>
                  <a:lnTo>
                    <a:pt x="68" y="3"/>
                  </a:lnTo>
                  <a:lnTo>
                    <a:pt x="64" y="3"/>
                  </a:lnTo>
                  <a:lnTo>
                    <a:pt x="61" y="3"/>
                  </a:lnTo>
                  <a:lnTo>
                    <a:pt x="58" y="3"/>
                  </a:lnTo>
                  <a:lnTo>
                    <a:pt x="55" y="3"/>
                  </a:lnTo>
                  <a:lnTo>
                    <a:pt x="52" y="3"/>
                  </a:lnTo>
                  <a:lnTo>
                    <a:pt x="50" y="3"/>
                  </a:lnTo>
                  <a:lnTo>
                    <a:pt x="47" y="3"/>
                  </a:lnTo>
                  <a:lnTo>
                    <a:pt x="44" y="3"/>
                  </a:lnTo>
                  <a:lnTo>
                    <a:pt x="41" y="3"/>
                  </a:lnTo>
                  <a:lnTo>
                    <a:pt x="38" y="3"/>
                  </a:lnTo>
                  <a:lnTo>
                    <a:pt x="34" y="3"/>
                  </a:lnTo>
                  <a:lnTo>
                    <a:pt x="31" y="3"/>
                  </a:lnTo>
                  <a:lnTo>
                    <a:pt x="25" y="3"/>
                  </a:lnTo>
                  <a:lnTo>
                    <a:pt x="23" y="3"/>
                  </a:lnTo>
                  <a:lnTo>
                    <a:pt x="20" y="3"/>
                  </a:lnTo>
                  <a:lnTo>
                    <a:pt x="17" y="3"/>
                  </a:lnTo>
                  <a:lnTo>
                    <a:pt x="13" y="3"/>
                  </a:lnTo>
                  <a:lnTo>
                    <a:pt x="10" y="3"/>
                  </a:lnTo>
                  <a:lnTo>
                    <a:pt x="8" y="6"/>
                  </a:lnTo>
                  <a:lnTo>
                    <a:pt x="8" y="9"/>
                  </a:lnTo>
                  <a:lnTo>
                    <a:pt x="8" y="11"/>
                  </a:lnTo>
                  <a:lnTo>
                    <a:pt x="8" y="14"/>
                  </a:lnTo>
                  <a:lnTo>
                    <a:pt x="8" y="17"/>
                  </a:lnTo>
                  <a:lnTo>
                    <a:pt x="7" y="20"/>
                  </a:lnTo>
                  <a:lnTo>
                    <a:pt x="6" y="23"/>
                  </a:lnTo>
                  <a:lnTo>
                    <a:pt x="6" y="26"/>
                  </a:lnTo>
                  <a:lnTo>
                    <a:pt x="6" y="28"/>
                  </a:lnTo>
                  <a:lnTo>
                    <a:pt x="7" y="31"/>
                  </a:lnTo>
                  <a:lnTo>
                    <a:pt x="8" y="34"/>
                  </a:lnTo>
                  <a:lnTo>
                    <a:pt x="7" y="37"/>
                  </a:lnTo>
                </a:path>
              </a:pathLst>
            </a:custGeom>
            <a:solidFill>
              <a:srgbClr val="767900"/>
            </a:solidFill>
            <a:ln w="12700" cap="rnd">
              <a:solidFill>
                <a:srgbClr val="000000"/>
              </a:solidFill>
              <a:round/>
              <a:headEnd/>
              <a:tailEnd/>
            </a:ln>
          </p:spPr>
          <p:txBody>
            <a:bodyPr/>
            <a:lstStyle/>
            <a:p>
              <a:endParaRPr lang="en-US"/>
            </a:p>
          </p:txBody>
        </p:sp>
        <p:sp>
          <p:nvSpPr>
            <p:cNvPr id="26926" name="Oval 1682"/>
            <p:cNvSpPr>
              <a:spLocks noChangeArrowheads="1"/>
            </p:cNvSpPr>
            <p:nvPr/>
          </p:nvSpPr>
          <p:spPr bwMode="auto">
            <a:xfrm>
              <a:off x="4696" y="1114"/>
              <a:ext cx="46" cy="35"/>
            </a:xfrm>
            <a:prstGeom prst="ellipse">
              <a:avLst/>
            </a:prstGeom>
            <a:no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27" name="Oval 1683"/>
            <p:cNvSpPr>
              <a:spLocks noChangeArrowheads="1"/>
            </p:cNvSpPr>
            <p:nvPr/>
          </p:nvSpPr>
          <p:spPr bwMode="auto">
            <a:xfrm>
              <a:off x="4674" y="1091"/>
              <a:ext cx="90" cy="83"/>
            </a:xfrm>
            <a:prstGeom prst="ellipse">
              <a:avLst/>
            </a:prstGeom>
            <a:no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28" name="Oval 1684"/>
            <p:cNvSpPr>
              <a:spLocks noChangeArrowheads="1"/>
            </p:cNvSpPr>
            <p:nvPr/>
          </p:nvSpPr>
          <p:spPr bwMode="auto">
            <a:xfrm>
              <a:off x="4637" y="1060"/>
              <a:ext cx="157" cy="146"/>
            </a:xfrm>
            <a:prstGeom prst="ellipse">
              <a:avLst/>
            </a:prstGeom>
            <a:no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29" name="Rectangle 2439"/>
            <p:cNvSpPr>
              <a:spLocks noChangeArrowheads="1"/>
            </p:cNvSpPr>
            <p:nvPr/>
          </p:nvSpPr>
          <p:spPr bwMode="auto">
            <a:xfrm>
              <a:off x="4500" y="1287"/>
              <a:ext cx="364" cy="73"/>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930" name="Line 2440"/>
            <p:cNvSpPr>
              <a:spLocks noChangeShapeType="1"/>
            </p:cNvSpPr>
            <p:nvPr/>
          </p:nvSpPr>
          <p:spPr bwMode="auto">
            <a:xfrm>
              <a:off x="4495" y="1323"/>
              <a:ext cx="373"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6931" name="Line 2441"/>
            <p:cNvSpPr>
              <a:spLocks noChangeShapeType="1"/>
            </p:cNvSpPr>
            <p:nvPr/>
          </p:nvSpPr>
          <p:spPr bwMode="auto">
            <a:xfrm flipV="1">
              <a:off x="4760" y="1305"/>
              <a:ext cx="69" cy="1"/>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6932" name="Rectangle 2442"/>
            <p:cNvSpPr>
              <a:spLocks noChangeArrowheads="1"/>
            </p:cNvSpPr>
            <p:nvPr/>
          </p:nvSpPr>
          <p:spPr bwMode="auto">
            <a:xfrm>
              <a:off x="4509" y="1293"/>
              <a:ext cx="33" cy="11"/>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933" name="Line 2443"/>
            <p:cNvSpPr>
              <a:spLocks noChangeShapeType="1"/>
            </p:cNvSpPr>
            <p:nvPr/>
          </p:nvSpPr>
          <p:spPr bwMode="auto">
            <a:xfrm flipH="1" flipV="1">
              <a:off x="4615" y="1323"/>
              <a:ext cx="4" cy="37"/>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6934" name="Rectangle 2444"/>
            <p:cNvSpPr>
              <a:spLocks noChangeArrowheads="1"/>
            </p:cNvSpPr>
            <p:nvPr/>
          </p:nvSpPr>
          <p:spPr bwMode="auto">
            <a:xfrm>
              <a:off x="4740" y="1337"/>
              <a:ext cx="93"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nvGrpSpPr>
            <p:cNvPr id="198677" name="Group 2445"/>
            <p:cNvGrpSpPr>
              <a:grpSpLocks/>
            </p:cNvGrpSpPr>
            <p:nvPr/>
          </p:nvGrpSpPr>
          <p:grpSpPr bwMode="auto">
            <a:xfrm>
              <a:off x="4518" y="1330"/>
              <a:ext cx="90" cy="33"/>
              <a:chOff x="4175" y="2040"/>
              <a:chExt cx="83" cy="33"/>
            </a:xfrm>
          </p:grpSpPr>
          <p:sp>
            <p:nvSpPr>
              <p:cNvPr id="27025" name="Oval 2446"/>
              <p:cNvSpPr>
                <a:spLocks noChangeArrowheads="1"/>
              </p:cNvSpPr>
              <p:nvPr/>
            </p:nvSpPr>
            <p:spPr bwMode="auto">
              <a:xfrm>
                <a:off x="4175" y="2040"/>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26" name="Oval 2447"/>
              <p:cNvSpPr>
                <a:spLocks noChangeArrowheads="1"/>
              </p:cNvSpPr>
              <p:nvPr/>
            </p:nvSpPr>
            <p:spPr bwMode="auto">
              <a:xfrm>
                <a:off x="4175"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27" name="Oval 2448"/>
              <p:cNvSpPr>
                <a:spLocks noChangeArrowheads="1"/>
              </p:cNvSpPr>
              <p:nvPr/>
            </p:nvSpPr>
            <p:spPr bwMode="auto">
              <a:xfrm>
                <a:off x="4175"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28" name="Oval 2449"/>
              <p:cNvSpPr>
                <a:spLocks noChangeArrowheads="1"/>
              </p:cNvSpPr>
              <p:nvPr/>
            </p:nvSpPr>
            <p:spPr bwMode="auto">
              <a:xfrm>
                <a:off x="4175"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29" name="Oval 2450"/>
              <p:cNvSpPr>
                <a:spLocks noChangeArrowheads="1"/>
              </p:cNvSpPr>
              <p:nvPr/>
            </p:nvSpPr>
            <p:spPr bwMode="auto">
              <a:xfrm>
                <a:off x="4186" y="2040"/>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0" name="Oval 2451"/>
              <p:cNvSpPr>
                <a:spLocks noChangeArrowheads="1"/>
              </p:cNvSpPr>
              <p:nvPr/>
            </p:nvSpPr>
            <p:spPr bwMode="auto">
              <a:xfrm>
                <a:off x="4186"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1" name="Oval 2452"/>
              <p:cNvSpPr>
                <a:spLocks noChangeArrowheads="1"/>
              </p:cNvSpPr>
              <p:nvPr/>
            </p:nvSpPr>
            <p:spPr bwMode="auto">
              <a:xfrm>
                <a:off x="4186"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2" name="Oval 2453"/>
              <p:cNvSpPr>
                <a:spLocks noChangeArrowheads="1"/>
              </p:cNvSpPr>
              <p:nvPr/>
            </p:nvSpPr>
            <p:spPr bwMode="auto">
              <a:xfrm>
                <a:off x="4186"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3" name="Oval 2454"/>
              <p:cNvSpPr>
                <a:spLocks noChangeArrowheads="1"/>
              </p:cNvSpPr>
              <p:nvPr/>
            </p:nvSpPr>
            <p:spPr bwMode="auto">
              <a:xfrm>
                <a:off x="4194" y="2040"/>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4" name="Oval 2455"/>
              <p:cNvSpPr>
                <a:spLocks noChangeArrowheads="1"/>
              </p:cNvSpPr>
              <p:nvPr/>
            </p:nvSpPr>
            <p:spPr bwMode="auto">
              <a:xfrm>
                <a:off x="4194"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5" name="Oval 2456"/>
              <p:cNvSpPr>
                <a:spLocks noChangeArrowheads="1"/>
              </p:cNvSpPr>
              <p:nvPr/>
            </p:nvSpPr>
            <p:spPr bwMode="auto">
              <a:xfrm>
                <a:off x="4194"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6" name="Oval 2457"/>
              <p:cNvSpPr>
                <a:spLocks noChangeArrowheads="1"/>
              </p:cNvSpPr>
              <p:nvPr/>
            </p:nvSpPr>
            <p:spPr bwMode="auto">
              <a:xfrm>
                <a:off x="4194"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7" name="Oval 2458"/>
              <p:cNvSpPr>
                <a:spLocks noChangeArrowheads="1"/>
              </p:cNvSpPr>
              <p:nvPr/>
            </p:nvSpPr>
            <p:spPr bwMode="auto">
              <a:xfrm>
                <a:off x="4205" y="2040"/>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8" name="Oval 2459"/>
              <p:cNvSpPr>
                <a:spLocks noChangeArrowheads="1"/>
              </p:cNvSpPr>
              <p:nvPr/>
            </p:nvSpPr>
            <p:spPr bwMode="auto">
              <a:xfrm>
                <a:off x="4205"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39" name="Oval 2460"/>
              <p:cNvSpPr>
                <a:spLocks noChangeArrowheads="1"/>
              </p:cNvSpPr>
              <p:nvPr/>
            </p:nvSpPr>
            <p:spPr bwMode="auto">
              <a:xfrm>
                <a:off x="4205"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0" name="Oval 2461"/>
              <p:cNvSpPr>
                <a:spLocks noChangeArrowheads="1"/>
              </p:cNvSpPr>
              <p:nvPr/>
            </p:nvSpPr>
            <p:spPr bwMode="auto">
              <a:xfrm>
                <a:off x="4205"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1" name="Oval 2462"/>
              <p:cNvSpPr>
                <a:spLocks noChangeArrowheads="1"/>
              </p:cNvSpPr>
              <p:nvPr/>
            </p:nvSpPr>
            <p:spPr bwMode="auto">
              <a:xfrm>
                <a:off x="4213" y="2040"/>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2" name="Oval 2463"/>
              <p:cNvSpPr>
                <a:spLocks noChangeArrowheads="1"/>
              </p:cNvSpPr>
              <p:nvPr/>
            </p:nvSpPr>
            <p:spPr bwMode="auto">
              <a:xfrm>
                <a:off x="4213"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3" name="Oval 2464"/>
              <p:cNvSpPr>
                <a:spLocks noChangeArrowheads="1"/>
              </p:cNvSpPr>
              <p:nvPr/>
            </p:nvSpPr>
            <p:spPr bwMode="auto">
              <a:xfrm>
                <a:off x="4213"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4" name="Oval 2465"/>
              <p:cNvSpPr>
                <a:spLocks noChangeArrowheads="1"/>
              </p:cNvSpPr>
              <p:nvPr/>
            </p:nvSpPr>
            <p:spPr bwMode="auto">
              <a:xfrm>
                <a:off x="4213"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5" name="Oval 2466"/>
              <p:cNvSpPr>
                <a:spLocks noChangeArrowheads="1"/>
              </p:cNvSpPr>
              <p:nvPr/>
            </p:nvSpPr>
            <p:spPr bwMode="auto">
              <a:xfrm>
                <a:off x="4232" y="2040"/>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6" name="Oval 2467"/>
              <p:cNvSpPr>
                <a:spLocks noChangeArrowheads="1"/>
              </p:cNvSpPr>
              <p:nvPr/>
            </p:nvSpPr>
            <p:spPr bwMode="auto">
              <a:xfrm>
                <a:off x="4232"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7" name="Oval 2468"/>
              <p:cNvSpPr>
                <a:spLocks noChangeArrowheads="1"/>
              </p:cNvSpPr>
              <p:nvPr/>
            </p:nvSpPr>
            <p:spPr bwMode="auto">
              <a:xfrm>
                <a:off x="4232"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8" name="Oval 2469"/>
              <p:cNvSpPr>
                <a:spLocks noChangeArrowheads="1"/>
              </p:cNvSpPr>
              <p:nvPr/>
            </p:nvSpPr>
            <p:spPr bwMode="auto">
              <a:xfrm>
                <a:off x="4232"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49" name="Oval 2470"/>
              <p:cNvSpPr>
                <a:spLocks noChangeArrowheads="1"/>
              </p:cNvSpPr>
              <p:nvPr/>
            </p:nvSpPr>
            <p:spPr bwMode="auto">
              <a:xfrm>
                <a:off x="4241" y="2040"/>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0" name="Oval 2471"/>
              <p:cNvSpPr>
                <a:spLocks noChangeArrowheads="1"/>
              </p:cNvSpPr>
              <p:nvPr/>
            </p:nvSpPr>
            <p:spPr bwMode="auto">
              <a:xfrm>
                <a:off x="4241"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1" name="Oval 2472"/>
              <p:cNvSpPr>
                <a:spLocks noChangeArrowheads="1"/>
              </p:cNvSpPr>
              <p:nvPr/>
            </p:nvSpPr>
            <p:spPr bwMode="auto">
              <a:xfrm>
                <a:off x="4241"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2" name="Oval 2473"/>
              <p:cNvSpPr>
                <a:spLocks noChangeArrowheads="1"/>
              </p:cNvSpPr>
              <p:nvPr/>
            </p:nvSpPr>
            <p:spPr bwMode="auto">
              <a:xfrm>
                <a:off x="4241"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3" name="Oval 2474"/>
              <p:cNvSpPr>
                <a:spLocks noChangeArrowheads="1"/>
              </p:cNvSpPr>
              <p:nvPr/>
            </p:nvSpPr>
            <p:spPr bwMode="auto">
              <a:xfrm>
                <a:off x="4250" y="2040"/>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4" name="Oval 2475"/>
              <p:cNvSpPr>
                <a:spLocks noChangeArrowheads="1"/>
              </p:cNvSpPr>
              <p:nvPr/>
            </p:nvSpPr>
            <p:spPr bwMode="auto">
              <a:xfrm>
                <a:off x="4250"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5" name="Oval 2476"/>
              <p:cNvSpPr>
                <a:spLocks noChangeArrowheads="1"/>
              </p:cNvSpPr>
              <p:nvPr/>
            </p:nvSpPr>
            <p:spPr bwMode="auto">
              <a:xfrm>
                <a:off x="4250"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6" name="Oval 2477"/>
              <p:cNvSpPr>
                <a:spLocks noChangeArrowheads="1"/>
              </p:cNvSpPr>
              <p:nvPr/>
            </p:nvSpPr>
            <p:spPr bwMode="auto">
              <a:xfrm>
                <a:off x="4250"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7" name="Oval 2478"/>
              <p:cNvSpPr>
                <a:spLocks noChangeArrowheads="1"/>
              </p:cNvSpPr>
              <p:nvPr/>
            </p:nvSpPr>
            <p:spPr bwMode="auto">
              <a:xfrm>
                <a:off x="4175" y="206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8" name="Oval 2479"/>
              <p:cNvSpPr>
                <a:spLocks noChangeArrowheads="1"/>
              </p:cNvSpPr>
              <p:nvPr/>
            </p:nvSpPr>
            <p:spPr bwMode="auto">
              <a:xfrm>
                <a:off x="4186" y="206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59" name="Oval 2480"/>
              <p:cNvSpPr>
                <a:spLocks noChangeArrowheads="1"/>
              </p:cNvSpPr>
              <p:nvPr/>
            </p:nvSpPr>
            <p:spPr bwMode="auto">
              <a:xfrm>
                <a:off x="4194" y="206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60" name="Oval 2481"/>
              <p:cNvSpPr>
                <a:spLocks noChangeArrowheads="1"/>
              </p:cNvSpPr>
              <p:nvPr/>
            </p:nvSpPr>
            <p:spPr bwMode="auto">
              <a:xfrm>
                <a:off x="4205" y="206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61" name="Oval 2482"/>
              <p:cNvSpPr>
                <a:spLocks noChangeArrowheads="1"/>
              </p:cNvSpPr>
              <p:nvPr/>
            </p:nvSpPr>
            <p:spPr bwMode="auto">
              <a:xfrm>
                <a:off x="4213" y="206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62" name="Oval 2483"/>
              <p:cNvSpPr>
                <a:spLocks noChangeArrowheads="1"/>
              </p:cNvSpPr>
              <p:nvPr/>
            </p:nvSpPr>
            <p:spPr bwMode="auto">
              <a:xfrm>
                <a:off x="4232" y="206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63" name="Oval 2484"/>
              <p:cNvSpPr>
                <a:spLocks noChangeArrowheads="1"/>
              </p:cNvSpPr>
              <p:nvPr/>
            </p:nvSpPr>
            <p:spPr bwMode="auto">
              <a:xfrm>
                <a:off x="4241" y="206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7064" name="Oval 2485"/>
              <p:cNvSpPr>
                <a:spLocks noChangeArrowheads="1"/>
              </p:cNvSpPr>
              <p:nvPr/>
            </p:nvSpPr>
            <p:spPr bwMode="auto">
              <a:xfrm>
                <a:off x="4250" y="206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198678" name="Group 2486"/>
            <p:cNvGrpSpPr>
              <a:grpSpLocks/>
            </p:cNvGrpSpPr>
            <p:nvPr/>
          </p:nvGrpSpPr>
          <p:grpSpPr bwMode="auto">
            <a:xfrm>
              <a:off x="4927" y="628"/>
              <a:ext cx="737" cy="463"/>
              <a:chOff x="4553" y="1338"/>
              <a:chExt cx="680" cy="463"/>
            </a:xfrm>
          </p:grpSpPr>
          <p:grpSp>
            <p:nvGrpSpPr>
              <p:cNvPr id="198679" name="Group 2487"/>
              <p:cNvGrpSpPr>
                <a:grpSpLocks/>
              </p:cNvGrpSpPr>
              <p:nvPr/>
            </p:nvGrpSpPr>
            <p:grpSpPr bwMode="auto">
              <a:xfrm>
                <a:off x="4553" y="1509"/>
                <a:ext cx="266" cy="292"/>
                <a:chOff x="4553" y="1509"/>
                <a:chExt cx="266" cy="292"/>
              </a:xfrm>
            </p:grpSpPr>
            <p:grpSp>
              <p:nvGrpSpPr>
                <p:cNvPr id="198680" name="Group 2488"/>
                <p:cNvGrpSpPr>
                  <a:grpSpLocks/>
                </p:cNvGrpSpPr>
                <p:nvPr/>
              </p:nvGrpSpPr>
              <p:grpSpPr bwMode="auto">
                <a:xfrm>
                  <a:off x="4572" y="1648"/>
                  <a:ext cx="247" cy="153"/>
                  <a:chOff x="4572" y="1648"/>
                  <a:chExt cx="247" cy="153"/>
                </a:xfrm>
              </p:grpSpPr>
              <p:sp>
                <p:nvSpPr>
                  <p:cNvPr id="27022" name="Freeform 2489"/>
                  <p:cNvSpPr>
                    <a:spLocks/>
                  </p:cNvSpPr>
                  <p:nvPr/>
                </p:nvSpPr>
                <p:spPr bwMode="auto">
                  <a:xfrm>
                    <a:off x="4590" y="1658"/>
                    <a:ext cx="229" cy="143"/>
                  </a:xfrm>
                  <a:custGeom>
                    <a:avLst/>
                    <a:gdLst>
                      <a:gd name="T0" fmla="*/ 0 w 229"/>
                      <a:gd name="T1" fmla="*/ 0 h 143"/>
                      <a:gd name="T2" fmla="*/ 228 w 229"/>
                      <a:gd name="T3" fmla="*/ 0 h 143"/>
                      <a:gd name="T4" fmla="*/ 228 w 229"/>
                      <a:gd name="T5" fmla="*/ 142 h 143"/>
                      <a:gd name="T6" fmla="*/ 0 w 229"/>
                      <a:gd name="T7" fmla="*/ 142 h 143"/>
                      <a:gd name="T8" fmla="*/ 0 w 229"/>
                      <a:gd name="T9" fmla="*/ 0 h 143"/>
                      <a:gd name="T10" fmla="*/ 0 60000 65536"/>
                      <a:gd name="T11" fmla="*/ 0 60000 65536"/>
                      <a:gd name="T12" fmla="*/ 0 60000 65536"/>
                      <a:gd name="T13" fmla="*/ 0 60000 65536"/>
                      <a:gd name="T14" fmla="*/ 0 60000 65536"/>
                      <a:gd name="T15" fmla="*/ 0 w 229"/>
                      <a:gd name="T16" fmla="*/ 0 h 143"/>
                      <a:gd name="T17" fmla="*/ 229 w 229"/>
                      <a:gd name="T18" fmla="*/ 143 h 143"/>
                    </a:gdLst>
                    <a:ahLst/>
                    <a:cxnLst>
                      <a:cxn ang="T10">
                        <a:pos x="T0" y="T1"/>
                      </a:cxn>
                      <a:cxn ang="T11">
                        <a:pos x="T2" y="T3"/>
                      </a:cxn>
                      <a:cxn ang="T12">
                        <a:pos x="T4" y="T5"/>
                      </a:cxn>
                      <a:cxn ang="T13">
                        <a:pos x="T6" y="T7"/>
                      </a:cxn>
                      <a:cxn ang="T14">
                        <a:pos x="T8" y="T9"/>
                      </a:cxn>
                    </a:cxnLst>
                    <a:rect l="T15" t="T16" r="T17" b="T18"/>
                    <a:pathLst>
                      <a:path w="229" h="143">
                        <a:moveTo>
                          <a:pt x="0" y="0"/>
                        </a:moveTo>
                        <a:lnTo>
                          <a:pt x="228" y="0"/>
                        </a:lnTo>
                        <a:lnTo>
                          <a:pt x="228" y="142"/>
                        </a:lnTo>
                        <a:lnTo>
                          <a:pt x="0" y="142"/>
                        </a:lnTo>
                        <a:lnTo>
                          <a:pt x="0" y="0"/>
                        </a:lnTo>
                      </a:path>
                    </a:pathLst>
                  </a:custGeom>
                  <a:solidFill>
                    <a:srgbClr val="FFFFFF"/>
                  </a:solidFill>
                  <a:ln w="12700" cap="rnd">
                    <a:solidFill>
                      <a:srgbClr val="000000"/>
                    </a:solidFill>
                    <a:round/>
                    <a:headEnd/>
                    <a:tailEnd/>
                  </a:ln>
                </p:spPr>
                <p:txBody>
                  <a:bodyPr/>
                  <a:lstStyle/>
                  <a:p>
                    <a:endParaRPr lang="en-US"/>
                  </a:p>
                </p:txBody>
              </p:sp>
              <p:sp>
                <p:nvSpPr>
                  <p:cNvPr id="27023" name="Freeform 2490"/>
                  <p:cNvSpPr>
                    <a:spLocks/>
                  </p:cNvSpPr>
                  <p:nvPr/>
                </p:nvSpPr>
                <p:spPr bwMode="auto">
                  <a:xfrm>
                    <a:off x="4572" y="1648"/>
                    <a:ext cx="247" cy="17"/>
                  </a:xfrm>
                  <a:custGeom>
                    <a:avLst/>
                    <a:gdLst>
                      <a:gd name="T0" fmla="*/ 18 w 247"/>
                      <a:gd name="T1" fmla="*/ 16 h 17"/>
                      <a:gd name="T2" fmla="*/ 246 w 247"/>
                      <a:gd name="T3" fmla="*/ 16 h 17"/>
                      <a:gd name="T4" fmla="*/ 218 w 247"/>
                      <a:gd name="T5" fmla="*/ 0 h 17"/>
                      <a:gd name="T6" fmla="*/ 0 w 247"/>
                      <a:gd name="T7" fmla="*/ 0 h 17"/>
                      <a:gd name="T8" fmla="*/ 18 w 247"/>
                      <a:gd name="T9" fmla="*/ 16 h 17"/>
                      <a:gd name="T10" fmla="*/ 0 60000 65536"/>
                      <a:gd name="T11" fmla="*/ 0 60000 65536"/>
                      <a:gd name="T12" fmla="*/ 0 60000 65536"/>
                      <a:gd name="T13" fmla="*/ 0 60000 65536"/>
                      <a:gd name="T14" fmla="*/ 0 60000 65536"/>
                      <a:gd name="T15" fmla="*/ 0 w 247"/>
                      <a:gd name="T16" fmla="*/ 0 h 17"/>
                      <a:gd name="T17" fmla="*/ 247 w 247"/>
                      <a:gd name="T18" fmla="*/ 17 h 17"/>
                    </a:gdLst>
                    <a:ahLst/>
                    <a:cxnLst>
                      <a:cxn ang="T10">
                        <a:pos x="T0" y="T1"/>
                      </a:cxn>
                      <a:cxn ang="T11">
                        <a:pos x="T2" y="T3"/>
                      </a:cxn>
                      <a:cxn ang="T12">
                        <a:pos x="T4" y="T5"/>
                      </a:cxn>
                      <a:cxn ang="T13">
                        <a:pos x="T6" y="T7"/>
                      </a:cxn>
                      <a:cxn ang="T14">
                        <a:pos x="T8" y="T9"/>
                      </a:cxn>
                    </a:cxnLst>
                    <a:rect l="T15" t="T16" r="T17" b="T18"/>
                    <a:pathLst>
                      <a:path w="247" h="17">
                        <a:moveTo>
                          <a:pt x="18" y="16"/>
                        </a:moveTo>
                        <a:lnTo>
                          <a:pt x="246" y="16"/>
                        </a:lnTo>
                        <a:lnTo>
                          <a:pt x="218" y="0"/>
                        </a:lnTo>
                        <a:lnTo>
                          <a:pt x="0" y="0"/>
                        </a:lnTo>
                        <a:lnTo>
                          <a:pt x="18" y="16"/>
                        </a:lnTo>
                      </a:path>
                    </a:pathLst>
                  </a:custGeom>
                  <a:solidFill>
                    <a:srgbClr val="FFFFFF"/>
                  </a:solidFill>
                  <a:ln w="12700" cap="rnd">
                    <a:solidFill>
                      <a:srgbClr val="000000"/>
                    </a:solidFill>
                    <a:round/>
                    <a:headEnd/>
                    <a:tailEnd/>
                  </a:ln>
                </p:spPr>
                <p:txBody>
                  <a:bodyPr/>
                  <a:lstStyle/>
                  <a:p>
                    <a:endParaRPr lang="en-US"/>
                  </a:p>
                </p:txBody>
              </p:sp>
              <p:sp>
                <p:nvSpPr>
                  <p:cNvPr id="27024" name="Freeform 2491"/>
                  <p:cNvSpPr>
                    <a:spLocks/>
                  </p:cNvSpPr>
                  <p:nvPr/>
                </p:nvSpPr>
                <p:spPr bwMode="auto">
                  <a:xfrm>
                    <a:off x="4572" y="1648"/>
                    <a:ext cx="17" cy="153"/>
                  </a:xfrm>
                  <a:custGeom>
                    <a:avLst/>
                    <a:gdLst>
                      <a:gd name="T0" fmla="*/ 0 w 17"/>
                      <a:gd name="T1" fmla="*/ 0 h 153"/>
                      <a:gd name="T2" fmla="*/ 16 w 17"/>
                      <a:gd name="T3" fmla="*/ 10 h 153"/>
                      <a:gd name="T4" fmla="*/ 16 w 17"/>
                      <a:gd name="T5" fmla="*/ 152 h 153"/>
                      <a:gd name="T6" fmla="*/ 0 w 17"/>
                      <a:gd name="T7" fmla="*/ 131 h 153"/>
                      <a:gd name="T8" fmla="*/ 0 w 17"/>
                      <a:gd name="T9" fmla="*/ 0 h 153"/>
                      <a:gd name="T10" fmla="*/ 0 60000 65536"/>
                      <a:gd name="T11" fmla="*/ 0 60000 65536"/>
                      <a:gd name="T12" fmla="*/ 0 60000 65536"/>
                      <a:gd name="T13" fmla="*/ 0 60000 65536"/>
                      <a:gd name="T14" fmla="*/ 0 60000 65536"/>
                      <a:gd name="T15" fmla="*/ 0 w 17"/>
                      <a:gd name="T16" fmla="*/ 0 h 153"/>
                      <a:gd name="T17" fmla="*/ 17 w 17"/>
                      <a:gd name="T18" fmla="*/ 153 h 153"/>
                    </a:gdLst>
                    <a:ahLst/>
                    <a:cxnLst>
                      <a:cxn ang="T10">
                        <a:pos x="T0" y="T1"/>
                      </a:cxn>
                      <a:cxn ang="T11">
                        <a:pos x="T2" y="T3"/>
                      </a:cxn>
                      <a:cxn ang="T12">
                        <a:pos x="T4" y="T5"/>
                      </a:cxn>
                      <a:cxn ang="T13">
                        <a:pos x="T6" y="T7"/>
                      </a:cxn>
                      <a:cxn ang="T14">
                        <a:pos x="T8" y="T9"/>
                      </a:cxn>
                    </a:cxnLst>
                    <a:rect l="T15" t="T16" r="T17" b="T18"/>
                    <a:pathLst>
                      <a:path w="17" h="153">
                        <a:moveTo>
                          <a:pt x="0" y="0"/>
                        </a:moveTo>
                        <a:lnTo>
                          <a:pt x="16" y="10"/>
                        </a:lnTo>
                        <a:lnTo>
                          <a:pt x="16" y="152"/>
                        </a:lnTo>
                        <a:lnTo>
                          <a:pt x="0" y="131"/>
                        </a:lnTo>
                        <a:lnTo>
                          <a:pt x="0" y="0"/>
                        </a:lnTo>
                      </a:path>
                    </a:pathLst>
                  </a:custGeom>
                  <a:solidFill>
                    <a:srgbClr val="FFFFFF"/>
                  </a:solidFill>
                  <a:ln w="12700" cap="rnd">
                    <a:solidFill>
                      <a:srgbClr val="000000"/>
                    </a:solidFill>
                    <a:round/>
                    <a:headEnd/>
                    <a:tailEnd/>
                  </a:ln>
                </p:spPr>
                <p:txBody>
                  <a:bodyPr/>
                  <a:lstStyle/>
                  <a:p>
                    <a:endParaRPr lang="en-US"/>
                  </a:p>
                </p:txBody>
              </p:sp>
            </p:grpSp>
            <p:sp>
              <p:nvSpPr>
                <p:cNvPr id="27021" name="Freeform 2492"/>
                <p:cNvSpPr>
                  <a:spLocks/>
                </p:cNvSpPr>
                <p:nvPr/>
              </p:nvSpPr>
              <p:spPr bwMode="auto">
                <a:xfrm>
                  <a:off x="4553" y="1509"/>
                  <a:ext cx="184" cy="267"/>
                </a:xfrm>
                <a:custGeom>
                  <a:avLst/>
                  <a:gdLst>
                    <a:gd name="T0" fmla="*/ 81 w 184"/>
                    <a:gd name="T1" fmla="*/ 109 h 267"/>
                    <a:gd name="T2" fmla="*/ 66 w 184"/>
                    <a:gd name="T3" fmla="*/ 44 h 267"/>
                    <a:gd name="T4" fmla="*/ 59 w 184"/>
                    <a:gd name="T5" fmla="*/ 0 h 267"/>
                    <a:gd name="T6" fmla="*/ 46 w 184"/>
                    <a:gd name="T7" fmla="*/ 19 h 267"/>
                    <a:gd name="T8" fmla="*/ 27 w 184"/>
                    <a:gd name="T9" fmla="*/ 50 h 267"/>
                    <a:gd name="T10" fmla="*/ 10 w 184"/>
                    <a:gd name="T11" fmla="*/ 79 h 267"/>
                    <a:gd name="T12" fmla="*/ 0 w 184"/>
                    <a:gd name="T13" fmla="*/ 101 h 267"/>
                    <a:gd name="T14" fmla="*/ 5 w 184"/>
                    <a:gd name="T15" fmla="*/ 130 h 267"/>
                    <a:gd name="T16" fmla="*/ 11 w 184"/>
                    <a:gd name="T17" fmla="*/ 164 h 267"/>
                    <a:gd name="T18" fmla="*/ 23 w 184"/>
                    <a:gd name="T19" fmla="*/ 181 h 267"/>
                    <a:gd name="T20" fmla="*/ 48 w 184"/>
                    <a:gd name="T21" fmla="*/ 206 h 267"/>
                    <a:gd name="T22" fmla="*/ 81 w 184"/>
                    <a:gd name="T23" fmla="*/ 232 h 267"/>
                    <a:gd name="T24" fmla="*/ 107 w 184"/>
                    <a:gd name="T25" fmla="*/ 266 h 267"/>
                    <a:gd name="T26" fmla="*/ 128 w 184"/>
                    <a:gd name="T27" fmla="*/ 232 h 267"/>
                    <a:gd name="T28" fmla="*/ 155 w 184"/>
                    <a:gd name="T29" fmla="*/ 206 h 267"/>
                    <a:gd name="T30" fmla="*/ 183 w 184"/>
                    <a:gd name="T31" fmla="*/ 178 h 267"/>
                    <a:gd name="T32" fmla="*/ 146 w 184"/>
                    <a:gd name="T33" fmla="*/ 155 h 267"/>
                    <a:gd name="T34" fmla="*/ 110 w 184"/>
                    <a:gd name="T35" fmla="*/ 131 h 267"/>
                    <a:gd name="T36" fmla="*/ 81 w 184"/>
                    <a:gd name="T37" fmla="*/ 109 h 2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4"/>
                    <a:gd name="T58" fmla="*/ 0 h 267"/>
                    <a:gd name="T59" fmla="*/ 184 w 184"/>
                    <a:gd name="T60" fmla="*/ 267 h 2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4" h="267">
                      <a:moveTo>
                        <a:pt x="81" y="109"/>
                      </a:moveTo>
                      <a:lnTo>
                        <a:pt x="66" y="44"/>
                      </a:lnTo>
                      <a:lnTo>
                        <a:pt x="59" y="0"/>
                      </a:lnTo>
                      <a:lnTo>
                        <a:pt x="46" y="19"/>
                      </a:lnTo>
                      <a:lnTo>
                        <a:pt x="27" y="50"/>
                      </a:lnTo>
                      <a:lnTo>
                        <a:pt x="10" y="79"/>
                      </a:lnTo>
                      <a:lnTo>
                        <a:pt x="0" y="101"/>
                      </a:lnTo>
                      <a:lnTo>
                        <a:pt x="5" y="130"/>
                      </a:lnTo>
                      <a:lnTo>
                        <a:pt x="11" y="164"/>
                      </a:lnTo>
                      <a:lnTo>
                        <a:pt x="23" y="181"/>
                      </a:lnTo>
                      <a:lnTo>
                        <a:pt x="48" y="206"/>
                      </a:lnTo>
                      <a:lnTo>
                        <a:pt x="81" y="232"/>
                      </a:lnTo>
                      <a:lnTo>
                        <a:pt x="107" y="266"/>
                      </a:lnTo>
                      <a:lnTo>
                        <a:pt x="128" y="232"/>
                      </a:lnTo>
                      <a:lnTo>
                        <a:pt x="155" y="206"/>
                      </a:lnTo>
                      <a:lnTo>
                        <a:pt x="183" y="178"/>
                      </a:lnTo>
                      <a:lnTo>
                        <a:pt x="146" y="155"/>
                      </a:lnTo>
                      <a:lnTo>
                        <a:pt x="110" y="131"/>
                      </a:lnTo>
                      <a:lnTo>
                        <a:pt x="81" y="109"/>
                      </a:lnTo>
                    </a:path>
                  </a:pathLst>
                </a:custGeom>
                <a:solidFill>
                  <a:srgbClr val="FFFFFF"/>
                </a:solidFill>
                <a:ln w="12700" cap="rnd">
                  <a:solidFill>
                    <a:srgbClr val="000000"/>
                  </a:solidFill>
                  <a:round/>
                  <a:headEnd/>
                  <a:tailEnd/>
                </a:ln>
              </p:spPr>
              <p:txBody>
                <a:bodyPr/>
                <a:lstStyle/>
                <a:p>
                  <a:endParaRPr lang="en-US"/>
                </a:p>
              </p:txBody>
            </p:sp>
          </p:grpSp>
          <p:grpSp>
            <p:nvGrpSpPr>
              <p:cNvPr id="198681" name="Group 2493"/>
              <p:cNvGrpSpPr>
                <a:grpSpLocks/>
              </p:cNvGrpSpPr>
              <p:nvPr/>
            </p:nvGrpSpPr>
            <p:grpSpPr bwMode="auto">
              <a:xfrm>
                <a:off x="4879" y="1338"/>
                <a:ext cx="143" cy="149"/>
                <a:chOff x="4879" y="1338"/>
                <a:chExt cx="143" cy="149"/>
              </a:xfrm>
            </p:grpSpPr>
            <p:sp>
              <p:nvSpPr>
                <p:cNvPr id="27016" name="Freeform 2494"/>
                <p:cNvSpPr>
                  <a:spLocks/>
                </p:cNvSpPr>
                <p:nvPr/>
              </p:nvSpPr>
              <p:spPr bwMode="auto">
                <a:xfrm>
                  <a:off x="4879" y="1338"/>
                  <a:ext cx="143" cy="149"/>
                </a:xfrm>
                <a:custGeom>
                  <a:avLst/>
                  <a:gdLst>
                    <a:gd name="T0" fmla="*/ 1 w 143"/>
                    <a:gd name="T1" fmla="*/ 67 h 149"/>
                    <a:gd name="T2" fmla="*/ 0 w 143"/>
                    <a:gd name="T3" fmla="*/ 51 h 149"/>
                    <a:gd name="T4" fmla="*/ 7 w 143"/>
                    <a:gd name="T5" fmla="*/ 36 h 149"/>
                    <a:gd name="T6" fmla="*/ 20 w 143"/>
                    <a:gd name="T7" fmla="*/ 20 h 149"/>
                    <a:gd name="T8" fmla="*/ 33 w 143"/>
                    <a:gd name="T9" fmla="*/ 10 h 149"/>
                    <a:gd name="T10" fmla="*/ 51 w 143"/>
                    <a:gd name="T11" fmla="*/ 3 h 149"/>
                    <a:gd name="T12" fmla="*/ 65 w 143"/>
                    <a:gd name="T13" fmla="*/ 0 h 149"/>
                    <a:gd name="T14" fmla="*/ 82 w 143"/>
                    <a:gd name="T15" fmla="*/ 1 h 149"/>
                    <a:gd name="T16" fmla="*/ 94 w 143"/>
                    <a:gd name="T17" fmla="*/ 4 h 149"/>
                    <a:gd name="T18" fmla="*/ 106 w 143"/>
                    <a:gd name="T19" fmla="*/ 10 h 149"/>
                    <a:gd name="T20" fmla="*/ 118 w 143"/>
                    <a:gd name="T21" fmla="*/ 20 h 149"/>
                    <a:gd name="T22" fmla="*/ 126 w 143"/>
                    <a:gd name="T23" fmla="*/ 34 h 149"/>
                    <a:gd name="T24" fmla="*/ 132 w 143"/>
                    <a:gd name="T25" fmla="*/ 53 h 149"/>
                    <a:gd name="T26" fmla="*/ 134 w 143"/>
                    <a:gd name="T27" fmla="*/ 66 h 149"/>
                    <a:gd name="T28" fmla="*/ 136 w 143"/>
                    <a:gd name="T29" fmla="*/ 81 h 149"/>
                    <a:gd name="T30" fmla="*/ 138 w 143"/>
                    <a:gd name="T31" fmla="*/ 95 h 149"/>
                    <a:gd name="T32" fmla="*/ 142 w 143"/>
                    <a:gd name="T33" fmla="*/ 111 h 149"/>
                    <a:gd name="T34" fmla="*/ 140 w 143"/>
                    <a:gd name="T35" fmla="*/ 125 h 149"/>
                    <a:gd name="T36" fmla="*/ 136 w 143"/>
                    <a:gd name="T37" fmla="*/ 138 h 149"/>
                    <a:gd name="T38" fmla="*/ 131 w 143"/>
                    <a:gd name="T39" fmla="*/ 145 h 149"/>
                    <a:gd name="T40" fmla="*/ 126 w 143"/>
                    <a:gd name="T41" fmla="*/ 143 h 149"/>
                    <a:gd name="T42" fmla="*/ 126 w 143"/>
                    <a:gd name="T43" fmla="*/ 132 h 149"/>
                    <a:gd name="T44" fmla="*/ 131 w 143"/>
                    <a:gd name="T45" fmla="*/ 122 h 149"/>
                    <a:gd name="T46" fmla="*/ 135 w 143"/>
                    <a:gd name="T47" fmla="*/ 110 h 149"/>
                    <a:gd name="T48" fmla="*/ 134 w 143"/>
                    <a:gd name="T49" fmla="*/ 96 h 149"/>
                    <a:gd name="T50" fmla="*/ 130 w 143"/>
                    <a:gd name="T51" fmla="*/ 89 h 149"/>
                    <a:gd name="T52" fmla="*/ 123 w 143"/>
                    <a:gd name="T53" fmla="*/ 87 h 149"/>
                    <a:gd name="T54" fmla="*/ 120 w 143"/>
                    <a:gd name="T55" fmla="*/ 95 h 149"/>
                    <a:gd name="T56" fmla="*/ 112 w 143"/>
                    <a:gd name="T57" fmla="*/ 100 h 149"/>
                    <a:gd name="T58" fmla="*/ 107 w 143"/>
                    <a:gd name="T59" fmla="*/ 87 h 149"/>
                    <a:gd name="T60" fmla="*/ 100 w 143"/>
                    <a:gd name="T61" fmla="*/ 75 h 149"/>
                    <a:gd name="T62" fmla="*/ 93 w 143"/>
                    <a:gd name="T63" fmla="*/ 63 h 149"/>
                    <a:gd name="T64" fmla="*/ 91 w 143"/>
                    <a:gd name="T65" fmla="*/ 51 h 149"/>
                    <a:gd name="T66" fmla="*/ 85 w 143"/>
                    <a:gd name="T67" fmla="*/ 41 h 149"/>
                    <a:gd name="T68" fmla="*/ 73 w 143"/>
                    <a:gd name="T69" fmla="*/ 38 h 149"/>
                    <a:gd name="T70" fmla="*/ 63 w 143"/>
                    <a:gd name="T71" fmla="*/ 39 h 149"/>
                    <a:gd name="T72" fmla="*/ 53 w 143"/>
                    <a:gd name="T73" fmla="*/ 38 h 149"/>
                    <a:gd name="T74" fmla="*/ 44 w 143"/>
                    <a:gd name="T75" fmla="*/ 42 h 149"/>
                    <a:gd name="T76" fmla="*/ 34 w 143"/>
                    <a:gd name="T77" fmla="*/ 40 h 149"/>
                    <a:gd name="T78" fmla="*/ 25 w 143"/>
                    <a:gd name="T79" fmla="*/ 39 h 149"/>
                    <a:gd name="T80" fmla="*/ 19 w 143"/>
                    <a:gd name="T81" fmla="*/ 38 h 149"/>
                    <a:gd name="T82" fmla="*/ 11 w 143"/>
                    <a:gd name="T83" fmla="*/ 45 h 149"/>
                    <a:gd name="T84" fmla="*/ 8 w 143"/>
                    <a:gd name="T85" fmla="*/ 55 h 149"/>
                    <a:gd name="T86" fmla="*/ 7 w 143"/>
                    <a:gd name="T87" fmla="*/ 65 h 149"/>
                    <a:gd name="T88" fmla="*/ 4 w 143"/>
                    <a:gd name="T89" fmla="*/ 78 h 1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3"/>
                    <a:gd name="T136" fmla="*/ 0 h 149"/>
                    <a:gd name="T137" fmla="*/ 143 w 143"/>
                    <a:gd name="T138" fmla="*/ 149 h 1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3" h="149">
                      <a:moveTo>
                        <a:pt x="2" y="81"/>
                      </a:moveTo>
                      <a:lnTo>
                        <a:pt x="2" y="75"/>
                      </a:lnTo>
                      <a:lnTo>
                        <a:pt x="1" y="67"/>
                      </a:lnTo>
                      <a:lnTo>
                        <a:pt x="1" y="60"/>
                      </a:lnTo>
                      <a:lnTo>
                        <a:pt x="0" y="54"/>
                      </a:lnTo>
                      <a:lnTo>
                        <a:pt x="0" y="51"/>
                      </a:lnTo>
                      <a:lnTo>
                        <a:pt x="1" y="46"/>
                      </a:lnTo>
                      <a:lnTo>
                        <a:pt x="3" y="41"/>
                      </a:lnTo>
                      <a:lnTo>
                        <a:pt x="7" y="36"/>
                      </a:lnTo>
                      <a:lnTo>
                        <a:pt x="11" y="28"/>
                      </a:lnTo>
                      <a:lnTo>
                        <a:pt x="16" y="25"/>
                      </a:lnTo>
                      <a:lnTo>
                        <a:pt x="20" y="20"/>
                      </a:lnTo>
                      <a:lnTo>
                        <a:pt x="22" y="17"/>
                      </a:lnTo>
                      <a:lnTo>
                        <a:pt x="27" y="14"/>
                      </a:lnTo>
                      <a:lnTo>
                        <a:pt x="33" y="10"/>
                      </a:lnTo>
                      <a:lnTo>
                        <a:pt x="38" y="8"/>
                      </a:lnTo>
                      <a:lnTo>
                        <a:pt x="45" y="5"/>
                      </a:lnTo>
                      <a:lnTo>
                        <a:pt x="51" y="3"/>
                      </a:lnTo>
                      <a:lnTo>
                        <a:pt x="56" y="1"/>
                      </a:lnTo>
                      <a:lnTo>
                        <a:pt x="60" y="1"/>
                      </a:lnTo>
                      <a:lnTo>
                        <a:pt x="65" y="0"/>
                      </a:lnTo>
                      <a:lnTo>
                        <a:pt x="71" y="1"/>
                      </a:lnTo>
                      <a:lnTo>
                        <a:pt x="77" y="1"/>
                      </a:lnTo>
                      <a:lnTo>
                        <a:pt x="82" y="1"/>
                      </a:lnTo>
                      <a:lnTo>
                        <a:pt x="87" y="2"/>
                      </a:lnTo>
                      <a:lnTo>
                        <a:pt x="91" y="4"/>
                      </a:lnTo>
                      <a:lnTo>
                        <a:pt x="94" y="4"/>
                      </a:lnTo>
                      <a:lnTo>
                        <a:pt x="98" y="5"/>
                      </a:lnTo>
                      <a:lnTo>
                        <a:pt x="102" y="7"/>
                      </a:lnTo>
                      <a:lnTo>
                        <a:pt x="106" y="10"/>
                      </a:lnTo>
                      <a:lnTo>
                        <a:pt x="111" y="13"/>
                      </a:lnTo>
                      <a:lnTo>
                        <a:pt x="114" y="16"/>
                      </a:lnTo>
                      <a:lnTo>
                        <a:pt x="118" y="20"/>
                      </a:lnTo>
                      <a:lnTo>
                        <a:pt x="120" y="24"/>
                      </a:lnTo>
                      <a:lnTo>
                        <a:pt x="122" y="28"/>
                      </a:lnTo>
                      <a:lnTo>
                        <a:pt x="126" y="34"/>
                      </a:lnTo>
                      <a:lnTo>
                        <a:pt x="129" y="41"/>
                      </a:lnTo>
                      <a:lnTo>
                        <a:pt x="131" y="47"/>
                      </a:lnTo>
                      <a:lnTo>
                        <a:pt x="132" y="53"/>
                      </a:lnTo>
                      <a:lnTo>
                        <a:pt x="132" y="58"/>
                      </a:lnTo>
                      <a:lnTo>
                        <a:pt x="133" y="61"/>
                      </a:lnTo>
                      <a:lnTo>
                        <a:pt x="134" y="66"/>
                      </a:lnTo>
                      <a:lnTo>
                        <a:pt x="135" y="72"/>
                      </a:lnTo>
                      <a:lnTo>
                        <a:pt x="135" y="78"/>
                      </a:lnTo>
                      <a:lnTo>
                        <a:pt x="136" y="81"/>
                      </a:lnTo>
                      <a:lnTo>
                        <a:pt x="136" y="84"/>
                      </a:lnTo>
                      <a:lnTo>
                        <a:pt x="137" y="89"/>
                      </a:lnTo>
                      <a:lnTo>
                        <a:pt x="138" y="95"/>
                      </a:lnTo>
                      <a:lnTo>
                        <a:pt x="140" y="100"/>
                      </a:lnTo>
                      <a:lnTo>
                        <a:pt x="141" y="105"/>
                      </a:lnTo>
                      <a:lnTo>
                        <a:pt x="142" y="111"/>
                      </a:lnTo>
                      <a:lnTo>
                        <a:pt x="142" y="117"/>
                      </a:lnTo>
                      <a:lnTo>
                        <a:pt x="141" y="120"/>
                      </a:lnTo>
                      <a:lnTo>
                        <a:pt x="140" y="125"/>
                      </a:lnTo>
                      <a:lnTo>
                        <a:pt x="140" y="129"/>
                      </a:lnTo>
                      <a:lnTo>
                        <a:pt x="138" y="134"/>
                      </a:lnTo>
                      <a:lnTo>
                        <a:pt x="136" y="138"/>
                      </a:lnTo>
                      <a:lnTo>
                        <a:pt x="134" y="140"/>
                      </a:lnTo>
                      <a:lnTo>
                        <a:pt x="132" y="143"/>
                      </a:lnTo>
                      <a:lnTo>
                        <a:pt x="131" y="145"/>
                      </a:lnTo>
                      <a:lnTo>
                        <a:pt x="129" y="148"/>
                      </a:lnTo>
                      <a:lnTo>
                        <a:pt x="128" y="146"/>
                      </a:lnTo>
                      <a:lnTo>
                        <a:pt x="126" y="143"/>
                      </a:lnTo>
                      <a:lnTo>
                        <a:pt x="126" y="139"/>
                      </a:lnTo>
                      <a:lnTo>
                        <a:pt x="126" y="135"/>
                      </a:lnTo>
                      <a:lnTo>
                        <a:pt x="126" y="132"/>
                      </a:lnTo>
                      <a:lnTo>
                        <a:pt x="128" y="129"/>
                      </a:lnTo>
                      <a:lnTo>
                        <a:pt x="130" y="126"/>
                      </a:lnTo>
                      <a:lnTo>
                        <a:pt x="131" y="122"/>
                      </a:lnTo>
                      <a:lnTo>
                        <a:pt x="134" y="118"/>
                      </a:lnTo>
                      <a:lnTo>
                        <a:pt x="135" y="114"/>
                      </a:lnTo>
                      <a:lnTo>
                        <a:pt x="135" y="110"/>
                      </a:lnTo>
                      <a:lnTo>
                        <a:pt x="135" y="106"/>
                      </a:lnTo>
                      <a:lnTo>
                        <a:pt x="134" y="101"/>
                      </a:lnTo>
                      <a:lnTo>
                        <a:pt x="134" y="96"/>
                      </a:lnTo>
                      <a:lnTo>
                        <a:pt x="133" y="93"/>
                      </a:lnTo>
                      <a:lnTo>
                        <a:pt x="131" y="91"/>
                      </a:lnTo>
                      <a:lnTo>
                        <a:pt x="130" y="89"/>
                      </a:lnTo>
                      <a:lnTo>
                        <a:pt x="128" y="87"/>
                      </a:lnTo>
                      <a:lnTo>
                        <a:pt x="126" y="87"/>
                      </a:lnTo>
                      <a:lnTo>
                        <a:pt x="123" y="87"/>
                      </a:lnTo>
                      <a:lnTo>
                        <a:pt x="122" y="90"/>
                      </a:lnTo>
                      <a:lnTo>
                        <a:pt x="120" y="90"/>
                      </a:lnTo>
                      <a:lnTo>
                        <a:pt x="120" y="95"/>
                      </a:lnTo>
                      <a:lnTo>
                        <a:pt x="118" y="97"/>
                      </a:lnTo>
                      <a:lnTo>
                        <a:pt x="114" y="99"/>
                      </a:lnTo>
                      <a:lnTo>
                        <a:pt x="112" y="100"/>
                      </a:lnTo>
                      <a:lnTo>
                        <a:pt x="110" y="101"/>
                      </a:lnTo>
                      <a:lnTo>
                        <a:pt x="109" y="95"/>
                      </a:lnTo>
                      <a:lnTo>
                        <a:pt x="107" y="87"/>
                      </a:lnTo>
                      <a:lnTo>
                        <a:pt x="104" y="82"/>
                      </a:lnTo>
                      <a:lnTo>
                        <a:pt x="102" y="78"/>
                      </a:lnTo>
                      <a:lnTo>
                        <a:pt x="100" y="75"/>
                      </a:lnTo>
                      <a:lnTo>
                        <a:pt x="97" y="71"/>
                      </a:lnTo>
                      <a:lnTo>
                        <a:pt x="95" y="68"/>
                      </a:lnTo>
                      <a:lnTo>
                        <a:pt x="93" y="63"/>
                      </a:lnTo>
                      <a:lnTo>
                        <a:pt x="92" y="58"/>
                      </a:lnTo>
                      <a:lnTo>
                        <a:pt x="92" y="55"/>
                      </a:lnTo>
                      <a:lnTo>
                        <a:pt x="91" y="51"/>
                      </a:lnTo>
                      <a:lnTo>
                        <a:pt x="91" y="46"/>
                      </a:lnTo>
                      <a:lnTo>
                        <a:pt x="88" y="43"/>
                      </a:lnTo>
                      <a:lnTo>
                        <a:pt x="85" y="41"/>
                      </a:lnTo>
                      <a:lnTo>
                        <a:pt x="81" y="40"/>
                      </a:lnTo>
                      <a:lnTo>
                        <a:pt x="76" y="39"/>
                      </a:lnTo>
                      <a:lnTo>
                        <a:pt x="73" y="38"/>
                      </a:lnTo>
                      <a:lnTo>
                        <a:pt x="70" y="38"/>
                      </a:lnTo>
                      <a:lnTo>
                        <a:pt x="67" y="39"/>
                      </a:lnTo>
                      <a:lnTo>
                        <a:pt x="63" y="39"/>
                      </a:lnTo>
                      <a:lnTo>
                        <a:pt x="60" y="39"/>
                      </a:lnTo>
                      <a:lnTo>
                        <a:pt x="56" y="38"/>
                      </a:lnTo>
                      <a:lnTo>
                        <a:pt x="53" y="38"/>
                      </a:lnTo>
                      <a:lnTo>
                        <a:pt x="51" y="40"/>
                      </a:lnTo>
                      <a:lnTo>
                        <a:pt x="48" y="40"/>
                      </a:lnTo>
                      <a:lnTo>
                        <a:pt x="44" y="42"/>
                      </a:lnTo>
                      <a:lnTo>
                        <a:pt x="42" y="41"/>
                      </a:lnTo>
                      <a:lnTo>
                        <a:pt x="38" y="40"/>
                      </a:lnTo>
                      <a:lnTo>
                        <a:pt x="34" y="40"/>
                      </a:lnTo>
                      <a:lnTo>
                        <a:pt x="32" y="40"/>
                      </a:lnTo>
                      <a:lnTo>
                        <a:pt x="29" y="40"/>
                      </a:lnTo>
                      <a:lnTo>
                        <a:pt x="25" y="39"/>
                      </a:lnTo>
                      <a:lnTo>
                        <a:pt x="23" y="37"/>
                      </a:lnTo>
                      <a:lnTo>
                        <a:pt x="20" y="37"/>
                      </a:lnTo>
                      <a:lnTo>
                        <a:pt x="19" y="38"/>
                      </a:lnTo>
                      <a:lnTo>
                        <a:pt x="16" y="40"/>
                      </a:lnTo>
                      <a:lnTo>
                        <a:pt x="14" y="43"/>
                      </a:lnTo>
                      <a:lnTo>
                        <a:pt x="11" y="45"/>
                      </a:lnTo>
                      <a:lnTo>
                        <a:pt x="9" y="47"/>
                      </a:lnTo>
                      <a:lnTo>
                        <a:pt x="9" y="51"/>
                      </a:lnTo>
                      <a:lnTo>
                        <a:pt x="8" y="55"/>
                      </a:lnTo>
                      <a:lnTo>
                        <a:pt x="7" y="58"/>
                      </a:lnTo>
                      <a:lnTo>
                        <a:pt x="7" y="61"/>
                      </a:lnTo>
                      <a:lnTo>
                        <a:pt x="7" y="65"/>
                      </a:lnTo>
                      <a:lnTo>
                        <a:pt x="7" y="69"/>
                      </a:lnTo>
                      <a:lnTo>
                        <a:pt x="6" y="73"/>
                      </a:lnTo>
                      <a:lnTo>
                        <a:pt x="4" y="78"/>
                      </a:lnTo>
                      <a:lnTo>
                        <a:pt x="2" y="81"/>
                      </a:lnTo>
                    </a:path>
                  </a:pathLst>
                </a:custGeom>
                <a:solidFill>
                  <a:srgbClr val="FFFFFF"/>
                </a:solidFill>
                <a:ln w="12700" cap="rnd">
                  <a:solidFill>
                    <a:srgbClr val="000000"/>
                  </a:solidFill>
                  <a:round/>
                  <a:headEnd/>
                  <a:tailEnd/>
                </a:ln>
              </p:spPr>
              <p:txBody>
                <a:bodyPr/>
                <a:lstStyle/>
                <a:p>
                  <a:endParaRPr lang="en-US"/>
                </a:p>
              </p:txBody>
            </p:sp>
            <p:grpSp>
              <p:nvGrpSpPr>
                <p:cNvPr id="198682" name="Group 2495"/>
                <p:cNvGrpSpPr>
                  <a:grpSpLocks/>
                </p:cNvGrpSpPr>
                <p:nvPr/>
              </p:nvGrpSpPr>
              <p:grpSpPr bwMode="auto">
                <a:xfrm>
                  <a:off x="4880" y="1338"/>
                  <a:ext cx="104" cy="58"/>
                  <a:chOff x="4880" y="1338"/>
                  <a:chExt cx="104" cy="58"/>
                </a:xfrm>
              </p:grpSpPr>
              <p:sp>
                <p:nvSpPr>
                  <p:cNvPr id="27018" name="Freeform 2496"/>
                  <p:cNvSpPr>
                    <a:spLocks/>
                  </p:cNvSpPr>
                  <p:nvPr/>
                </p:nvSpPr>
                <p:spPr bwMode="auto">
                  <a:xfrm>
                    <a:off x="4895" y="1338"/>
                    <a:ext cx="89" cy="24"/>
                  </a:xfrm>
                  <a:custGeom>
                    <a:avLst/>
                    <a:gdLst>
                      <a:gd name="T0" fmla="*/ 3 w 89"/>
                      <a:gd name="T1" fmla="*/ 18 h 24"/>
                      <a:gd name="T2" fmla="*/ 7 w 89"/>
                      <a:gd name="T3" fmla="*/ 14 h 24"/>
                      <a:gd name="T4" fmla="*/ 12 w 89"/>
                      <a:gd name="T5" fmla="*/ 11 h 24"/>
                      <a:gd name="T6" fmla="*/ 21 w 89"/>
                      <a:gd name="T7" fmla="*/ 7 h 24"/>
                      <a:gd name="T8" fmla="*/ 30 w 89"/>
                      <a:gd name="T9" fmla="*/ 4 h 24"/>
                      <a:gd name="T10" fmla="*/ 40 w 89"/>
                      <a:gd name="T11" fmla="*/ 1 h 24"/>
                      <a:gd name="T12" fmla="*/ 44 w 89"/>
                      <a:gd name="T13" fmla="*/ 0 h 24"/>
                      <a:gd name="T14" fmla="*/ 52 w 89"/>
                      <a:gd name="T15" fmla="*/ 0 h 24"/>
                      <a:gd name="T16" fmla="*/ 61 w 89"/>
                      <a:gd name="T17" fmla="*/ 1 h 24"/>
                      <a:gd name="T18" fmla="*/ 68 w 89"/>
                      <a:gd name="T19" fmla="*/ 2 h 24"/>
                      <a:gd name="T20" fmla="*/ 77 w 89"/>
                      <a:gd name="T21" fmla="*/ 6 h 24"/>
                      <a:gd name="T22" fmla="*/ 78 w 89"/>
                      <a:gd name="T23" fmla="*/ 7 h 24"/>
                      <a:gd name="T24" fmla="*/ 70 w 89"/>
                      <a:gd name="T25" fmla="*/ 5 h 24"/>
                      <a:gd name="T26" fmla="*/ 63 w 89"/>
                      <a:gd name="T27" fmla="*/ 5 h 24"/>
                      <a:gd name="T28" fmla="*/ 59 w 89"/>
                      <a:gd name="T29" fmla="*/ 5 h 24"/>
                      <a:gd name="T30" fmla="*/ 62 w 89"/>
                      <a:gd name="T31" fmla="*/ 8 h 24"/>
                      <a:gd name="T32" fmla="*/ 66 w 89"/>
                      <a:gd name="T33" fmla="*/ 9 h 24"/>
                      <a:gd name="T34" fmla="*/ 77 w 89"/>
                      <a:gd name="T35" fmla="*/ 12 h 24"/>
                      <a:gd name="T36" fmla="*/ 88 w 89"/>
                      <a:gd name="T37" fmla="*/ 16 h 24"/>
                      <a:gd name="T38" fmla="*/ 79 w 89"/>
                      <a:gd name="T39" fmla="*/ 13 h 24"/>
                      <a:gd name="T40" fmla="*/ 71 w 89"/>
                      <a:gd name="T41" fmla="*/ 12 h 24"/>
                      <a:gd name="T42" fmla="*/ 64 w 89"/>
                      <a:gd name="T43" fmla="*/ 10 h 24"/>
                      <a:gd name="T44" fmla="*/ 61 w 89"/>
                      <a:gd name="T45" fmla="*/ 12 h 24"/>
                      <a:gd name="T46" fmla="*/ 55 w 89"/>
                      <a:gd name="T47" fmla="*/ 10 h 24"/>
                      <a:gd name="T48" fmla="*/ 48 w 89"/>
                      <a:gd name="T49" fmla="*/ 8 h 24"/>
                      <a:gd name="T50" fmla="*/ 47 w 89"/>
                      <a:gd name="T51" fmla="*/ 10 h 24"/>
                      <a:gd name="T52" fmla="*/ 41 w 89"/>
                      <a:gd name="T53" fmla="*/ 9 h 24"/>
                      <a:gd name="T54" fmla="*/ 33 w 89"/>
                      <a:gd name="T55" fmla="*/ 8 h 24"/>
                      <a:gd name="T56" fmla="*/ 26 w 89"/>
                      <a:gd name="T57" fmla="*/ 9 h 24"/>
                      <a:gd name="T58" fmla="*/ 23 w 89"/>
                      <a:gd name="T59" fmla="*/ 12 h 24"/>
                      <a:gd name="T60" fmla="*/ 24 w 89"/>
                      <a:gd name="T61" fmla="*/ 13 h 24"/>
                      <a:gd name="T62" fmla="*/ 30 w 89"/>
                      <a:gd name="T63" fmla="*/ 11 h 24"/>
                      <a:gd name="T64" fmla="*/ 36 w 89"/>
                      <a:gd name="T65" fmla="*/ 12 h 24"/>
                      <a:gd name="T66" fmla="*/ 44 w 89"/>
                      <a:gd name="T67" fmla="*/ 12 h 24"/>
                      <a:gd name="T68" fmla="*/ 52 w 89"/>
                      <a:gd name="T69" fmla="*/ 13 h 24"/>
                      <a:gd name="T70" fmla="*/ 59 w 89"/>
                      <a:gd name="T71" fmla="*/ 16 h 24"/>
                      <a:gd name="T72" fmla="*/ 52 w 89"/>
                      <a:gd name="T73" fmla="*/ 15 h 24"/>
                      <a:gd name="T74" fmla="*/ 45 w 89"/>
                      <a:gd name="T75" fmla="*/ 14 h 24"/>
                      <a:gd name="T76" fmla="*/ 39 w 89"/>
                      <a:gd name="T77" fmla="*/ 13 h 24"/>
                      <a:gd name="T78" fmla="*/ 34 w 89"/>
                      <a:gd name="T79" fmla="*/ 14 h 24"/>
                      <a:gd name="T80" fmla="*/ 29 w 89"/>
                      <a:gd name="T81" fmla="*/ 15 h 24"/>
                      <a:gd name="T82" fmla="*/ 23 w 89"/>
                      <a:gd name="T83" fmla="*/ 17 h 24"/>
                      <a:gd name="T84" fmla="*/ 29 w 89"/>
                      <a:gd name="T85" fmla="*/ 19 h 24"/>
                      <a:gd name="T86" fmla="*/ 35 w 89"/>
                      <a:gd name="T87" fmla="*/ 18 h 24"/>
                      <a:gd name="T88" fmla="*/ 44 w 89"/>
                      <a:gd name="T89" fmla="*/ 18 h 24"/>
                      <a:gd name="T90" fmla="*/ 51 w 89"/>
                      <a:gd name="T91" fmla="*/ 19 h 24"/>
                      <a:gd name="T92" fmla="*/ 47 w 89"/>
                      <a:gd name="T93" fmla="*/ 19 h 24"/>
                      <a:gd name="T94" fmla="*/ 41 w 89"/>
                      <a:gd name="T95" fmla="*/ 19 h 24"/>
                      <a:gd name="T96" fmla="*/ 33 w 89"/>
                      <a:gd name="T97" fmla="*/ 22 h 24"/>
                      <a:gd name="T98" fmla="*/ 23 w 89"/>
                      <a:gd name="T99" fmla="*/ 23 h 24"/>
                      <a:gd name="T100" fmla="*/ 15 w 89"/>
                      <a:gd name="T101" fmla="*/ 22 h 24"/>
                      <a:gd name="T102" fmla="*/ 4 w 89"/>
                      <a:gd name="T103" fmla="*/ 22 h 24"/>
                      <a:gd name="T104" fmla="*/ 1 w 89"/>
                      <a:gd name="T105" fmla="*/ 20 h 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9"/>
                      <a:gd name="T160" fmla="*/ 0 h 24"/>
                      <a:gd name="T161" fmla="*/ 89 w 89"/>
                      <a:gd name="T162" fmla="*/ 24 h 2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9" h="24">
                        <a:moveTo>
                          <a:pt x="1" y="20"/>
                        </a:moveTo>
                        <a:lnTo>
                          <a:pt x="3" y="18"/>
                        </a:lnTo>
                        <a:lnTo>
                          <a:pt x="6" y="15"/>
                        </a:lnTo>
                        <a:lnTo>
                          <a:pt x="7" y="14"/>
                        </a:lnTo>
                        <a:lnTo>
                          <a:pt x="9" y="13"/>
                        </a:lnTo>
                        <a:lnTo>
                          <a:pt x="12" y="11"/>
                        </a:lnTo>
                        <a:lnTo>
                          <a:pt x="17" y="9"/>
                        </a:lnTo>
                        <a:lnTo>
                          <a:pt x="21" y="7"/>
                        </a:lnTo>
                        <a:lnTo>
                          <a:pt x="25" y="5"/>
                        </a:lnTo>
                        <a:lnTo>
                          <a:pt x="30" y="4"/>
                        </a:lnTo>
                        <a:lnTo>
                          <a:pt x="36" y="2"/>
                        </a:lnTo>
                        <a:lnTo>
                          <a:pt x="40" y="1"/>
                        </a:lnTo>
                        <a:lnTo>
                          <a:pt x="42" y="0"/>
                        </a:lnTo>
                        <a:lnTo>
                          <a:pt x="44" y="0"/>
                        </a:lnTo>
                        <a:lnTo>
                          <a:pt x="48" y="0"/>
                        </a:lnTo>
                        <a:lnTo>
                          <a:pt x="52" y="0"/>
                        </a:lnTo>
                        <a:lnTo>
                          <a:pt x="56" y="1"/>
                        </a:lnTo>
                        <a:lnTo>
                          <a:pt x="61" y="1"/>
                        </a:lnTo>
                        <a:lnTo>
                          <a:pt x="65" y="1"/>
                        </a:lnTo>
                        <a:lnTo>
                          <a:pt x="68" y="2"/>
                        </a:lnTo>
                        <a:lnTo>
                          <a:pt x="72" y="4"/>
                        </a:lnTo>
                        <a:lnTo>
                          <a:pt x="77" y="6"/>
                        </a:lnTo>
                        <a:lnTo>
                          <a:pt x="83" y="9"/>
                        </a:lnTo>
                        <a:lnTo>
                          <a:pt x="78" y="7"/>
                        </a:lnTo>
                        <a:lnTo>
                          <a:pt x="74" y="6"/>
                        </a:lnTo>
                        <a:lnTo>
                          <a:pt x="70" y="5"/>
                        </a:lnTo>
                        <a:lnTo>
                          <a:pt x="66" y="4"/>
                        </a:lnTo>
                        <a:lnTo>
                          <a:pt x="63" y="5"/>
                        </a:lnTo>
                        <a:lnTo>
                          <a:pt x="60" y="5"/>
                        </a:lnTo>
                        <a:lnTo>
                          <a:pt x="59" y="5"/>
                        </a:lnTo>
                        <a:lnTo>
                          <a:pt x="60" y="7"/>
                        </a:lnTo>
                        <a:lnTo>
                          <a:pt x="62" y="8"/>
                        </a:lnTo>
                        <a:lnTo>
                          <a:pt x="63" y="9"/>
                        </a:lnTo>
                        <a:lnTo>
                          <a:pt x="66" y="9"/>
                        </a:lnTo>
                        <a:lnTo>
                          <a:pt x="73" y="10"/>
                        </a:lnTo>
                        <a:lnTo>
                          <a:pt x="77" y="12"/>
                        </a:lnTo>
                        <a:lnTo>
                          <a:pt x="82" y="13"/>
                        </a:lnTo>
                        <a:lnTo>
                          <a:pt x="88" y="16"/>
                        </a:lnTo>
                        <a:lnTo>
                          <a:pt x="83" y="15"/>
                        </a:lnTo>
                        <a:lnTo>
                          <a:pt x="79" y="13"/>
                        </a:lnTo>
                        <a:lnTo>
                          <a:pt x="75" y="12"/>
                        </a:lnTo>
                        <a:lnTo>
                          <a:pt x="71" y="12"/>
                        </a:lnTo>
                        <a:lnTo>
                          <a:pt x="67" y="11"/>
                        </a:lnTo>
                        <a:lnTo>
                          <a:pt x="64" y="10"/>
                        </a:lnTo>
                        <a:lnTo>
                          <a:pt x="63" y="11"/>
                        </a:lnTo>
                        <a:lnTo>
                          <a:pt x="61" y="12"/>
                        </a:lnTo>
                        <a:lnTo>
                          <a:pt x="59" y="10"/>
                        </a:lnTo>
                        <a:lnTo>
                          <a:pt x="55" y="10"/>
                        </a:lnTo>
                        <a:lnTo>
                          <a:pt x="52" y="9"/>
                        </a:lnTo>
                        <a:lnTo>
                          <a:pt x="48" y="8"/>
                        </a:lnTo>
                        <a:lnTo>
                          <a:pt x="45" y="8"/>
                        </a:lnTo>
                        <a:lnTo>
                          <a:pt x="47" y="10"/>
                        </a:lnTo>
                        <a:lnTo>
                          <a:pt x="44" y="9"/>
                        </a:lnTo>
                        <a:lnTo>
                          <a:pt x="41" y="9"/>
                        </a:lnTo>
                        <a:lnTo>
                          <a:pt x="36" y="8"/>
                        </a:lnTo>
                        <a:lnTo>
                          <a:pt x="33" y="8"/>
                        </a:lnTo>
                        <a:lnTo>
                          <a:pt x="29" y="8"/>
                        </a:lnTo>
                        <a:lnTo>
                          <a:pt x="26" y="9"/>
                        </a:lnTo>
                        <a:lnTo>
                          <a:pt x="23" y="10"/>
                        </a:lnTo>
                        <a:lnTo>
                          <a:pt x="23" y="12"/>
                        </a:lnTo>
                        <a:lnTo>
                          <a:pt x="21" y="14"/>
                        </a:lnTo>
                        <a:lnTo>
                          <a:pt x="24" y="13"/>
                        </a:lnTo>
                        <a:lnTo>
                          <a:pt x="27" y="12"/>
                        </a:lnTo>
                        <a:lnTo>
                          <a:pt x="30" y="11"/>
                        </a:lnTo>
                        <a:lnTo>
                          <a:pt x="33" y="11"/>
                        </a:lnTo>
                        <a:lnTo>
                          <a:pt x="36" y="12"/>
                        </a:lnTo>
                        <a:lnTo>
                          <a:pt x="41" y="12"/>
                        </a:lnTo>
                        <a:lnTo>
                          <a:pt x="44" y="12"/>
                        </a:lnTo>
                        <a:lnTo>
                          <a:pt x="48" y="13"/>
                        </a:lnTo>
                        <a:lnTo>
                          <a:pt x="52" y="13"/>
                        </a:lnTo>
                        <a:lnTo>
                          <a:pt x="55" y="14"/>
                        </a:lnTo>
                        <a:lnTo>
                          <a:pt x="59" y="16"/>
                        </a:lnTo>
                        <a:lnTo>
                          <a:pt x="55" y="15"/>
                        </a:lnTo>
                        <a:lnTo>
                          <a:pt x="52" y="15"/>
                        </a:lnTo>
                        <a:lnTo>
                          <a:pt x="48" y="14"/>
                        </a:lnTo>
                        <a:lnTo>
                          <a:pt x="45" y="14"/>
                        </a:lnTo>
                        <a:lnTo>
                          <a:pt x="42" y="14"/>
                        </a:lnTo>
                        <a:lnTo>
                          <a:pt x="39" y="13"/>
                        </a:lnTo>
                        <a:lnTo>
                          <a:pt x="36" y="14"/>
                        </a:lnTo>
                        <a:lnTo>
                          <a:pt x="34" y="14"/>
                        </a:lnTo>
                        <a:lnTo>
                          <a:pt x="31" y="13"/>
                        </a:lnTo>
                        <a:lnTo>
                          <a:pt x="29" y="15"/>
                        </a:lnTo>
                        <a:lnTo>
                          <a:pt x="26" y="16"/>
                        </a:lnTo>
                        <a:lnTo>
                          <a:pt x="23" y="17"/>
                        </a:lnTo>
                        <a:lnTo>
                          <a:pt x="26" y="18"/>
                        </a:lnTo>
                        <a:lnTo>
                          <a:pt x="29" y="19"/>
                        </a:lnTo>
                        <a:lnTo>
                          <a:pt x="31" y="19"/>
                        </a:lnTo>
                        <a:lnTo>
                          <a:pt x="35" y="18"/>
                        </a:lnTo>
                        <a:lnTo>
                          <a:pt x="40" y="18"/>
                        </a:lnTo>
                        <a:lnTo>
                          <a:pt x="44" y="18"/>
                        </a:lnTo>
                        <a:lnTo>
                          <a:pt x="46" y="18"/>
                        </a:lnTo>
                        <a:lnTo>
                          <a:pt x="51" y="19"/>
                        </a:lnTo>
                        <a:lnTo>
                          <a:pt x="49" y="20"/>
                        </a:lnTo>
                        <a:lnTo>
                          <a:pt x="47" y="19"/>
                        </a:lnTo>
                        <a:lnTo>
                          <a:pt x="44" y="19"/>
                        </a:lnTo>
                        <a:lnTo>
                          <a:pt x="41" y="19"/>
                        </a:lnTo>
                        <a:lnTo>
                          <a:pt x="36" y="21"/>
                        </a:lnTo>
                        <a:lnTo>
                          <a:pt x="33" y="22"/>
                        </a:lnTo>
                        <a:lnTo>
                          <a:pt x="28" y="22"/>
                        </a:lnTo>
                        <a:lnTo>
                          <a:pt x="23" y="23"/>
                        </a:lnTo>
                        <a:lnTo>
                          <a:pt x="19" y="23"/>
                        </a:lnTo>
                        <a:lnTo>
                          <a:pt x="15" y="22"/>
                        </a:lnTo>
                        <a:lnTo>
                          <a:pt x="9" y="21"/>
                        </a:lnTo>
                        <a:lnTo>
                          <a:pt x="4" y="22"/>
                        </a:lnTo>
                        <a:lnTo>
                          <a:pt x="0" y="23"/>
                        </a:lnTo>
                        <a:lnTo>
                          <a:pt x="1" y="20"/>
                        </a:lnTo>
                      </a:path>
                    </a:pathLst>
                  </a:custGeom>
                  <a:solidFill>
                    <a:srgbClr val="FFFFFF"/>
                  </a:solidFill>
                  <a:ln w="12700" cap="rnd">
                    <a:solidFill>
                      <a:srgbClr val="000000"/>
                    </a:solidFill>
                    <a:round/>
                    <a:headEnd/>
                    <a:tailEnd/>
                  </a:ln>
                </p:spPr>
                <p:txBody>
                  <a:bodyPr/>
                  <a:lstStyle/>
                  <a:p>
                    <a:endParaRPr lang="en-US"/>
                  </a:p>
                </p:txBody>
              </p:sp>
              <p:sp>
                <p:nvSpPr>
                  <p:cNvPr id="27019" name="Freeform 2497"/>
                  <p:cNvSpPr>
                    <a:spLocks/>
                  </p:cNvSpPr>
                  <p:nvPr/>
                </p:nvSpPr>
                <p:spPr bwMode="auto">
                  <a:xfrm>
                    <a:off x="4880" y="1378"/>
                    <a:ext cx="17" cy="18"/>
                  </a:xfrm>
                  <a:custGeom>
                    <a:avLst/>
                    <a:gdLst>
                      <a:gd name="T0" fmla="*/ 4 w 17"/>
                      <a:gd name="T1" fmla="*/ 17 h 18"/>
                      <a:gd name="T2" fmla="*/ 8 w 17"/>
                      <a:gd name="T3" fmla="*/ 15 h 18"/>
                      <a:gd name="T4" fmla="*/ 8 w 17"/>
                      <a:gd name="T5" fmla="*/ 12 h 18"/>
                      <a:gd name="T6" fmla="*/ 4 w 17"/>
                      <a:gd name="T7" fmla="*/ 11 h 18"/>
                      <a:gd name="T8" fmla="*/ 4 w 17"/>
                      <a:gd name="T9" fmla="*/ 9 h 18"/>
                      <a:gd name="T10" fmla="*/ 8 w 17"/>
                      <a:gd name="T11" fmla="*/ 8 h 18"/>
                      <a:gd name="T12" fmla="*/ 8 w 17"/>
                      <a:gd name="T13" fmla="*/ 6 h 18"/>
                      <a:gd name="T14" fmla="*/ 12 w 17"/>
                      <a:gd name="T15" fmla="*/ 3 h 18"/>
                      <a:gd name="T16" fmla="*/ 16 w 17"/>
                      <a:gd name="T17" fmla="*/ 0 h 18"/>
                      <a:gd name="T18" fmla="*/ 12 w 17"/>
                      <a:gd name="T19" fmla="*/ 1 h 18"/>
                      <a:gd name="T20" fmla="*/ 8 w 17"/>
                      <a:gd name="T21" fmla="*/ 3 h 18"/>
                      <a:gd name="T22" fmla="*/ 4 w 17"/>
                      <a:gd name="T23" fmla="*/ 5 h 18"/>
                      <a:gd name="T24" fmla="*/ 0 w 17"/>
                      <a:gd name="T25" fmla="*/ 7 h 18"/>
                      <a:gd name="T26" fmla="*/ 0 w 17"/>
                      <a:gd name="T27" fmla="*/ 9 h 18"/>
                      <a:gd name="T28" fmla="*/ 0 w 17"/>
                      <a:gd name="T29" fmla="*/ 11 h 18"/>
                      <a:gd name="T30" fmla="*/ 0 w 17"/>
                      <a:gd name="T31" fmla="*/ 14 h 18"/>
                      <a:gd name="T32" fmla="*/ 4 w 17"/>
                      <a:gd name="T33" fmla="*/ 17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8"/>
                      <a:gd name="T53" fmla="*/ 17 w 17"/>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8">
                        <a:moveTo>
                          <a:pt x="4" y="17"/>
                        </a:moveTo>
                        <a:lnTo>
                          <a:pt x="8" y="15"/>
                        </a:lnTo>
                        <a:lnTo>
                          <a:pt x="8" y="12"/>
                        </a:lnTo>
                        <a:lnTo>
                          <a:pt x="4" y="11"/>
                        </a:lnTo>
                        <a:lnTo>
                          <a:pt x="4" y="9"/>
                        </a:lnTo>
                        <a:lnTo>
                          <a:pt x="8" y="8"/>
                        </a:lnTo>
                        <a:lnTo>
                          <a:pt x="8" y="6"/>
                        </a:lnTo>
                        <a:lnTo>
                          <a:pt x="12" y="3"/>
                        </a:lnTo>
                        <a:lnTo>
                          <a:pt x="16" y="0"/>
                        </a:lnTo>
                        <a:lnTo>
                          <a:pt x="12" y="1"/>
                        </a:lnTo>
                        <a:lnTo>
                          <a:pt x="8" y="3"/>
                        </a:lnTo>
                        <a:lnTo>
                          <a:pt x="4" y="5"/>
                        </a:lnTo>
                        <a:lnTo>
                          <a:pt x="0" y="7"/>
                        </a:lnTo>
                        <a:lnTo>
                          <a:pt x="0" y="9"/>
                        </a:lnTo>
                        <a:lnTo>
                          <a:pt x="0" y="11"/>
                        </a:lnTo>
                        <a:lnTo>
                          <a:pt x="0" y="14"/>
                        </a:lnTo>
                        <a:lnTo>
                          <a:pt x="4" y="17"/>
                        </a:lnTo>
                      </a:path>
                    </a:pathLst>
                  </a:custGeom>
                  <a:solidFill>
                    <a:srgbClr val="FFFFFF"/>
                  </a:solidFill>
                  <a:ln w="12700" cap="rnd">
                    <a:solidFill>
                      <a:srgbClr val="000000"/>
                    </a:solidFill>
                    <a:round/>
                    <a:headEnd/>
                    <a:tailEnd/>
                  </a:ln>
                </p:spPr>
                <p:txBody>
                  <a:bodyPr/>
                  <a:lstStyle/>
                  <a:p>
                    <a:endParaRPr lang="en-US"/>
                  </a:p>
                </p:txBody>
              </p:sp>
            </p:grpSp>
          </p:grpSp>
          <p:sp>
            <p:nvSpPr>
              <p:cNvPr id="26939" name="Freeform 2498"/>
              <p:cNvSpPr>
                <a:spLocks/>
              </p:cNvSpPr>
              <p:nvPr/>
            </p:nvSpPr>
            <p:spPr bwMode="auto">
              <a:xfrm>
                <a:off x="4600" y="1621"/>
                <a:ext cx="83" cy="42"/>
              </a:xfrm>
              <a:custGeom>
                <a:avLst/>
                <a:gdLst>
                  <a:gd name="T0" fmla="*/ 34 w 83"/>
                  <a:gd name="T1" fmla="*/ 0 h 42"/>
                  <a:gd name="T2" fmla="*/ 38 w 83"/>
                  <a:gd name="T3" fmla="*/ 1 h 42"/>
                  <a:gd name="T4" fmla="*/ 43 w 83"/>
                  <a:gd name="T5" fmla="*/ 3 h 42"/>
                  <a:gd name="T6" fmla="*/ 46 w 83"/>
                  <a:gd name="T7" fmla="*/ 5 h 42"/>
                  <a:gd name="T8" fmla="*/ 48 w 83"/>
                  <a:gd name="T9" fmla="*/ 7 h 42"/>
                  <a:gd name="T10" fmla="*/ 51 w 83"/>
                  <a:gd name="T11" fmla="*/ 9 h 42"/>
                  <a:gd name="T12" fmla="*/ 53 w 83"/>
                  <a:gd name="T13" fmla="*/ 9 h 42"/>
                  <a:gd name="T14" fmla="*/ 56 w 83"/>
                  <a:gd name="T15" fmla="*/ 9 h 42"/>
                  <a:gd name="T16" fmla="*/ 60 w 83"/>
                  <a:gd name="T17" fmla="*/ 9 h 42"/>
                  <a:gd name="T18" fmla="*/ 64 w 83"/>
                  <a:gd name="T19" fmla="*/ 8 h 42"/>
                  <a:gd name="T20" fmla="*/ 82 w 83"/>
                  <a:gd name="T21" fmla="*/ 36 h 42"/>
                  <a:gd name="T22" fmla="*/ 79 w 83"/>
                  <a:gd name="T23" fmla="*/ 36 h 42"/>
                  <a:gd name="T24" fmla="*/ 77 w 83"/>
                  <a:gd name="T25" fmla="*/ 37 h 42"/>
                  <a:gd name="T26" fmla="*/ 74 w 83"/>
                  <a:gd name="T27" fmla="*/ 38 h 42"/>
                  <a:gd name="T28" fmla="*/ 72 w 83"/>
                  <a:gd name="T29" fmla="*/ 40 h 42"/>
                  <a:gd name="T30" fmla="*/ 70 w 83"/>
                  <a:gd name="T31" fmla="*/ 40 h 42"/>
                  <a:gd name="T32" fmla="*/ 66 w 83"/>
                  <a:gd name="T33" fmla="*/ 40 h 42"/>
                  <a:gd name="T34" fmla="*/ 62 w 83"/>
                  <a:gd name="T35" fmla="*/ 41 h 42"/>
                  <a:gd name="T36" fmla="*/ 59 w 83"/>
                  <a:gd name="T37" fmla="*/ 40 h 42"/>
                  <a:gd name="T38" fmla="*/ 55 w 83"/>
                  <a:gd name="T39" fmla="*/ 39 h 42"/>
                  <a:gd name="T40" fmla="*/ 52 w 83"/>
                  <a:gd name="T41" fmla="*/ 39 h 42"/>
                  <a:gd name="T42" fmla="*/ 47 w 83"/>
                  <a:gd name="T43" fmla="*/ 39 h 42"/>
                  <a:gd name="T44" fmla="*/ 44 w 83"/>
                  <a:gd name="T45" fmla="*/ 38 h 42"/>
                  <a:gd name="T46" fmla="*/ 41 w 83"/>
                  <a:gd name="T47" fmla="*/ 38 h 42"/>
                  <a:gd name="T48" fmla="*/ 40 w 83"/>
                  <a:gd name="T49" fmla="*/ 37 h 42"/>
                  <a:gd name="T50" fmla="*/ 37 w 83"/>
                  <a:gd name="T51" fmla="*/ 38 h 42"/>
                  <a:gd name="T52" fmla="*/ 34 w 83"/>
                  <a:gd name="T53" fmla="*/ 38 h 42"/>
                  <a:gd name="T54" fmla="*/ 30 w 83"/>
                  <a:gd name="T55" fmla="*/ 38 h 42"/>
                  <a:gd name="T56" fmla="*/ 23 w 83"/>
                  <a:gd name="T57" fmla="*/ 37 h 42"/>
                  <a:gd name="T58" fmla="*/ 21 w 83"/>
                  <a:gd name="T59" fmla="*/ 37 h 42"/>
                  <a:gd name="T60" fmla="*/ 18 w 83"/>
                  <a:gd name="T61" fmla="*/ 37 h 42"/>
                  <a:gd name="T62" fmla="*/ 15 w 83"/>
                  <a:gd name="T63" fmla="*/ 36 h 42"/>
                  <a:gd name="T64" fmla="*/ 13 w 83"/>
                  <a:gd name="T65" fmla="*/ 36 h 42"/>
                  <a:gd name="T66" fmla="*/ 10 w 83"/>
                  <a:gd name="T67" fmla="*/ 37 h 42"/>
                  <a:gd name="T68" fmla="*/ 7 w 83"/>
                  <a:gd name="T69" fmla="*/ 36 h 42"/>
                  <a:gd name="T70" fmla="*/ 4 w 83"/>
                  <a:gd name="T71" fmla="*/ 36 h 42"/>
                  <a:gd name="T72" fmla="*/ 2 w 83"/>
                  <a:gd name="T73" fmla="*/ 34 h 42"/>
                  <a:gd name="T74" fmla="*/ 1 w 83"/>
                  <a:gd name="T75" fmla="*/ 31 h 42"/>
                  <a:gd name="T76" fmla="*/ 0 w 83"/>
                  <a:gd name="T77" fmla="*/ 28 h 42"/>
                  <a:gd name="T78" fmla="*/ 0 w 83"/>
                  <a:gd name="T79" fmla="*/ 24 h 42"/>
                  <a:gd name="T80" fmla="*/ 2 w 83"/>
                  <a:gd name="T81" fmla="*/ 22 h 42"/>
                  <a:gd name="T82" fmla="*/ 4 w 83"/>
                  <a:gd name="T83" fmla="*/ 20 h 42"/>
                  <a:gd name="T84" fmla="*/ 7 w 83"/>
                  <a:gd name="T85" fmla="*/ 19 h 42"/>
                  <a:gd name="T86" fmla="*/ 10 w 83"/>
                  <a:gd name="T87" fmla="*/ 20 h 42"/>
                  <a:gd name="T88" fmla="*/ 12 w 83"/>
                  <a:gd name="T89" fmla="*/ 20 h 42"/>
                  <a:gd name="T90" fmla="*/ 16 w 83"/>
                  <a:gd name="T91" fmla="*/ 19 h 42"/>
                  <a:gd name="T92" fmla="*/ 19 w 83"/>
                  <a:gd name="T93" fmla="*/ 20 h 42"/>
                  <a:gd name="T94" fmla="*/ 21 w 83"/>
                  <a:gd name="T95" fmla="*/ 20 h 42"/>
                  <a:gd name="T96" fmla="*/ 24 w 83"/>
                  <a:gd name="T97" fmla="*/ 20 h 42"/>
                  <a:gd name="T98" fmla="*/ 28 w 83"/>
                  <a:gd name="T99" fmla="*/ 19 h 42"/>
                  <a:gd name="T100" fmla="*/ 30 w 83"/>
                  <a:gd name="T101" fmla="*/ 18 h 42"/>
                  <a:gd name="T102" fmla="*/ 34 w 83"/>
                  <a:gd name="T103" fmla="*/ 17 h 42"/>
                  <a:gd name="T104" fmla="*/ 36 w 83"/>
                  <a:gd name="T105" fmla="*/ 15 h 42"/>
                  <a:gd name="T106" fmla="*/ 37 w 83"/>
                  <a:gd name="T107" fmla="*/ 12 h 42"/>
                  <a:gd name="T108" fmla="*/ 37 w 83"/>
                  <a:gd name="T109" fmla="*/ 7 h 42"/>
                  <a:gd name="T110" fmla="*/ 35 w 83"/>
                  <a:gd name="T111" fmla="*/ 3 h 42"/>
                  <a:gd name="T112" fmla="*/ 34 w 83"/>
                  <a:gd name="T113" fmla="*/ 0 h 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3"/>
                  <a:gd name="T172" fmla="*/ 0 h 42"/>
                  <a:gd name="T173" fmla="*/ 83 w 83"/>
                  <a:gd name="T174" fmla="*/ 42 h 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3" h="42">
                    <a:moveTo>
                      <a:pt x="34" y="0"/>
                    </a:moveTo>
                    <a:lnTo>
                      <a:pt x="38" y="1"/>
                    </a:lnTo>
                    <a:lnTo>
                      <a:pt x="43" y="3"/>
                    </a:lnTo>
                    <a:lnTo>
                      <a:pt x="46" y="5"/>
                    </a:lnTo>
                    <a:lnTo>
                      <a:pt x="48" y="7"/>
                    </a:lnTo>
                    <a:lnTo>
                      <a:pt x="51" y="9"/>
                    </a:lnTo>
                    <a:lnTo>
                      <a:pt x="53" y="9"/>
                    </a:lnTo>
                    <a:lnTo>
                      <a:pt x="56" y="9"/>
                    </a:lnTo>
                    <a:lnTo>
                      <a:pt x="60" y="9"/>
                    </a:lnTo>
                    <a:lnTo>
                      <a:pt x="64" y="8"/>
                    </a:lnTo>
                    <a:lnTo>
                      <a:pt x="82" y="36"/>
                    </a:lnTo>
                    <a:lnTo>
                      <a:pt x="79" y="36"/>
                    </a:lnTo>
                    <a:lnTo>
                      <a:pt x="77" y="37"/>
                    </a:lnTo>
                    <a:lnTo>
                      <a:pt x="74" y="38"/>
                    </a:lnTo>
                    <a:lnTo>
                      <a:pt x="72" y="40"/>
                    </a:lnTo>
                    <a:lnTo>
                      <a:pt x="70" y="40"/>
                    </a:lnTo>
                    <a:lnTo>
                      <a:pt x="66" y="40"/>
                    </a:lnTo>
                    <a:lnTo>
                      <a:pt x="62" y="41"/>
                    </a:lnTo>
                    <a:lnTo>
                      <a:pt x="59" y="40"/>
                    </a:lnTo>
                    <a:lnTo>
                      <a:pt x="55" y="39"/>
                    </a:lnTo>
                    <a:lnTo>
                      <a:pt x="52" y="39"/>
                    </a:lnTo>
                    <a:lnTo>
                      <a:pt x="47" y="39"/>
                    </a:lnTo>
                    <a:lnTo>
                      <a:pt x="44" y="38"/>
                    </a:lnTo>
                    <a:lnTo>
                      <a:pt x="41" y="38"/>
                    </a:lnTo>
                    <a:lnTo>
                      <a:pt x="40" y="37"/>
                    </a:lnTo>
                    <a:lnTo>
                      <a:pt x="37" y="38"/>
                    </a:lnTo>
                    <a:lnTo>
                      <a:pt x="34" y="38"/>
                    </a:lnTo>
                    <a:lnTo>
                      <a:pt x="30" y="38"/>
                    </a:lnTo>
                    <a:lnTo>
                      <a:pt x="23" y="37"/>
                    </a:lnTo>
                    <a:lnTo>
                      <a:pt x="21" y="37"/>
                    </a:lnTo>
                    <a:lnTo>
                      <a:pt x="18" y="37"/>
                    </a:lnTo>
                    <a:lnTo>
                      <a:pt x="15" y="36"/>
                    </a:lnTo>
                    <a:lnTo>
                      <a:pt x="13" y="36"/>
                    </a:lnTo>
                    <a:lnTo>
                      <a:pt x="10" y="37"/>
                    </a:lnTo>
                    <a:lnTo>
                      <a:pt x="7" y="36"/>
                    </a:lnTo>
                    <a:lnTo>
                      <a:pt x="4" y="36"/>
                    </a:lnTo>
                    <a:lnTo>
                      <a:pt x="2" y="34"/>
                    </a:lnTo>
                    <a:lnTo>
                      <a:pt x="1" y="31"/>
                    </a:lnTo>
                    <a:lnTo>
                      <a:pt x="0" y="28"/>
                    </a:lnTo>
                    <a:lnTo>
                      <a:pt x="0" y="24"/>
                    </a:lnTo>
                    <a:lnTo>
                      <a:pt x="2" y="22"/>
                    </a:lnTo>
                    <a:lnTo>
                      <a:pt x="4" y="20"/>
                    </a:lnTo>
                    <a:lnTo>
                      <a:pt x="7" y="19"/>
                    </a:lnTo>
                    <a:lnTo>
                      <a:pt x="10" y="20"/>
                    </a:lnTo>
                    <a:lnTo>
                      <a:pt x="12" y="20"/>
                    </a:lnTo>
                    <a:lnTo>
                      <a:pt x="16" y="19"/>
                    </a:lnTo>
                    <a:lnTo>
                      <a:pt x="19" y="20"/>
                    </a:lnTo>
                    <a:lnTo>
                      <a:pt x="21" y="20"/>
                    </a:lnTo>
                    <a:lnTo>
                      <a:pt x="24" y="20"/>
                    </a:lnTo>
                    <a:lnTo>
                      <a:pt x="28" y="19"/>
                    </a:lnTo>
                    <a:lnTo>
                      <a:pt x="30" y="18"/>
                    </a:lnTo>
                    <a:lnTo>
                      <a:pt x="34" y="17"/>
                    </a:lnTo>
                    <a:lnTo>
                      <a:pt x="36" y="15"/>
                    </a:lnTo>
                    <a:lnTo>
                      <a:pt x="37" y="12"/>
                    </a:lnTo>
                    <a:lnTo>
                      <a:pt x="37" y="7"/>
                    </a:lnTo>
                    <a:lnTo>
                      <a:pt x="35" y="3"/>
                    </a:lnTo>
                    <a:lnTo>
                      <a:pt x="34" y="0"/>
                    </a:lnTo>
                  </a:path>
                </a:pathLst>
              </a:custGeom>
              <a:solidFill>
                <a:srgbClr val="FFFFFF"/>
              </a:solidFill>
              <a:ln w="12700" cap="rnd">
                <a:solidFill>
                  <a:srgbClr val="000000"/>
                </a:solidFill>
                <a:round/>
                <a:headEnd/>
                <a:tailEnd/>
              </a:ln>
            </p:spPr>
            <p:txBody>
              <a:bodyPr/>
              <a:lstStyle/>
              <a:p>
                <a:endParaRPr lang="en-US"/>
              </a:p>
            </p:txBody>
          </p:sp>
          <p:grpSp>
            <p:nvGrpSpPr>
              <p:cNvPr id="198683" name="Group 2499"/>
              <p:cNvGrpSpPr>
                <a:grpSpLocks/>
              </p:cNvGrpSpPr>
              <p:nvPr/>
            </p:nvGrpSpPr>
            <p:grpSpPr bwMode="auto">
              <a:xfrm>
                <a:off x="4600" y="1621"/>
                <a:ext cx="83" cy="50"/>
                <a:chOff x="4600" y="1621"/>
                <a:chExt cx="83" cy="50"/>
              </a:xfrm>
            </p:grpSpPr>
            <p:sp>
              <p:nvSpPr>
                <p:cNvPr id="27011" name="Freeform 2500"/>
                <p:cNvSpPr>
                  <a:spLocks/>
                </p:cNvSpPr>
                <p:nvPr/>
              </p:nvSpPr>
              <p:spPr bwMode="auto">
                <a:xfrm>
                  <a:off x="4600" y="1644"/>
                  <a:ext cx="17" cy="17"/>
                </a:xfrm>
                <a:custGeom>
                  <a:avLst/>
                  <a:gdLst>
                    <a:gd name="T0" fmla="*/ 4 w 17"/>
                    <a:gd name="T1" fmla="*/ 0 h 17"/>
                    <a:gd name="T2" fmla="*/ 8 w 17"/>
                    <a:gd name="T3" fmla="*/ 0 h 17"/>
                    <a:gd name="T4" fmla="*/ 12 w 17"/>
                    <a:gd name="T5" fmla="*/ 0 h 17"/>
                    <a:gd name="T6" fmla="*/ 16 w 17"/>
                    <a:gd name="T7" fmla="*/ 1 h 17"/>
                    <a:gd name="T8" fmla="*/ 16 w 17"/>
                    <a:gd name="T9" fmla="*/ 2 h 17"/>
                    <a:gd name="T10" fmla="*/ 16 w 17"/>
                    <a:gd name="T11" fmla="*/ 4 h 17"/>
                    <a:gd name="T12" fmla="*/ 16 w 17"/>
                    <a:gd name="T13" fmla="*/ 8 h 17"/>
                    <a:gd name="T14" fmla="*/ 16 w 17"/>
                    <a:gd name="T15" fmla="*/ 10 h 17"/>
                    <a:gd name="T16" fmla="*/ 16 w 17"/>
                    <a:gd name="T17" fmla="*/ 13 h 17"/>
                    <a:gd name="T18" fmla="*/ 16 w 17"/>
                    <a:gd name="T19" fmla="*/ 14 h 17"/>
                    <a:gd name="T20" fmla="*/ 14 w 17"/>
                    <a:gd name="T21" fmla="*/ 16 h 17"/>
                    <a:gd name="T22" fmla="*/ 10 w 17"/>
                    <a:gd name="T23" fmla="*/ 16 h 17"/>
                    <a:gd name="T24" fmla="*/ 6 w 17"/>
                    <a:gd name="T25" fmla="*/ 14 h 17"/>
                    <a:gd name="T26" fmla="*/ 4 w 17"/>
                    <a:gd name="T27" fmla="*/ 13 h 17"/>
                    <a:gd name="T28" fmla="*/ 2 w 17"/>
                    <a:gd name="T29" fmla="*/ 12 h 17"/>
                    <a:gd name="T30" fmla="*/ 0 w 17"/>
                    <a:gd name="T31" fmla="*/ 9 h 17"/>
                    <a:gd name="T32" fmla="*/ 0 w 17"/>
                    <a:gd name="T33" fmla="*/ 6 h 17"/>
                    <a:gd name="T34" fmla="*/ 0 w 17"/>
                    <a:gd name="T35" fmla="*/ 4 h 17"/>
                    <a:gd name="T36" fmla="*/ 2 w 17"/>
                    <a:gd name="T37" fmla="*/ 1 h 17"/>
                    <a:gd name="T38" fmla="*/ 4 w 17"/>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17"/>
                    <a:gd name="T62" fmla="*/ 17 w 17"/>
                    <a:gd name="T63" fmla="*/ 17 h 1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17">
                      <a:moveTo>
                        <a:pt x="4" y="0"/>
                      </a:moveTo>
                      <a:lnTo>
                        <a:pt x="8" y="0"/>
                      </a:lnTo>
                      <a:lnTo>
                        <a:pt x="12" y="0"/>
                      </a:lnTo>
                      <a:lnTo>
                        <a:pt x="16" y="1"/>
                      </a:lnTo>
                      <a:lnTo>
                        <a:pt x="16" y="2"/>
                      </a:lnTo>
                      <a:lnTo>
                        <a:pt x="16" y="4"/>
                      </a:lnTo>
                      <a:lnTo>
                        <a:pt x="16" y="8"/>
                      </a:lnTo>
                      <a:lnTo>
                        <a:pt x="16" y="10"/>
                      </a:lnTo>
                      <a:lnTo>
                        <a:pt x="16" y="13"/>
                      </a:lnTo>
                      <a:lnTo>
                        <a:pt x="16" y="14"/>
                      </a:lnTo>
                      <a:lnTo>
                        <a:pt x="14" y="16"/>
                      </a:lnTo>
                      <a:lnTo>
                        <a:pt x="10" y="16"/>
                      </a:lnTo>
                      <a:lnTo>
                        <a:pt x="6" y="14"/>
                      </a:lnTo>
                      <a:lnTo>
                        <a:pt x="4" y="13"/>
                      </a:lnTo>
                      <a:lnTo>
                        <a:pt x="2" y="12"/>
                      </a:lnTo>
                      <a:lnTo>
                        <a:pt x="0" y="9"/>
                      </a:lnTo>
                      <a:lnTo>
                        <a:pt x="0" y="6"/>
                      </a:lnTo>
                      <a:lnTo>
                        <a:pt x="0" y="4"/>
                      </a:lnTo>
                      <a:lnTo>
                        <a:pt x="2" y="1"/>
                      </a:lnTo>
                      <a:lnTo>
                        <a:pt x="4" y="0"/>
                      </a:lnTo>
                    </a:path>
                  </a:pathLst>
                </a:custGeom>
                <a:solidFill>
                  <a:srgbClr val="FFFFFF"/>
                </a:solidFill>
                <a:ln w="12700" cap="rnd">
                  <a:solidFill>
                    <a:srgbClr val="000000"/>
                  </a:solidFill>
                  <a:round/>
                  <a:headEnd/>
                  <a:tailEnd/>
                </a:ln>
              </p:spPr>
              <p:txBody>
                <a:bodyPr/>
                <a:lstStyle/>
                <a:p>
                  <a:endParaRPr lang="en-US"/>
                </a:p>
              </p:txBody>
            </p:sp>
            <p:grpSp>
              <p:nvGrpSpPr>
                <p:cNvPr id="198684" name="Group 2501"/>
                <p:cNvGrpSpPr>
                  <a:grpSpLocks/>
                </p:cNvGrpSpPr>
                <p:nvPr/>
              </p:nvGrpSpPr>
              <p:grpSpPr bwMode="auto">
                <a:xfrm>
                  <a:off x="4614" y="1621"/>
                  <a:ext cx="69" cy="50"/>
                  <a:chOff x="4614" y="1621"/>
                  <a:chExt cx="69" cy="50"/>
                </a:xfrm>
              </p:grpSpPr>
              <p:sp>
                <p:nvSpPr>
                  <p:cNvPr id="27013" name="Freeform 2502"/>
                  <p:cNvSpPr>
                    <a:spLocks/>
                  </p:cNvSpPr>
                  <p:nvPr/>
                </p:nvSpPr>
                <p:spPr bwMode="auto">
                  <a:xfrm>
                    <a:off x="4614" y="1621"/>
                    <a:ext cx="29" cy="29"/>
                  </a:xfrm>
                  <a:custGeom>
                    <a:avLst/>
                    <a:gdLst>
                      <a:gd name="T0" fmla="*/ 0 w 29"/>
                      <a:gd name="T1" fmla="*/ 28 h 29"/>
                      <a:gd name="T2" fmla="*/ 0 w 29"/>
                      <a:gd name="T3" fmla="*/ 26 h 29"/>
                      <a:gd name="T4" fmla="*/ 1 w 29"/>
                      <a:gd name="T5" fmla="*/ 22 h 29"/>
                      <a:gd name="T6" fmla="*/ 1 w 29"/>
                      <a:gd name="T7" fmla="*/ 21 h 29"/>
                      <a:gd name="T8" fmla="*/ 3 w 29"/>
                      <a:gd name="T9" fmla="*/ 19 h 29"/>
                      <a:gd name="T10" fmla="*/ 3 w 29"/>
                      <a:gd name="T11" fmla="*/ 19 h 29"/>
                      <a:gd name="T12" fmla="*/ 5 w 29"/>
                      <a:gd name="T13" fmla="*/ 19 h 29"/>
                      <a:gd name="T14" fmla="*/ 7 w 29"/>
                      <a:gd name="T15" fmla="*/ 19 h 29"/>
                      <a:gd name="T16" fmla="*/ 8 w 29"/>
                      <a:gd name="T17" fmla="*/ 19 h 29"/>
                      <a:gd name="T18" fmla="*/ 11 w 29"/>
                      <a:gd name="T19" fmla="*/ 18 h 29"/>
                      <a:gd name="T20" fmla="*/ 14 w 29"/>
                      <a:gd name="T21" fmla="*/ 17 h 29"/>
                      <a:gd name="T22" fmla="*/ 16 w 29"/>
                      <a:gd name="T23" fmla="*/ 17 h 29"/>
                      <a:gd name="T24" fmla="*/ 19 w 29"/>
                      <a:gd name="T25" fmla="*/ 15 h 29"/>
                      <a:gd name="T26" fmla="*/ 20 w 29"/>
                      <a:gd name="T27" fmla="*/ 14 h 29"/>
                      <a:gd name="T28" fmla="*/ 21 w 29"/>
                      <a:gd name="T29" fmla="*/ 12 h 29"/>
                      <a:gd name="T30" fmla="*/ 21 w 29"/>
                      <a:gd name="T31" fmla="*/ 10 h 29"/>
                      <a:gd name="T32" fmla="*/ 20 w 29"/>
                      <a:gd name="T33" fmla="*/ 7 h 29"/>
                      <a:gd name="T34" fmla="*/ 20 w 29"/>
                      <a:gd name="T35" fmla="*/ 3 h 29"/>
                      <a:gd name="T36" fmla="*/ 19 w 29"/>
                      <a:gd name="T37" fmla="*/ 0 h 29"/>
                      <a:gd name="T38" fmla="*/ 20 w 29"/>
                      <a:gd name="T39" fmla="*/ 2 h 29"/>
                      <a:gd name="T40" fmla="*/ 21 w 29"/>
                      <a:gd name="T41" fmla="*/ 5 h 29"/>
                      <a:gd name="T42" fmla="*/ 22 w 29"/>
                      <a:gd name="T43" fmla="*/ 8 h 29"/>
                      <a:gd name="T44" fmla="*/ 23 w 29"/>
                      <a:gd name="T45" fmla="*/ 11 h 29"/>
                      <a:gd name="T46" fmla="*/ 25 w 29"/>
                      <a:gd name="T47" fmla="*/ 13 h 29"/>
                      <a:gd name="T48" fmla="*/ 28 w 29"/>
                      <a:gd name="T49" fmla="*/ 14 h 29"/>
                      <a:gd name="T50" fmla="*/ 25 w 29"/>
                      <a:gd name="T51" fmla="*/ 14 h 29"/>
                      <a:gd name="T52" fmla="*/ 23 w 29"/>
                      <a:gd name="T53" fmla="*/ 14 h 29"/>
                      <a:gd name="T54" fmla="*/ 21 w 29"/>
                      <a:gd name="T55" fmla="*/ 16 h 29"/>
                      <a:gd name="T56" fmla="*/ 19 w 29"/>
                      <a:gd name="T57" fmla="*/ 17 h 29"/>
                      <a:gd name="T58" fmla="*/ 18 w 29"/>
                      <a:gd name="T59" fmla="*/ 18 h 29"/>
                      <a:gd name="T60" fmla="*/ 20 w 29"/>
                      <a:gd name="T61" fmla="*/ 19 h 29"/>
                      <a:gd name="T62" fmla="*/ 20 w 29"/>
                      <a:gd name="T63" fmla="*/ 21 h 29"/>
                      <a:gd name="T64" fmla="*/ 21 w 29"/>
                      <a:gd name="T65" fmla="*/ 23 h 29"/>
                      <a:gd name="T66" fmla="*/ 20 w 29"/>
                      <a:gd name="T67" fmla="*/ 21 h 29"/>
                      <a:gd name="T68" fmla="*/ 18 w 29"/>
                      <a:gd name="T69" fmla="*/ 20 h 29"/>
                      <a:gd name="T70" fmla="*/ 17 w 29"/>
                      <a:gd name="T71" fmla="*/ 19 h 29"/>
                      <a:gd name="T72" fmla="*/ 16 w 29"/>
                      <a:gd name="T73" fmla="*/ 19 h 29"/>
                      <a:gd name="T74" fmla="*/ 14 w 29"/>
                      <a:gd name="T75" fmla="*/ 19 h 29"/>
                      <a:gd name="T76" fmla="*/ 13 w 29"/>
                      <a:gd name="T77" fmla="*/ 19 h 29"/>
                      <a:gd name="T78" fmla="*/ 11 w 29"/>
                      <a:gd name="T79" fmla="*/ 20 h 29"/>
                      <a:gd name="T80" fmla="*/ 9 w 29"/>
                      <a:gd name="T81" fmla="*/ 20 h 29"/>
                      <a:gd name="T82" fmla="*/ 7 w 29"/>
                      <a:gd name="T83" fmla="*/ 19 h 29"/>
                      <a:gd name="T84" fmla="*/ 5 w 29"/>
                      <a:gd name="T85" fmla="*/ 20 h 29"/>
                      <a:gd name="T86" fmla="*/ 3 w 29"/>
                      <a:gd name="T87" fmla="*/ 21 h 29"/>
                      <a:gd name="T88" fmla="*/ 2 w 29"/>
                      <a:gd name="T89" fmla="*/ 22 h 29"/>
                      <a:gd name="T90" fmla="*/ 1 w 29"/>
                      <a:gd name="T91" fmla="*/ 24 h 29"/>
                      <a:gd name="T92" fmla="*/ 1 w 29"/>
                      <a:gd name="T93" fmla="*/ 26 h 29"/>
                      <a:gd name="T94" fmla="*/ 0 w 29"/>
                      <a:gd name="T95" fmla="*/ 28 h 2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9"/>
                      <a:gd name="T145" fmla="*/ 0 h 29"/>
                      <a:gd name="T146" fmla="*/ 29 w 29"/>
                      <a:gd name="T147" fmla="*/ 29 h 2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9" h="29">
                        <a:moveTo>
                          <a:pt x="0" y="28"/>
                        </a:moveTo>
                        <a:lnTo>
                          <a:pt x="0" y="26"/>
                        </a:lnTo>
                        <a:lnTo>
                          <a:pt x="1" y="22"/>
                        </a:lnTo>
                        <a:lnTo>
                          <a:pt x="1" y="21"/>
                        </a:lnTo>
                        <a:lnTo>
                          <a:pt x="3" y="19"/>
                        </a:lnTo>
                        <a:lnTo>
                          <a:pt x="5" y="19"/>
                        </a:lnTo>
                        <a:lnTo>
                          <a:pt x="7" y="19"/>
                        </a:lnTo>
                        <a:lnTo>
                          <a:pt x="8" y="19"/>
                        </a:lnTo>
                        <a:lnTo>
                          <a:pt x="11" y="18"/>
                        </a:lnTo>
                        <a:lnTo>
                          <a:pt x="14" y="17"/>
                        </a:lnTo>
                        <a:lnTo>
                          <a:pt x="16" y="17"/>
                        </a:lnTo>
                        <a:lnTo>
                          <a:pt x="19" y="15"/>
                        </a:lnTo>
                        <a:lnTo>
                          <a:pt x="20" y="14"/>
                        </a:lnTo>
                        <a:lnTo>
                          <a:pt x="21" y="12"/>
                        </a:lnTo>
                        <a:lnTo>
                          <a:pt x="21" y="10"/>
                        </a:lnTo>
                        <a:lnTo>
                          <a:pt x="20" y="7"/>
                        </a:lnTo>
                        <a:lnTo>
                          <a:pt x="20" y="3"/>
                        </a:lnTo>
                        <a:lnTo>
                          <a:pt x="19" y="0"/>
                        </a:lnTo>
                        <a:lnTo>
                          <a:pt x="20" y="2"/>
                        </a:lnTo>
                        <a:lnTo>
                          <a:pt x="21" y="5"/>
                        </a:lnTo>
                        <a:lnTo>
                          <a:pt x="22" y="8"/>
                        </a:lnTo>
                        <a:lnTo>
                          <a:pt x="23" y="11"/>
                        </a:lnTo>
                        <a:lnTo>
                          <a:pt x="25" y="13"/>
                        </a:lnTo>
                        <a:lnTo>
                          <a:pt x="28" y="14"/>
                        </a:lnTo>
                        <a:lnTo>
                          <a:pt x="25" y="14"/>
                        </a:lnTo>
                        <a:lnTo>
                          <a:pt x="23" y="14"/>
                        </a:lnTo>
                        <a:lnTo>
                          <a:pt x="21" y="16"/>
                        </a:lnTo>
                        <a:lnTo>
                          <a:pt x="19" y="17"/>
                        </a:lnTo>
                        <a:lnTo>
                          <a:pt x="18" y="18"/>
                        </a:lnTo>
                        <a:lnTo>
                          <a:pt x="20" y="19"/>
                        </a:lnTo>
                        <a:lnTo>
                          <a:pt x="20" y="21"/>
                        </a:lnTo>
                        <a:lnTo>
                          <a:pt x="21" y="23"/>
                        </a:lnTo>
                        <a:lnTo>
                          <a:pt x="20" y="21"/>
                        </a:lnTo>
                        <a:lnTo>
                          <a:pt x="18" y="20"/>
                        </a:lnTo>
                        <a:lnTo>
                          <a:pt x="17" y="19"/>
                        </a:lnTo>
                        <a:lnTo>
                          <a:pt x="16" y="19"/>
                        </a:lnTo>
                        <a:lnTo>
                          <a:pt x="14" y="19"/>
                        </a:lnTo>
                        <a:lnTo>
                          <a:pt x="13" y="19"/>
                        </a:lnTo>
                        <a:lnTo>
                          <a:pt x="11" y="20"/>
                        </a:lnTo>
                        <a:lnTo>
                          <a:pt x="9" y="20"/>
                        </a:lnTo>
                        <a:lnTo>
                          <a:pt x="7" y="19"/>
                        </a:lnTo>
                        <a:lnTo>
                          <a:pt x="5" y="20"/>
                        </a:lnTo>
                        <a:lnTo>
                          <a:pt x="3" y="21"/>
                        </a:lnTo>
                        <a:lnTo>
                          <a:pt x="2" y="22"/>
                        </a:lnTo>
                        <a:lnTo>
                          <a:pt x="1" y="24"/>
                        </a:lnTo>
                        <a:lnTo>
                          <a:pt x="1" y="26"/>
                        </a:lnTo>
                        <a:lnTo>
                          <a:pt x="0" y="28"/>
                        </a:lnTo>
                      </a:path>
                    </a:pathLst>
                  </a:custGeom>
                  <a:solidFill>
                    <a:srgbClr val="FFFFFF"/>
                  </a:solidFill>
                  <a:ln w="12700" cap="rnd">
                    <a:solidFill>
                      <a:srgbClr val="000000"/>
                    </a:solidFill>
                    <a:round/>
                    <a:headEnd/>
                    <a:tailEnd/>
                  </a:ln>
                </p:spPr>
                <p:txBody>
                  <a:bodyPr/>
                  <a:lstStyle/>
                  <a:p>
                    <a:endParaRPr lang="en-US"/>
                  </a:p>
                </p:txBody>
              </p:sp>
              <p:sp>
                <p:nvSpPr>
                  <p:cNvPr id="27014" name="Freeform 2503"/>
                  <p:cNvSpPr>
                    <a:spLocks/>
                  </p:cNvSpPr>
                  <p:nvPr/>
                </p:nvSpPr>
                <p:spPr bwMode="auto">
                  <a:xfrm>
                    <a:off x="4626" y="1654"/>
                    <a:ext cx="30" cy="17"/>
                  </a:xfrm>
                  <a:custGeom>
                    <a:avLst/>
                    <a:gdLst>
                      <a:gd name="T0" fmla="*/ 0 w 30"/>
                      <a:gd name="T1" fmla="*/ 5 h 17"/>
                      <a:gd name="T2" fmla="*/ 0 w 30"/>
                      <a:gd name="T3" fmla="*/ 8 h 17"/>
                      <a:gd name="T4" fmla="*/ 0 w 30"/>
                      <a:gd name="T5" fmla="*/ 10 h 17"/>
                      <a:gd name="T6" fmla="*/ 0 w 30"/>
                      <a:gd name="T7" fmla="*/ 13 h 17"/>
                      <a:gd name="T8" fmla="*/ 2 w 30"/>
                      <a:gd name="T9" fmla="*/ 13 h 17"/>
                      <a:gd name="T10" fmla="*/ 5 w 30"/>
                      <a:gd name="T11" fmla="*/ 13 h 17"/>
                      <a:gd name="T12" fmla="*/ 8 w 30"/>
                      <a:gd name="T13" fmla="*/ 13 h 17"/>
                      <a:gd name="T14" fmla="*/ 10 w 30"/>
                      <a:gd name="T15" fmla="*/ 13 h 17"/>
                      <a:gd name="T16" fmla="*/ 12 w 30"/>
                      <a:gd name="T17" fmla="*/ 13 h 17"/>
                      <a:gd name="T18" fmla="*/ 15 w 30"/>
                      <a:gd name="T19" fmla="*/ 13 h 17"/>
                      <a:gd name="T20" fmla="*/ 17 w 30"/>
                      <a:gd name="T21" fmla="*/ 13 h 17"/>
                      <a:gd name="T22" fmla="*/ 19 w 30"/>
                      <a:gd name="T23" fmla="*/ 16 h 17"/>
                      <a:gd name="T24" fmla="*/ 21 w 30"/>
                      <a:gd name="T25" fmla="*/ 16 h 17"/>
                      <a:gd name="T26" fmla="*/ 23 w 30"/>
                      <a:gd name="T27" fmla="*/ 16 h 17"/>
                      <a:gd name="T28" fmla="*/ 26 w 30"/>
                      <a:gd name="T29" fmla="*/ 16 h 17"/>
                      <a:gd name="T30" fmla="*/ 29 w 30"/>
                      <a:gd name="T31" fmla="*/ 16 h 17"/>
                      <a:gd name="T32" fmla="*/ 27 w 30"/>
                      <a:gd name="T33" fmla="*/ 13 h 17"/>
                      <a:gd name="T34" fmla="*/ 26 w 30"/>
                      <a:gd name="T35" fmla="*/ 13 h 17"/>
                      <a:gd name="T36" fmla="*/ 23 w 30"/>
                      <a:gd name="T37" fmla="*/ 13 h 17"/>
                      <a:gd name="T38" fmla="*/ 21 w 30"/>
                      <a:gd name="T39" fmla="*/ 10 h 17"/>
                      <a:gd name="T40" fmla="*/ 19 w 30"/>
                      <a:gd name="T41" fmla="*/ 10 h 17"/>
                      <a:gd name="T42" fmla="*/ 18 w 30"/>
                      <a:gd name="T43" fmla="*/ 8 h 17"/>
                      <a:gd name="T44" fmla="*/ 17 w 30"/>
                      <a:gd name="T45" fmla="*/ 8 h 17"/>
                      <a:gd name="T46" fmla="*/ 15 w 30"/>
                      <a:gd name="T47" fmla="*/ 8 h 17"/>
                      <a:gd name="T48" fmla="*/ 13 w 30"/>
                      <a:gd name="T49" fmla="*/ 8 h 17"/>
                      <a:gd name="T50" fmla="*/ 11 w 30"/>
                      <a:gd name="T51" fmla="*/ 8 h 17"/>
                      <a:gd name="T52" fmla="*/ 11 w 30"/>
                      <a:gd name="T53" fmla="*/ 8 h 17"/>
                      <a:gd name="T54" fmla="*/ 11 w 30"/>
                      <a:gd name="T55" fmla="*/ 5 h 17"/>
                      <a:gd name="T56" fmla="*/ 10 w 30"/>
                      <a:gd name="T57" fmla="*/ 2 h 17"/>
                      <a:gd name="T58" fmla="*/ 10 w 30"/>
                      <a:gd name="T59" fmla="*/ 0 h 17"/>
                      <a:gd name="T60" fmla="*/ 10 w 30"/>
                      <a:gd name="T61" fmla="*/ 5 h 17"/>
                      <a:gd name="T62" fmla="*/ 10 w 30"/>
                      <a:gd name="T63" fmla="*/ 8 h 17"/>
                      <a:gd name="T64" fmla="*/ 8 w 30"/>
                      <a:gd name="T65" fmla="*/ 8 h 17"/>
                      <a:gd name="T66" fmla="*/ 7 w 30"/>
                      <a:gd name="T67" fmla="*/ 10 h 17"/>
                      <a:gd name="T68" fmla="*/ 5 w 30"/>
                      <a:gd name="T69" fmla="*/ 13 h 17"/>
                      <a:gd name="T70" fmla="*/ 3 w 30"/>
                      <a:gd name="T71" fmla="*/ 10 h 17"/>
                      <a:gd name="T72" fmla="*/ 1 w 30"/>
                      <a:gd name="T73" fmla="*/ 10 h 17"/>
                      <a:gd name="T74" fmla="*/ 1 w 30"/>
                      <a:gd name="T75" fmla="*/ 8 h 17"/>
                      <a:gd name="T76" fmla="*/ 0 w 30"/>
                      <a:gd name="T77" fmla="*/ 5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
                      <a:gd name="T118" fmla="*/ 0 h 17"/>
                      <a:gd name="T119" fmla="*/ 30 w 30"/>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 h="17">
                        <a:moveTo>
                          <a:pt x="0" y="5"/>
                        </a:moveTo>
                        <a:lnTo>
                          <a:pt x="0" y="8"/>
                        </a:lnTo>
                        <a:lnTo>
                          <a:pt x="0" y="10"/>
                        </a:lnTo>
                        <a:lnTo>
                          <a:pt x="0" y="13"/>
                        </a:lnTo>
                        <a:lnTo>
                          <a:pt x="2" y="13"/>
                        </a:lnTo>
                        <a:lnTo>
                          <a:pt x="5" y="13"/>
                        </a:lnTo>
                        <a:lnTo>
                          <a:pt x="8" y="13"/>
                        </a:lnTo>
                        <a:lnTo>
                          <a:pt x="10" y="13"/>
                        </a:lnTo>
                        <a:lnTo>
                          <a:pt x="12" y="13"/>
                        </a:lnTo>
                        <a:lnTo>
                          <a:pt x="15" y="13"/>
                        </a:lnTo>
                        <a:lnTo>
                          <a:pt x="17" y="13"/>
                        </a:lnTo>
                        <a:lnTo>
                          <a:pt x="19" y="16"/>
                        </a:lnTo>
                        <a:lnTo>
                          <a:pt x="21" y="16"/>
                        </a:lnTo>
                        <a:lnTo>
                          <a:pt x="23" y="16"/>
                        </a:lnTo>
                        <a:lnTo>
                          <a:pt x="26" y="16"/>
                        </a:lnTo>
                        <a:lnTo>
                          <a:pt x="29" y="16"/>
                        </a:lnTo>
                        <a:lnTo>
                          <a:pt x="27" y="13"/>
                        </a:lnTo>
                        <a:lnTo>
                          <a:pt x="26" y="13"/>
                        </a:lnTo>
                        <a:lnTo>
                          <a:pt x="23" y="13"/>
                        </a:lnTo>
                        <a:lnTo>
                          <a:pt x="21" y="10"/>
                        </a:lnTo>
                        <a:lnTo>
                          <a:pt x="19" y="10"/>
                        </a:lnTo>
                        <a:lnTo>
                          <a:pt x="18" y="8"/>
                        </a:lnTo>
                        <a:lnTo>
                          <a:pt x="17" y="8"/>
                        </a:lnTo>
                        <a:lnTo>
                          <a:pt x="15" y="8"/>
                        </a:lnTo>
                        <a:lnTo>
                          <a:pt x="13" y="8"/>
                        </a:lnTo>
                        <a:lnTo>
                          <a:pt x="11" y="8"/>
                        </a:lnTo>
                        <a:lnTo>
                          <a:pt x="11" y="5"/>
                        </a:lnTo>
                        <a:lnTo>
                          <a:pt x="10" y="2"/>
                        </a:lnTo>
                        <a:lnTo>
                          <a:pt x="10" y="0"/>
                        </a:lnTo>
                        <a:lnTo>
                          <a:pt x="10" y="5"/>
                        </a:lnTo>
                        <a:lnTo>
                          <a:pt x="10" y="8"/>
                        </a:lnTo>
                        <a:lnTo>
                          <a:pt x="8" y="8"/>
                        </a:lnTo>
                        <a:lnTo>
                          <a:pt x="7" y="10"/>
                        </a:lnTo>
                        <a:lnTo>
                          <a:pt x="5" y="13"/>
                        </a:lnTo>
                        <a:lnTo>
                          <a:pt x="3" y="10"/>
                        </a:lnTo>
                        <a:lnTo>
                          <a:pt x="1" y="10"/>
                        </a:lnTo>
                        <a:lnTo>
                          <a:pt x="1" y="8"/>
                        </a:lnTo>
                        <a:lnTo>
                          <a:pt x="0" y="5"/>
                        </a:lnTo>
                      </a:path>
                    </a:pathLst>
                  </a:custGeom>
                  <a:solidFill>
                    <a:srgbClr val="FFFFFF"/>
                  </a:solidFill>
                  <a:ln w="12700" cap="rnd">
                    <a:solidFill>
                      <a:srgbClr val="000000"/>
                    </a:solidFill>
                    <a:round/>
                    <a:headEnd/>
                    <a:tailEnd/>
                  </a:ln>
                </p:spPr>
                <p:txBody>
                  <a:bodyPr/>
                  <a:lstStyle/>
                  <a:p>
                    <a:endParaRPr lang="en-US"/>
                  </a:p>
                </p:txBody>
              </p:sp>
              <p:sp>
                <p:nvSpPr>
                  <p:cNvPr id="27015" name="Freeform 2504"/>
                  <p:cNvSpPr>
                    <a:spLocks/>
                  </p:cNvSpPr>
                  <p:nvPr/>
                </p:nvSpPr>
                <p:spPr bwMode="auto">
                  <a:xfrm>
                    <a:off x="4644" y="1622"/>
                    <a:ext cx="39" cy="35"/>
                  </a:xfrm>
                  <a:custGeom>
                    <a:avLst/>
                    <a:gdLst>
                      <a:gd name="T0" fmla="*/ 0 w 39"/>
                      <a:gd name="T1" fmla="*/ 0 h 35"/>
                      <a:gd name="T2" fmla="*/ 3 w 39"/>
                      <a:gd name="T3" fmla="*/ 2 h 35"/>
                      <a:gd name="T4" fmla="*/ 5 w 39"/>
                      <a:gd name="T5" fmla="*/ 4 h 35"/>
                      <a:gd name="T6" fmla="*/ 8 w 39"/>
                      <a:gd name="T7" fmla="*/ 6 h 35"/>
                      <a:gd name="T8" fmla="*/ 10 w 39"/>
                      <a:gd name="T9" fmla="*/ 7 h 35"/>
                      <a:gd name="T10" fmla="*/ 13 w 39"/>
                      <a:gd name="T11" fmla="*/ 7 h 35"/>
                      <a:gd name="T12" fmla="*/ 18 w 39"/>
                      <a:gd name="T13" fmla="*/ 7 h 35"/>
                      <a:gd name="T14" fmla="*/ 20 w 39"/>
                      <a:gd name="T15" fmla="*/ 9 h 35"/>
                      <a:gd name="T16" fmla="*/ 32 w 39"/>
                      <a:gd name="T17" fmla="*/ 24 h 35"/>
                      <a:gd name="T18" fmla="*/ 38 w 39"/>
                      <a:gd name="T19" fmla="*/ 34 h 35"/>
                      <a:gd name="T20" fmla="*/ 35 w 39"/>
                      <a:gd name="T21" fmla="*/ 33 h 35"/>
                      <a:gd name="T22" fmla="*/ 32 w 39"/>
                      <a:gd name="T23" fmla="*/ 31 h 35"/>
                      <a:gd name="T24" fmla="*/ 30 w 39"/>
                      <a:gd name="T25" fmla="*/ 28 h 35"/>
                      <a:gd name="T26" fmla="*/ 28 w 39"/>
                      <a:gd name="T27" fmla="*/ 25 h 35"/>
                      <a:gd name="T28" fmla="*/ 26 w 39"/>
                      <a:gd name="T29" fmla="*/ 21 h 35"/>
                      <a:gd name="T30" fmla="*/ 24 w 39"/>
                      <a:gd name="T31" fmla="*/ 18 h 35"/>
                      <a:gd name="T32" fmla="*/ 23 w 39"/>
                      <a:gd name="T33" fmla="*/ 14 h 35"/>
                      <a:gd name="T34" fmla="*/ 20 w 39"/>
                      <a:gd name="T35" fmla="*/ 11 h 35"/>
                      <a:gd name="T36" fmla="*/ 18 w 39"/>
                      <a:gd name="T37" fmla="*/ 10 h 35"/>
                      <a:gd name="T38" fmla="*/ 17 w 39"/>
                      <a:gd name="T39" fmla="*/ 9 h 35"/>
                      <a:gd name="T40" fmla="*/ 15 w 39"/>
                      <a:gd name="T41" fmla="*/ 10 h 35"/>
                      <a:gd name="T42" fmla="*/ 12 w 39"/>
                      <a:gd name="T43" fmla="*/ 11 h 35"/>
                      <a:gd name="T44" fmla="*/ 12 w 39"/>
                      <a:gd name="T45" fmla="*/ 13 h 35"/>
                      <a:gd name="T46" fmla="*/ 10 w 39"/>
                      <a:gd name="T47" fmla="*/ 13 h 35"/>
                      <a:gd name="T48" fmla="*/ 8 w 39"/>
                      <a:gd name="T49" fmla="*/ 11 h 35"/>
                      <a:gd name="T50" fmla="*/ 6 w 39"/>
                      <a:gd name="T51" fmla="*/ 9 h 35"/>
                      <a:gd name="T52" fmla="*/ 4 w 39"/>
                      <a:gd name="T53" fmla="*/ 5 h 35"/>
                      <a:gd name="T54" fmla="*/ 2 w 39"/>
                      <a:gd name="T55" fmla="*/ 3 h 35"/>
                      <a:gd name="T56" fmla="*/ 0 w 39"/>
                      <a:gd name="T57" fmla="*/ 0 h 3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9"/>
                      <a:gd name="T88" fmla="*/ 0 h 35"/>
                      <a:gd name="T89" fmla="*/ 39 w 39"/>
                      <a:gd name="T90" fmla="*/ 35 h 3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9" h="35">
                        <a:moveTo>
                          <a:pt x="0" y="0"/>
                        </a:moveTo>
                        <a:lnTo>
                          <a:pt x="3" y="2"/>
                        </a:lnTo>
                        <a:lnTo>
                          <a:pt x="5" y="4"/>
                        </a:lnTo>
                        <a:lnTo>
                          <a:pt x="8" y="6"/>
                        </a:lnTo>
                        <a:lnTo>
                          <a:pt x="10" y="7"/>
                        </a:lnTo>
                        <a:lnTo>
                          <a:pt x="13" y="7"/>
                        </a:lnTo>
                        <a:lnTo>
                          <a:pt x="18" y="7"/>
                        </a:lnTo>
                        <a:lnTo>
                          <a:pt x="20" y="9"/>
                        </a:lnTo>
                        <a:lnTo>
                          <a:pt x="32" y="24"/>
                        </a:lnTo>
                        <a:lnTo>
                          <a:pt x="38" y="34"/>
                        </a:lnTo>
                        <a:lnTo>
                          <a:pt x="35" y="33"/>
                        </a:lnTo>
                        <a:lnTo>
                          <a:pt x="32" y="31"/>
                        </a:lnTo>
                        <a:lnTo>
                          <a:pt x="30" y="28"/>
                        </a:lnTo>
                        <a:lnTo>
                          <a:pt x="28" y="25"/>
                        </a:lnTo>
                        <a:lnTo>
                          <a:pt x="26" y="21"/>
                        </a:lnTo>
                        <a:lnTo>
                          <a:pt x="24" y="18"/>
                        </a:lnTo>
                        <a:lnTo>
                          <a:pt x="23" y="14"/>
                        </a:lnTo>
                        <a:lnTo>
                          <a:pt x="20" y="11"/>
                        </a:lnTo>
                        <a:lnTo>
                          <a:pt x="18" y="10"/>
                        </a:lnTo>
                        <a:lnTo>
                          <a:pt x="17" y="9"/>
                        </a:lnTo>
                        <a:lnTo>
                          <a:pt x="15" y="10"/>
                        </a:lnTo>
                        <a:lnTo>
                          <a:pt x="12" y="11"/>
                        </a:lnTo>
                        <a:lnTo>
                          <a:pt x="12" y="13"/>
                        </a:lnTo>
                        <a:lnTo>
                          <a:pt x="10" y="13"/>
                        </a:lnTo>
                        <a:lnTo>
                          <a:pt x="8" y="11"/>
                        </a:lnTo>
                        <a:lnTo>
                          <a:pt x="6" y="9"/>
                        </a:lnTo>
                        <a:lnTo>
                          <a:pt x="4" y="5"/>
                        </a:lnTo>
                        <a:lnTo>
                          <a:pt x="2" y="3"/>
                        </a:lnTo>
                        <a:lnTo>
                          <a:pt x="0" y="0"/>
                        </a:lnTo>
                      </a:path>
                    </a:pathLst>
                  </a:custGeom>
                  <a:solidFill>
                    <a:srgbClr val="FFFFFF"/>
                  </a:solidFill>
                  <a:ln w="12700" cap="rnd">
                    <a:solidFill>
                      <a:srgbClr val="000000"/>
                    </a:solidFill>
                    <a:round/>
                    <a:headEnd/>
                    <a:tailEnd/>
                  </a:ln>
                </p:spPr>
                <p:txBody>
                  <a:bodyPr/>
                  <a:lstStyle/>
                  <a:p>
                    <a:endParaRPr lang="en-US"/>
                  </a:p>
                </p:txBody>
              </p:sp>
            </p:grpSp>
          </p:grpSp>
          <p:grpSp>
            <p:nvGrpSpPr>
              <p:cNvPr id="198685" name="Group 2505"/>
              <p:cNvGrpSpPr>
                <a:grpSpLocks/>
              </p:cNvGrpSpPr>
              <p:nvPr/>
            </p:nvGrpSpPr>
            <p:grpSpPr bwMode="auto">
              <a:xfrm>
                <a:off x="4666" y="1502"/>
                <a:ext cx="567" cy="297"/>
                <a:chOff x="4666" y="1502"/>
                <a:chExt cx="567" cy="297"/>
              </a:xfrm>
            </p:grpSpPr>
            <p:grpSp>
              <p:nvGrpSpPr>
                <p:cNvPr id="198686" name="Group 2506"/>
                <p:cNvGrpSpPr>
                  <a:grpSpLocks/>
                </p:cNvGrpSpPr>
                <p:nvPr/>
              </p:nvGrpSpPr>
              <p:grpSpPr bwMode="auto">
                <a:xfrm>
                  <a:off x="4666" y="1502"/>
                  <a:ext cx="567" cy="297"/>
                  <a:chOff x="4666" y="1502"/>
                  <a:chExt cx="567" cy="297"/>
                </a:xfrm>
              </p:grpSpPr>
              <p:sp>
                <p:nvSpPr>
                  <p:cNvPr id="26995" name="Freeform 2507"/>
                  <p:cNvSpPr>
                    <a:spLocks/>
                  </p:cNvSpPr>
                  <p:nvPr/>
                </p:nvSpPr>
                <p:spPr bwMode="auto">
                  <a:xfrm>
                    <a:off x="4666" y="1502"/>
                    <a:ext cx="563" cy="297"/>
                  </a:xfrm>
                  <a:custGeom>
                    <a:avLst/>
                    <a:gdLst>
                      <a:gd name="T0" fmla="*/ 5 w 563"/>
                      <a:gd name="T1" fmla="*/ 130 h 297"/>
                      <a:gd name="T2" fmla="*/ 11 w 563"/>
                      <a:gd name="T3" fmla="*/ 138 h 297"/>
                      <a:gd name="T4" fmla="*/ 18 w 563"/>
                      <a:gd name="T5" fmla="*/ 148 h 297"/>
                      <a:gd name="T6" fmla="*/ 22 w 563"/>
                      <a:gd name="T7" fmla="*/ 158 h 297"/>
                      <a:gd name="T8" fmla="*/ 77 w 563"/>
                      <a:gd name="T9" fmla="*/ 159 h 297"/>
                      <a:gd name="T10" fmla="*/ 171 w 563"/>
                      <a:gd name="T11" fmla="*/ 181 h 297"/>
                      <a:gd name="T12" fmla="*/ 221 w 563"/>
                      <a:gd name="T13" fmla="*/ 195 h 297"/>
                      <a:gd name="T14" fmla="*/ 227 w 563"/>
                      <a:gd name="T15" fmla="*/ 209 h 297"/>
                      <a:gd name="T16" fmla="*/ 233 w 563"/>
                      <a:gd name="T17" fmla="*/ 224 h 297"/>
                      <a:gd name="T18" fmla="*/ 238 w 563"/>
                      <a:gd name="T19" fmla="*/ 239 h 297"/>
                      <a:gd name="T20" fmla="*/ 244 w 563"/>
                      <a:gd name="T21" fmla="*/ 255 h 297"/>
                      <a:gd name="T22" fmla="*/ 251 w 563"/>
                      <a:gd name="T23" fmla="*/ 270 h 297"/>
                      <a:gd name="T24" fmla="*/ 256 w 563"/>
                      <a:gd name="T25" fmla="*/ 296 h 297"/>
                      <a:gd name="T26" fmla="*/ 492 w 563"/>
                      <a:gd name="T27" fmla="*/ 139 h 297"/>
                      <a:gd name="T28" fmla="*/ 464 w 563"/>
                      <a:gd name="T29" fmla="*/ 79 h 297"/>
                      <a:gd name="T30" fmla="*/ 455 w 563"/>
                      <a:gd name="T31" fmla="*/ 67 h 297"/>
                      <a:gd name="T32" fmla="*/ 450 w 563"/>
                      <a:gd name="T33" fmla="*/ 60 h 297"/>
                      <a:gd name="T34" fmla="*/ 441 w 563"/>
                      <a:gd name="T35" fmla="*/ 50 h 297"/>
                      <a:gd name="T36" fmla="*/ 434 w 563"/>
                      <a:gd name="T37" fmla="*/ 44 h 297"/>
                      <a:gd name="T38" fmla="*/ 404 w 563"/>
                      <a:gd name="T39" fmla="*/ 32 h 297"/>
                      <a:gd name="T40" fmla="*/ 301 w 563"/>
                      <a:gd name="T41" fmla="*/ 68 h 297"/>
                      <a:gd name="T42" fmla="*/ 239 w 563"/>
                      <a:gd name="T43" fmla="*/ 41 h 297"/>
                      <a:gd name="T44" fmla="*/ 229 w 563"/>
                      <a:gd name="T45" fmla="*/ 44 h 297"/>
                      <a:gd name="T46" fmla="*/ 220 w 563"/>
                      <a:gd name="T47" fmla="*/ 47 h 297"/>
                      <a:gd name="T48" fmla="*/ 215 w 563"/>
                      <a:gd name="T49" fmla="*/ 54 h 297"/>
                      <a:gd name="T50" fmla="*/ 205 w 563"/>
                      <a:gd name="T51" fmla="*/ 54 h 297"/>
                      <a:gd name="T52" fmla="*/ 199 w 563"/>
                      <a:gd name="T53" fmla="*/ 60 h 297"/>
                      <a:gd name="T54" fmla="*/ 193 w 563"/>
                      <a:gd name="T55" fmla="*/ 60 h 297"/>
                      <a:gd name="T56" fmla="*/ 187 w 563"/>
                      <a:gd name="T57" fmla="*/ 63 h 297"/>
                      <a:gd name="T58" fmla="*/ 179 w 563"/>
                      <a:gd name="T59" fmla="*/ 67 h 297"/>
                      <a:gd name="T60" fmla="*/ 169 w 563"/>
                      <a:gd name="T61" fmla="*/ 75 h 297"/>
                      <a:gd name="T62" fmla="*/ 161 w 563"/>
                      <a:gd name="T63" fmla="*/ 77 h 297"/>
                      <a:gd name="T64" fmla="*/ 149 w 563"/>
                      <a:gd name="T65" fmla="*/ 83 h 297"/>
                      <a:gd name="T66" fmla="*/ 141 w 563"/>
                      <a:gd name="T67" fmla="*/ 82 h 297"/>
                      <a:gd name="T68" fmla="*/ 131 w 563"/>
                      <a:gd name="T69" fmla="*/ 84 h 297"/>
                      <a:gd name="T70" fmla="*/ 123 w 563"/>
                      <a:gd name="T71" fmla="*/ 83 h 297"/>
                      <a:gd name="T72" fmla="*/ 114 w 563"/>
                      <a:gd name="T73" fmla="*/ 83 h 297"/>
                      <a:gd name="T74" fmla="*/ 106 w 563"/>
                      <a:gd name="T75" fmla="*/ 88 h 297"/>
                      <a:gd name="T76" fmla="*/ 100 w 563"/>
                      <a:gd name="T77" fmla="*/ 91 h 297"/>
                      <a:gd name="T78" fmla="*/ 92 w 563"/>
                      <a:gd name="T79" fmla="*/ 91 h 297"/>
                      <a:gd name="T80" fmla="*/ 83 w 563"/>
                      <a:gd name="T81" fmla="*/ 92 h 297"/>
                      <a:gd name="T82" fmla="*/ 74 w 563"/>
                      <a:gd name="T83" fmla="*/ 89 h 297"/>
                      <a:gd name="T84" fmla="*/ 65 w 563"/>
                      <a:gd name="T85" fmla="*/ 88 h 297"/>
                      <a:gd name="T86" fmla="*/ 55 w 563"/>
                      <a:gd name="T87" fmla="*/ 93 h 297"/>
                      <a:gd name="T88" fmla="*/ 46 w 563"/>
                      <a:gd name="T89" fmla="*/ 99 h 297"/>
                      <a:gd name="T90" fmla="*/ 37 w 563"/>
                      <a:gd name="T91" fmla="*/ 102 h 297"/>
                      <a:gd name="T92" fmla="*/ 31 w 563"/>
                      <a:gd name="T93" fmla="*/ 108 h 297"/>
                      <a:gd name="T94" fmla="*/ 25 w 563"/>
                      <a:gd name="T95" fmla="*/ 114 h 297"/>
                      <a:gd name="T96" fmla="*/ 20 w 563"/>
                      <a:gd name="T97" fmla="*/ 116 h 297"/>
                      <a:gd name="T98" fmla="*/ 13 w 563"/>
                      <a:gd name="T99" fmla="*/ 119 h 297"/>
                      <a:gd name="T100" fmla="*/ 4 w 563"/>
                      <a:gd name="T101" fmla="*/ 121 h 297"/>
                      <a:gd name="T102" fmla="*/ 0 w 563"/>
                      <a:gd name="T103" fmla="*/ 125 h 2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63"/>
                      <a:gd name="T157" fmla="*/ 0 h 297"/>
                      <a:gd name="T158" fmla="*/ 563 w 563"/>
                      <a:gd name="T159" fmla="*/ 297 h 29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63" h="297">
                        <a:moveTo>
                          <a:pt x="0" y="125"/>
                        </a:moveTo>
                        <a:lnTo>
                          <a:pt x="3" y="128"/>
                        </a:lnTo>
                        <a:lnTo>
                          <a:pt x="5" y="130"/>
                        </a:lnTo>
                        <a:lnTo>
                          <a:pt x="7" y="133"/>
                        </a:lnTo>
                        <a:lnTo>
                          <a:pt x="9" y="135"/>
                        </a:lnTo>
                        <a:lnTo>
                          <a:pt x="11" y="138"/>
                        </a:lnTo>
                        <a:lnTo>
                          <a:pt x="14" y="141"/>
                        </a:lnTo>
                        <a:lnTo>
                          <a:pt x="15" y="145"/>
                        </a:lnTo>
                        <a:lnTo>
                          <a:pt x="18" y="148"/>
                        </a:lnTo>
                        <a:lnTo>
                          <a:pt x="20" y="152"/>
                        </a:lnTo>
                        <a:lnTo>
                          <a:pt x="22" y="155"/>
                        </a:lnTo>
                        <a:lnTo>
                          <a:pt x="22" y="158"/>
                        </a:lnTo>
                        <a:lnTo>
                          <a:pt x="23" y="160"/>
                        </a:lnTo>
                        <a:lnTo>
                          <a:pt x="41" y="158"/>
                        </a:lnTo>
                        <a:lnTo>
                          <a:pt x="77" y="159"/>
                        </a:lnTo>
                        <a:lnTo>
                          <a:pt x="110" y="159"/>
                        </a:lnTo>
                        <a:lnTo>
                          <a:pt x="148" y="158"/>
                        </a:lnTo>
                        <a:lnTo>
                          <a:pt x="171" y="181"/>
                        </a:lnTo>
                        <a:lnTo>
                          <a:pt x="198" y="182"/>
                        </a:lnTo>
                        <a:lnTo>
                          <a:pt x="217" y="188"/>
                        </a:lnTo>
                        <a:lnTo>
                          <a:pt x="221" y="195"/>
                        </a:lnTo>
                        <a:lnTo>
                          <a:pt x="222" y="200"/>
                        </a:lnTo>
                        <a:lnTo>
                          <a:pt x="224" y="204"/>
                        </a:lnTo>
                        <a:lnTo>
                          <a:pt x="227" y="209"/>
                        </a:lnTo>
                        <a:lnTo>
                          <a:pt x="229" y="213"/>
                        </a:lnTo>
                        <a:lnTo>
                          <a:pt x="232" y="218"/>
                        </a:lnTo>
                        <a:lnTo>
                          <a:pt x="233" y="224"/>
                        </a:lnTo>
                        <a:lnTo>
                          <a:pt x="234" y="229"/>
                        </a:lnTo>
                        <a:lnTo>
                          <a:pt x="237" y="233"/>
                        </a:lnTo>
                        <a:lnTo>
                          <a:pt x="238" y="239"/>
                        </a:lnTo>
                        <a:lnTo>
                          <a:pt x="240" y="244"/>
                        </a:lnTo>
                        <a:lnTo>
                          <a:pt x="243" y="250"/>
                        </a:lnTo>
                        <a:lnTo>
                          <a:pt x="244" y="255"/>
                        </a:lnTo>
                        <a:lnTo>
                          <a:pt x="247" y="259"/>
                        </a:lnTo>
                        <a:lnTo>
                          <a:pt x="249" y="264"/>
                        </a:lnTo>
                        <a:lnTo>
                          <a:pt x="251" y="270"/>
                        </a:lnTo>
                        <a:lnTo>
                          <a:pt x="253" y="276"/>
                        </a:lnTo>
                        <a:lnTo>
                          <a:pt x="255" y="285"/>
                        </a:lnTo>
                        <a:lnTo>
                          <a:pt x="256" y="296"/>
                        </a:lnTo>
                        <a:lnTo>
                          <a:pt x="562" y="296"/>
                        </a:lnTo>
                        <a:lnTo>
                          <a:pt x="542" y="236"/>
                        </a:lnTo>
                        <a:lnTo>
                          <a:pt x="492" y="139"/>
                        </a:lnTo>
                        <a:lnTo>
                          <a:pt x="473" y="93"/>
                        </a:lnTo>
                        <a:lnTo>
                          <a:pt x="467" y="80"/>
                        </a:lnTo>
                        <a:lnTo>
                          <a:pt x="464" y="79"/>
                        </a:lnTo>
                        <a:lnTo>
                          <a:pt x="461" y="76"/>
                        </a:lnTo>
                        <a:lnTo>
                          <a:pt x="457" y="72"/>
                        </a:lnTo>
                        <a:lnTo>
                          <a:pt x="455" y="67"/>
                        </a:lnTo>
                        <a:lnTo>
                          <a:pt x="454" y="64"/>
                        </a:lnTo>
                        <a:lnTo>
                          <a:pt x="454" y="63"/>
                        </a:lnTo>
                        <a:lnTo>
                          <a:pt x="450" y="60"/>
                        </a:lnTo>
                        <a:lnTo>
                          <a:pt x="448" y="57"/>
                        </a:lnTo>
                        <a:lnTo>
                          <a:pt x="444" y="55"/>
                        </a:lnTo>
                        <a:lnTo>
                          <a:pt x="441" y="50"/>
                        </a:lnTo>
                        <a:lnTo>
                          <a:pt x="439" y="47"/>
                        </a:lnTo>
                        <a:lnTo>
                          <a:pt x="438" y="46"/>
                        </a:lnTo>
                        <a:lnTo>
                          <a:pt x="434" y="44"/>
                        </a:lnTo>
                        <a:lnTo>
                          <a:pt x="431" y="41"/>
                        </a:lnTo>
                        <a:lnTo>
                          <a:pt x="427" y="41"/>
                        </a:lnTo>
                        <a:lnTo>
                          <a:pt x="404" y="32"/>
                        </a:lnTo>
                        <a:lnTo>
                          <a:pt x="373" y="18"/>
                        </a:lnTo>
                        <a:lnTo>
                          <a:pt x="348" y="0"/>
                        </a:lnTo>
                        <a:lnTo>
                          <a:pt x="301" y="68"/>
                        </a:lnTo>
                        <a:lnTo>
                          <a:pt x="281" y="69"/>
                        </a:lnTo>
                        <a:lnTo>
                          <a:pt x="252" y="41"/>
                        </a:lnTo>
                        <a:lnTo>
                          <a:pt x="239" y="41"/>
                        </a:lnTo>
                        <a:lnTo>
                          <a:pt x="235" y="41"/>
                        </a:lnTo>
                        <a:lnTo>
                          <a:pt x="232" y="42"/>
                        </a:lnTo>
                        <a:lnTo>
                          <a:pt x="229" y="44"/>
                        </a:lnTo>
                        <a:lnTo>
                          <a:pt x="226" y="45"/>
                        </a:lnTo>
                        <a:lnTo>
                          <a:pt x="223" y="46"/>
                        </a:lnTo>
                        <a:lnTo>
                          <a:pt x="220" y="47"/>
                        </a:lnTo>
                        <a:lnTo>
                          <a:pt x="217" y="49"/>
                        </a:lnTo>
                        <a:lnTo>
                          <a:pt x="215" y="51"/>
                        </a:lnTo>
                        <a:lnTo>
                          <a:pt x="215" y="54"/>
                        </a:lnTo>
                        <a:lnTo>
                          <a:pt x="211" y="54"/>
                        </a:lnTo>
                        <a:lnTo>
                          <a:pt x="208" y="54"/>
                        </a:lnTo>
                        <a:lnTo>
                          <a:pt x="205" y="54"/>
                        </a:lnTo>
                        <a:lnTo>
                          <a:pt x="203" y="56"/>
                        </a:lnTo>
                        <a:lnTo>
                          <a:pt x="201" y="57"/>
                        </a:lnTo>
                        <a:lnTo>
                          <a:pt x="199" y="60"/>
                        </a:lnTo>
                        <a:lnTo>
                          <a:pt x="198" y="61"/>
                        </a:lnTo>
                        <a:lnTo>
                          <a:pt x="195" y="61"/>
                        </a:lnTo>
                        <a:lnTo>
                          <a:pt x="193" y="60"/>
                        </a:lnTo>
                        <a:lnTo>
                          <a:pt x="192" y="60"/>
                        </a:lnTo>
                        <a:lnTo>
                          <a:pt x="190" y="61"/>
                        </a:lnTo>
                        <a:lnTo>
                          <a:pt x="187" y="63"/>
                        </a:lnTo>
                        <a:lnTo>
                          <a:pt x="185" y="65"/>
                        </a:lnTo>
                        <a:lnTo>
                          <a:pt x="181" y="67"/>
                        </a:lnTo>
                        <a:lnTo>
                          <a:pt x="179" y="67"/>
                        </a:lnTo>
                        <a:lnTo>
                          <a:pt x="175" y="70"/>
                        </a:lnTo>
                        <a:lnTo>
                          <a:pt x="172" y="73"/>
                        </a:lnTo>
                        <a:lnTo>
                          <a:pt x="169" y="75"/>
                        </a:lnTo>
                        <a:lnTo>
                          <a:pt x="167" y="76"/>
                        </a:lnTo>
                        <a:lnTo>
                          <a:pt x="163" y="76"/>
                        </a:lnTo>
                        <a:lnTo>
                          <a:pt x="161" y="77"/>
                        </a:lnTo>
                        <a:lnTo>
                          <a:pt x="157" y="80"/>
                        </a:lnTo>
                        <a:lnTo>
                          <a:pt x="152" y="82"/>
                        </a:lnTo>
                        <a:lnTo>
                          <a:pt x="149" y="83"/>
                        </a:lnTo>
                        <a:lnTo>
                          <a:pt x="146" y="83"/>
                        </a:lnTo>
                        <a:lnTo>
                          <a:pt x="144" y="82"/>
                        </a:lnTo>
                        <a:lnTo>
                          <a:pt x="141" y="82"/>
                        </a:lnTo>
                        <a:lnTo>
                          <a:pt x="137" y="83"/>
                        </a:lnTo>
                        <a:lnTo>
                          <a:pt x="134" y="83"/>
                        </a:lnTo>
                        <a:lnTo>
                          <a:pt x="131" y="84"/>
                        </a:lnTo>
                        <a:lnTo>
                          <a:pt x="129" y="84"/>
                        </a:lnTo>
                        <a:lnTo>
                          <a:pt x="124" y="84"/>
                        </a:lnTo>
                        <a:lnTo>
                          <a:pt x="123" y="83"/>
                        </a:lnTo>
                        <a:lnTo>
                          <a:pt x="119" y="83"/>
                        </a:lnTo>
                        <a:lnTo>
                          <a:pt x="117" y="83"/>
                        </a:lnTo>
                        <a:lnTo>
                          <a:pt x="114" y="83"/>
                        </a:lnTo>
                        <a:lnTo>
                          <a:pt x="112" y="85"/>
                        </a:lnTo>
                        <a:lnTo>
                          <a:pt x="109" y="86"/>
                        </a:lnTo>
                        <a:lnTo>
                          <a:pt x="106" y="88"/>
                        </a:lnTo>
                        <a:lnTo>
                          <a:pt x="104" y="89"/>
                        </a:lnTo>
                        <a:lnTo>
                          <a:pt x="102" y="90"/>
                        </a:lnTo>
                        <a:lnTo>
                          <a:pt x="100" y="91"/>
                        </a:lnTo>
                        <a:lnTo>
                          <a:pt x="97" y="92"/>
                        </a:lnTo>
                        <a:lnTo>
                          <a:pt x="95" y="92"/>
                        </a:lnTo>
                        <a:lnTo>
                          <a:pt x="92" y="91"/>
                        </a:lnTo>
                        <a:lnTo>
                          <a:pt x="89" y="91"/>
                        </a:lnTo>
                        <a:lnTo>
                          <a:pt x="85" y="91"/>
                        </a:lnTo>
                        <a:lnTo>
                          <a:pt x="83" y="92"/>
                        </a:lnTo>
                        <a:lnTo>
                          <a:pt x="80" y="92"/>
                        </a:lnTo>
                        <a:lnTo>
                          <a:pt x="77" y="90"/>
                        </a:lnTo>
                        <a:lnTo>
                          <a:pt x="74" y="89"/>
                        </a:lnTo>
                        <a:lnTo>
                          <a:pt x="71" y="88"/>
                        </a:lnTo>
                        <a:lnTo>
                          <a:pt x="67" y="88"/>
                        </a:lnTo>
                        <a:lnTo>
                          <a:pt x="65" y="88"/>
                        </a:lnTo>
                        <a:lnTo>
                          <a:pt x="62" y="89"/>
                        </a:lnTo>
                        <a:lnTo>
                          <a:pt x="59" y="91"/>
                        </a:lnTo>
                        <a:lnTo>
                          <a:pt x="55" y="93"/>
                        </a:lnTo>
                        <a:lnTo>
                          <a:pt x="53" y="95"/>
                        </a:lnTo>
                        <a:lnTo>
                          <a:pt x="49" y="97"/>
                        </a:lnTo>
                        <a:lnTo>
                          <a:pt x="46" y="99"/>
                        </a:lnTo>
                        <a:lnTo>
                          <a:pt x="43" y="100"/>
                        </a:lnTo>
                        <a:lnTo>
                          <a:pt x="40" y="101"/>
                        </a:lnTo>
                        <a:lnTo>
                          <a:pt x="37" y="102"/>
                        </a:lnTo>
                        <a:lnTo>
                          <a:pt x="35" y="104"/>
                        </a:lnTo>
                        <a:lnTo>
                          <a:pt x="33" y="106"/>
                        </a:lnTo>
                        <a:lnTo>
                          <a:pt x="31" y="108"/>
                        </a:lnTo>
                        <a:lnTo>
                          <a:pt x="28" y="109"/>
                        </a:lnTo>
                        <a:lnTo>
                          <a:pt x="26" y="112"/>
                        </a:lnTo>
                        <a:lnTo>
                          <a:pt x="25" y="114"/>
                        </a:lnTo>
                        <a:lnTo>
                          <a:pt x="24" y="115"/>
                        </a:lnTo>
                        <a:lnTo>
                          <a:pt x="21" y="115"/>
                        </a:lnTo>
                        <a:lnTo>
                          <a:pt x="20" y="116"/>
                        </a:lnTo>
                        <a:lnTo>
                          <a:pt x="17" y="117"/>
                        </a:lnTo>
                        <a:lnTo>
                          <a:pt x="14" y="118"/>
                        </a:lnTo>
                        <a:lnTo>
                          <a:pt x="13" y="119"/>
                        </a:lnTo>
                        <a:lnTo>
                          <a:pt x="10" y="119"/>
                        </a:lnTo>
                        <a:lnTo>
                          <a:pt x="7" y="120"/>
                        </a:lnTo>
                        <a:lnTo>
                          <a:pt x="4" y="121"/>
                        </a:lnTo>
                        <a:lnTo>
                          <a:pt x="2" y="122"/>
                        </a:lnTo>
                        <a:lnTo>
                          <a:pt x="1" y="123"/>
                        </a:lnTo>
                        <a:lnTo>
                          <a:pt x="0" y="125"/>
                        </a:lnTo>
                      </a:path>
                    </a:pathLst>
                  </a:custGeom>
                  <a:solidFill>
                    <a:srgbClr val="FFFFFF"/>
                  </a:solidFill>
                  <a:ln w="12700" cap="rnd">
                    <a:solidFill>
                      <a:srgbClr val="000000"/>
                    </a:solidFill>
                    <a:round/>
                    <a:headEnd/>
                    <a:tailEnd/>
                  </a:ln>
                </p:spPr>
                <p:txBody>
                  <a:bodyPr/>
                  <a:lstStyle/>
                  <a:p>
                    <a:endParaRPr lang="en-US"/>
                  </a:p>
                </p:txBody>
              </p:sp>
              <p:grpSp>
                <p:nvGrpSpPr>
                  <p:cNvPr id="198687" name="Group 2508"/>
                  <p:cNvGrpSpPr>
                    <a:grpSpLocks/>
                  </p:cNvGrpSpPr>
                  <p:nvPr/>
                </p:nvGrpSpPr>
                <p:grpSpPr bwMode="auto">
                  <a:xfrm>
                    <a:off x="4686" y="1510"/>
                    <a:ext cx="547" cy="289"/>
                    <a:chOff x="4686" y="1510"/>
                    <a:chExt cx="547" cy="289"/>
                  </a:xfrm>
                </p:grpSpPr>
                <p:sp>
                  <p:nvSpPr>
                    <p:cNvPr id="26997" name="Freeform 2509"/>
                    <p:cNvSpPr>
                      <a:spLocks/>
                    </p:cNvSpPr>
                    <p:nvPr/>
                  </p:nvSpPr>
                  <p:spPr bwMode="auto">
                    <a:xfrm>
                      <a:off x="4688" y="1596"/>
                      <a:ext cx="191" cy="94"/>
                    </a:xfrm>
                    <a:custGeom>
                      <a:avLst/>
                      <a:gdLst>
                        <a:gd name="T0" fmla="*/ 2 w 191"/>
                        <a:gd name="T1" fmla="*/ 56 h 94"/>
                        <a:gd name="T2" fmla="*/ 2 w 191"/>
                        <a:gd name="T3" fmla="*/ 46 h 94"/>
                        <a:gd name="T4" fmla="*/ 3 w 191"/>
                        <a:gd name="T5" fmla="*/ 37 h 94"/>
                        <a:gd name="T6" fmla="*/ 15 w 191"/>
                        <a:gd name="T7" fmla="*/ 32 h 94"/>
                        <a:gd name="T8" fmla="*/ 24 w 191"/>
                        <a:gd name="T9" fmla="*/ 31 h 94"/>
                        <a:gd name="T10" fmla="*/ 28 w 191"/>
                        <a:gd name="T11" fmla="*/ 32 h 94"/>
                        <a:gd name="T12" fmla="*/ 32 w 191"/>
                        <a:gd name="T13" fmla="*/ 32 h 94"/>
                        <a:gd name="T14" fmla="*/ 33 w 191"/>
                        <a:gd name="T15" fmla="*/ 28 h 94"/>
                        <a:gd name="T16" fmla="*/ 39 w 191"/>
                        <a:gd name="T17" fmla="*/ 25 h 94"/>
                        <a:gd name="T18" fmla="*/ 46 w 191"/>
                        <a:gd name="T19" fmla="*/ 31 h 94"/>
                        <a:gd name="T20" fmla="*/ 48 w 191"/>
                        <a:gd name="T21" fmla="*/ 27 h 94"/>
                        <a:gd name="T22" fmla="*/ 50 w 191"/>
                        <a:gd name="T23" fmla="*/ 13 h 94"/>
                        <a:gd name="T24" fmla="*/ 56 w 191"/>
                        <a:gd name="T25" fmla="*/ 25 h 94"/>
                        <a:gd name="T26" fmla="*/ 62 w 191"/>
                        <a:gd name="T27" fmla="*/ 34 h 94"/>
                        <a:gd name="T28" fmla="*/ 63 w 191"/>
                        <a:gd name="T29" fmla="*/ 31 h 94"/>
                        <a:gd name="T30" fmla="*/ 71 w 191"/>
                        <a:gd name="T31" fmla="*/ 32 h 94"/>
                        <a:gd name="T32" fmla="*/ 69 w 191"/>
                        <a:gd name="T33" fmla="*/ 19 h 94"/>
                        <a:gd name="T34" fmla="*/ 69 w 191"/>
                        <a:gd name="T35" fmla="*/ 11 h 94"/>
                        <a:gd name="T36" fmla="*/ 76 w 191"/>
                        <a:gd name="T37" fmla="*/ 18 h 94"/>
                        <a:gd name="T38" fmla="*/ 79 w 191"/>
                        <a:gd name="T39" fmla="*/ 16 h 94"/>
                        <a:gd name="T40" fmla="*/ 81 w 191"/>
                        <a:gd name="T41" fmla="*/ 16 h 94"/>
                        <a:gd name="T42" fmla="*/ 88 w 191"/>
                        <a:gd name="T43" fmla="*/ 18 h 94"/>
                        <a:gd name="T44" fmla="*/ 86 w 191"/>
                        <a:gd name="T45" fmla="*/ 5 h 94"/>
                        <a:gd name="T46" fmla="*/ 91 w 191"/>
                        <a:gd name="T47" fmla="*/ 19 h 94"/>
                        <a:gd name="T48" fmla="*/ 95 w 191"/>
                        <a:gd name="T49" fmla="*/ 35 h 94"/>
                        <a:gd name="T50" fmla="*/ 101 w 191"/>
                        <a:gd name="T51" fmla="*/ 50 h 94"/>
                        <a:gd name="T52" fmla="*/ 105 w 191"/>
                        <a:gd name="T53" fmla="*/ 51 h 94"/>
                        <a:gd name="T54" fmla="*/ 108 w 191"/>
                        <a:gd name="T55" fmla="*/ 49 h 94"/>
                        <a:gd name="T56" fmla="*/ 100 w 191"/>
                        <a:gd name="T57" fmla="*/ 34 h 94"/>
                        <a:gd name="T58" fmla="*/ 110 w 191"/>
                        <a:gd name="T59" fmla="*/ 45 h 94"/>
                        <a:gd name="T60" fmla="*/ 114 w 191"/>
                        <a:gd name="T61" fmla="*/ 55 h 94"/>
                        <a:gd name="T62" fmla="*/ 119 w 191"/>
                        <a:gd name="T63" fmla="*/ 58 h 94"/>
                        <a:gd name="T64" fmla="*/ 127 w 191"/>
                        <a:gd name="T65" fmla="*/ 58 h 94"/>
                        <a:gd name="T66" fmla="*/ 134 w 191"/>
                        <a:gd name="T67" fmla="*/ 47 h 94"/>
                        <a:gd name="T68" fmla="*/ 135 w 191"/>
                        <a:gd name="T69" fmla="*/ 54 h 94"/>
                        <a:gd name="T70" fmla="*/ 139 w 191"/>
                        <a:gd name="T71" fmla="*/ 58 h 94"/>
                        <a:gd name="T72" fmla="*/ 150 w 191"/>
                        <a:gd name="T73" fmla="*/ 47 h 94"/>
                        <a:gd name="T74" fmla="*/ 150 w 191"/>
                        <a:gd name="T75" fmla="*/ 25 h 94"/>
                        <a:gd name="T76" fmla="*/ 147 w 191"/>
                        <a:gd name="T77" fmla="*/ 0 h 94"/>
                        <a:gd name="T78" fmla="*/ 156 w 191"/>
                        <a:gd name="T79" fmla="*/ 17 h 94"/>
                        <a:gd name="T80" fmla="*/ 162 w 191"/>
                        <a:gd name="T81" fmla="*/ 37 h 94"/>
                        <a:gd name="T82" fmla="*/ 166 w 191"/>
                        <a:gd name="T83" fmla="*/ 52 h 94"/>
                        <a:gd name="T84" fmla="*/ 168 w 191"/>
                        <a:gd name="T85" fmla="*/ 62 h 94"/>
                        <a:gd name="T86" fmla="*/ 162 w 191"/>
                        <a:gd name="T87" fmla="*/ 73 h 94"/>
                        <a:gd name="T88" fmla="*/ 168 w 191"/>
                        <a:gd name="T89" fmla="*/ 69 h 94"/>
                        <a:gd name="T90" fmla="*/ 173 w 191"/>
                        <a:gd name="T91" fmla="*/ 63 h 94"/>
                        <a:gd name="T92" fmla="*/ 177 w 191"/>
                        <a:gd name="T93" fmla="*/ 73 h 94"/>
                        <a:gd name="T94" fmla="*/ 181 w 191"/>
                        <a:gd name="T95" fmla="*/ 80 h 94"/>
                        <a:gd name="T96" fmla="*/ 182 w 191"/>
                        <a:gd name="T97" fmla="*/ 69 h 94"/>
                        <a:gd name="T98" fmla="*/ 188 w 191"/>
                        <a:gd name="T99" fmla="*/ 83 h 94"/>
                        <a:gd name="T100" fmla="*/ 185 w 191"/>
                        <a:gd name="T101" fmla="*/ 92 h 94"/>
                        <a:gd name="T102" fmla="*/ 136 w 191"/>
                        <a:gd name="T103" fmla="*/ 79 h 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1"/>
                        <a:gd name="T157" fmla="*/ 0 h 94"/>
                        <a:gd name="T158" fmla="*/ 191 w 191"/>
                        <a:gd name="T159" fmla="*/ 94 h 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1" h="94">
                          <a:moveTo>
                            <a:pt x="0" y="66"/>
                          </a:moveTo>
                          <a:lnTo>
                            <a:pt x="1" y="63"/>
                          </a:lnTo>
                          <a:lnTo>
                            <a:pt x="2" y="58"/>
                          </a:lnTo>
                          <a:lnTo>
                            <a:pt x="2" y="56"/>
                          </a:lnTo>
                          <a:lnTo>
                            <a:pt x="4" y="54"/>
                          </a:lnTo>
                          <a:lnTo>
                            <a:pt x="3" y="51"/>
                          </a:lnTo>
                          <a:lnTo>
                            <a:pt x="3" y="48"/>
                          </a:lnTo>
                          <a:lnTo>
                            <a:pt x="2" y="46"/>
                          </a:lnTo>
                          <a:lnTo>
                            <a:pt x="2" y="43"/>
                          </a:lnTo>
                          <a:lnTo>
                            <a:pt x="2" y="41"/>
                          </a:lnTo>
                          <a:lnTo>
                            <a:pt x="2" y="38"/>
                          </a:lnTo>
                          <a:lnTo>
                            <a:pt x="3" y="37"/>
                          </a:lnTo>
                          <a:lnTo>
                            <a:pt x="6" y="35"/>
                          </a:lnTo>
                          <a:lnTo>
                            <a:pt x="8" y="34"/>
                          </a:lnTo>
                          <a:lnTo>
                            <a:pt x="11" y="32"/>
                          </a:lnTo>
                          <a:lnTo>
                            <a:pt x="15" y="32"/>
                          </a:lnTo>
                          <a:lnTo>
                            <a:pt x="18" y="33"/>
                          </a:lnTo>
                          <a:lnTo>
                            <a:pt x="19" y="31"/>
                          </a:lnTo>
                          <a:lnTo>
                            <a:pt x="22" y="31"/>
                          </a:lnTo>
                          <a:lnTo>
                            <a:pt x="24" y="31"/>
                          </a:lnTo>
                          <a:lnTo>
                            <a:pt x="25" y="30"/>
                          </a:lnTo>
                          <a:lnTo>
                            <a:pt x="27" y="29"/>
                          </a:lnTo>
                          <a:lnTo>
                            <a:pt x="27" y="30"/>
                          </a:lnTo>
                          <a:lnTo>
                            <a:pt x="28" y="32"/>
                          </a:lnTo>
                          <a:lnTo>
                            <a:pt x="28" y="33"/>
                          </a:lnTo>
                          <a:lnTo>
                            <a:pt x="30" y="32"/>
                          </a:lnTo>
                          <a:lnTo>
                            <a:pt x="32" y="33"/>
                          </a:lnTo>
                          <a:lnTo>
                            <a:pt x="32" y="32"/>
                          </a:lnTo>
                          <a:lnTo>
                            <a:pt x="34" y="31"/>
                          </a:lnTo>
                          <a:lnTo>
                            <a:pt x="30" y="25"/>
                          </a:lnTo>
                          <a:lnTo>
                            <a:pt x="32" y="27"/>
                          </a:lnTo>
                          <a:lnTo>
                            <a:pt x="33" y="28"/>
                          </a:lnTo>
                          <a:lnTo>
                            <a:pt x="34" y="29"/>
                          </a:lnTo>
                          <a:lnTo>
                            <a:pt x="36" y="27"/>
                          </a:lnTo>
                          <a:lnTo>
                            <a:pt x="37" y="26"/>
                          </a:lnTo>
                          <a:lnTo>
                            <a:pt x="39" y="25"/>
                          </a:lnTo>
                          <a:lnTo>
                            <a:pt x="40" y="27"/>
                          </a:lnTo>
                          <a:lnTo>
                            <a:pt x="41" y="29"/>
                          </a:lnTo>
                          <a:lnTo>
                            <a:pt x="44" y="30"/>
                          </a:lnTo>
                          <a:lnTo>
                            <a:pt x="46" y="31"/>
                          </a:lnTo>
                          <a:lnTo>
                            <a:pt x="47" y="32"/>
                          </a:lnTo>
                          <a:lnTo>
                            <a:pt x="48" y="33"/>
                          </a:lnTo>
                          <a:lnTo>
                            <a:pt x="49" y="30"/>
                          </a:lnTo>
                          <a:lnTo>
                            <a:pt x="48" y="27"/>
                          </a:lnTo>
                          <a:lnTo>
                            <a:pt x="47" y="24"/>
                          </a:lnTo>
                          <a:lnTo>
                            <a:pt x="48" y="20"/>
                          </a:lnTo>
                          <a:lnTo>
                            <a:pt x="49" y="16"/>
                          </a:lnTo>
                          <a:lnTo>
                            <a:pt x="50" y="13"/>
                          </a:lnTo>
                          <a:lnTo>
                            <a:pt x="51" y="18"/>
                          </a:lnTo>
                          <a:lnTo>
                            <a:pt x="52" y="20"/>
                          </a:lnTo>
                          <a:lnTo>
                            <a:pt x="54" y="23"/>
                          </a:lnTo>
                          <a:lnTo>
                            <a:pt x="56" y="25"/>
                          </a:lnTo>
                          <a:lnTo>
                            <a:pt x="57" y="28"/>
                          </a:lnTo>
                          <a:lnTo>
                            <a:pt x="59" y="30"/>
                          </a:lnTo>
                          <a:lnTo>
                            <a:pt x="60" y="32"/>
                          </a:lnTo>
                          <a:lnTo>
                            <a:pt x="62" y="34"/>
                          </a:lnTo>
                          <a:lnTo>
                            <a:pt x="64" y="35"/>
                          </a:lnTo>
                          <a:lnTo>
                            <a:pt x="66" y="36"/>
                          </a:lnTo>
                          <a:lnTo>
                            <a:pt x="65" y="34"/>
                          </a:lnTo>
                          <a:lnTo>
                            <a:pt x="63" y="31"/>
                          </a:lnTo>
                          <a:lnTo>
                            <a:pt x="66" y="31"/>
                          </a:lnTo>
                          <a:lnTo>
                            <a:pt x="68" y="32"/>
                          </a:lnTo>
                          <a:lnTo>
                            <a:pt x="70" y="32"/>
                          </a:lnTo>
                          <a:lnTo>
                            <a:pt x="71" y="32"/>
                          </a:lnTo>
                          <a:lnTo>
                            <a:pt x="72" y="30"/>
                          </a:lnTo>
                          <a:lnTo>
                            <a:pt x="71" y="26"/>
                          </a:lnTo>
                          <a:lnTo>
                            <a:pt x="71" y="22"/>
                          </a:lnTo>
                          <a:lnTo>
                            <a:pt x="69" y="19"/>
                          </a:lnTo>
                          <a:lnTo>
                            <a:pt x="68" y="16"/>
                          </a:lnTo>
                          <a:lnTo>
                            <a:pt x="68" y="12"/>
                          </a:lnTo>
                          <a:lnTo>
                            <a:pt x="68" y="9"/>
                          </a:lnTo>
                          <a:lnTo>
                            <a:pt x="69" y="11"/>
                          </a:lnTo>
                          <a:lnTo>
                            <a:pt x="71" y="13"/>
                          </a:lnTo>
                          <a:lnTo>
                            <a:pt x="72" y="15"/>
                          </a:lnTo>
                          <a:lnTo>
                            <a:pt x="74" y="16"/>
                          </a:lnTo>
                          <a:lnTo>
                            <a:pt x="76" y="18"/>
                          </a:lnTo>
                          <a:lnTo>
                            <a:pt x="78" y="19"/>
                          </a:lnTo>
                          <a:lnTo>
                            <a:pt x="79" y="21"/>
                          </a:lnTo>
                          <a:lnTo>
                            <a:pt x="81" y="21"/>
                          </a:lnTo>
                          <a:lnTo>
                            <a:pt x="79" y="16"/>
                          </a:lnTo>
                          <a:lnTo>
                            <a:pt x="79" y="13"/>
                          </a:lnTo>
                          <a:lnTo>
                            <a:pt x="78" y="8"/>
                          </a:lnTo>
                          <a:lnTo>
                            <a:pt x="80" y="12"/>
                          </a:lnTo>
                          <a:lnTo>
                            <a:pt x="81" y="16"/>
                          </a:lnTo>
                          <a:lnTo>
                            <a:pt x="84" y="19"/>
                          </a:lnTo>
                          <a:lnTo>
                            <a:pt x="86" y="21"/>
                          </a:lnTo>
                          <a:lnTo>
                            <a:pt x="88" y="24"/>
                          </a:lnTo>
                          <a:lnTo>
                            <a:pt x="88" y="18"/>
                          </a:lnTo>
                          <a:lnTo>
                            <a:pt x="87" y="13"/>
                          </a:lnTo>
                          <a:lnTo>
                            <a:pt x="85" y="7"/>
                          </a:lnTo>
                          <a:lnTo>
                            <a:pt x="85" y="1"/>
                          </a:lnTo>
                          <a:lnTo>
                            <a:pt x="86" y="5"/>
                          </a:lnTo>
                          <a:lnTo>
                            <a:pt x="88" y="7"/>
                          </a:lnTo>
                          <a:lnTo>
                            <a:pt x="89" y="11"/>
                          </a:lnTo>
                          <a:lnTo>
                            <a:pt x="90" y="15"/>
                          </a:lnTo>
                          <a:lnTo>
                            <a:pt x="91" y="19"/>
                          </a:lnTo>
                          <a:lnTo>
                            <a:pt x="91" y="24"/>
                          </a:lnTo>
                          <a:lnTo>
                            <a:pt x="92" y="29"/>
                          </a:lnTo>
                          <a:lnTo>
                            <a:pt x="93" y="32"/>
                          </a:lnTo>
                          <a:lnTo>
                            <a:pt x="95" y="35"/>
                          </a:lnTo>
                          <a:lnTo>
                            <a:pt x="97" y="39"/>
                          </a:lnTo>
                          <a:lnTo>
                            <a:pt x="99" y="42"/>
                          </a:lnTo>
                          <a:lnTo>
                            <a:pt x="100" y="46"/>
                          </a:lnTo>
                          <a:lnTo>
                            <a:pt x="101" y="50"/>
                          </a:lnTo>
                          <a:lnTo>
                            <a:pt x="102" y="54"/>
                          </a:lnTo>
                          <a:lnTo>
                            <a:pt x="102" y="50"/>
                          </a:lnTo>
                          <a:lnTo>
                            <a:pt x="103" y="47"/>
                          </a:lnTo>
                          <a:lnTo>
                            <a:pt x="105" y="51"/>
                          </a:lnTo>
                          <a:lnTo>
                            <a:pt x="106" y="53"/>
                          </a:lnTo>
                          <a:lnTo>
                            <a:pt x="109" y="54"/>
                          </a:lnTo>
                          <a:lnTo>
                            <a:pt x="110" y="52"/>
                          </a:lnTo>
                          <a:lnTo>
                            <a:pt x="108" y="49"/>
                          </a:lnTo>
                          <a:lnTo>
                            <a:pt x="106" y="46"/>
                          </a:lnTo>
                          <a:lnTo>
                            <a:pt x="104" y="42"/>
                          </a:lnTo>
                          <a:lnTo>
                            <a:pt x="101" y="38"/>
                          </a:lnTo>
                          <a:lnTo>
                            <a:pt x="100" y="34"/>
                          </a:lnTo>
                          <a:lnTo>
                            <a:pt x="103" y="38"/>
                          </a:lnTo>
                          <a:lnTo>
                            <a:pt x="105" y="41"/>
                          </a:lnTo>
                          <a:lnTo>
                            <a:pt x="107" y="43"/>
                          </a:lnTo>
                          <a:lnTo>
                            <a:pt x="110" y="45"/>
                          </a:lnTo>
                          <a:lnTo>
                            <a:pt x="112" y="47"/>
                          </a:lnTo>
                          <a:lnTo>
                            <a:pt x="114" y="49"/>
                          </a:lnTo>
                          <a:lnTo>
                            <a:pt x="114" y="52"/>
                          </a:lnTo>
                          <a:lnTo>
                            <a:pt x="114" y="55"/>
                          </a:lnTo>
                          <a:lnTo>
                            <a:pt x="114" y="58"/>
                          </a:lnTo>
                          <a:lnTo>
                            <a:pt x="115" y="59"/>
                          </a:lnTo>
                          <a:lnTo>
                            <a:pt x="116" y="60"/>
                          </a:lnTo>
                          <a:lnTo>
                            <a:pt x="119" y="58"/>
                          </a:lnTo>
                          <a:lnTo>
                            <a:pt x="121" y="57"/>
                          </a:lnTo>
                          <a:lnTo>
                            <a:pt x="124" y="54"/>
                          </a:lnTo>
                          <a:lnTo>
                            <a:pt x="125" y="56"/>
                          </a:lnTo>
                          <a:lnTo>
                            <a:pt x="127" y="58"/>
                          </a:lnTo>
                          <a:lnTo>
                            <a:pt x="129" y="56"/>
                          </a:lnTo>
                          <a:lnTo>
                            <a:pt x="133" y="55"/>
                          </a:lnTo>
                          <a:lnTo>
                            <a:pt x="133" y="52"/>
                          </a:lnTo>
                          <a:lnTo>
                            <a:pt x="134" y="47"/>
                          </a:lnTo>
                          <a:lnTo>
                            <a:pt x="135" y="48"/>
                          </a:lnTo>
                          <a:lnTo>
                            <a:pt x="136" y="49"/>
                          </a:lnTo>
                          <a:lnTo>
                            <a:pt x="135" y="51"/>
                          </a:lnTo>
                          <a:lnTo>
                            <a:pt x="135" y="54"/>
                          </a:lnTo>
                          <a:lnTo>
                            <a:pt x="134" y="58"/>
                          </a:lnTo>
                          <a:lnTo>
                            <a:pt x="135" y="58"/>
                          </a:lnTo>
                          <a:lnTo>
                            <a:pt x="137" y="59"/>
                          </a:lnTo>
                          <a:lnTo>
                            <a:pt x="139" y="58"/>
                          </a:lnTo>
                          <a:lnTo>
                            <a:pt x="142" y="55"/>
                          </a:lnTo>
                          <a:lnTo>
                            <a:pt x="145" y="52"/>
                          </a:lnTo>
                          <a:lnTo>
                            <a:pt x="148" y="49"/>
                          </a:lnTo>
                          <a:lnTo>
                            <a:pt x="150" y="47"/>
                          </a:lnTo>
                          <a:lnTo>
                            <a:pt x="151" y="44"/>
                          </a:lnTo>
                          <a:lnTo>
                            <a:pt x="150" y="39"/>
                          </a:lnTo>
                          <a:lnTo>
                            <a:pt x="150" y="32"/>
                          </a:lnTo>
                          <a:lnTo>
                            <a:pt x="150" y="25"/>
                          </a:lnTo>
                          <a:lnTo>
                            <a:pt x="150" y="18"/>
                          </a:lnTo>
                          <a:lnTo>
                            <a:pt x="149" y="12"/>
                          </a:lnTo>
                          <a:lnTo>
                            <a:pt x="148" y="6"/>
                          </a:lnTo>
                          <a:lnTo>
                            <a:pt x="147" y="0"/>
                          </a:lnTo>
                          <a:lnTo>
                            <a:pt x="149" y="4"/>
                          </a:lnTo>
                          <a:lnTo>
                            <a:pt x="152" y="8"/>
                          </a:lnTo>
                          <a:lnTo>
                            <a:pt x="154" y="12"/>
                          </a:lnTo>
                          <a:lnTo>
                            <a:pt x="156" y="17"/>
                          </a:lnTo>
                          <a:lnTo>
                            <a:pt x="157" y="23"/>
                          </a:lnTo>
                          <a:lnTo>
                            <a:pt x="158" y="27"/>
                          </a:lnTo>
                          <a:lnTo>
                            <a:pt x="160" y="32"/>
                          </a:lnTo>
                          <a:lnTo>
                            <a:pt x="162" y="37"/>
                          </a:lnTo>
                          <a:lnTo>
                            <a:pt x="163" y="41"/>
                          </a:lnTo>
                          <a:lnTo>
                            <a:pt x="166" y="44"/>
                          </a:lnTo>
                          <a:lnTo>
                            <a:pt x="165" y="49"/>
                          </a:lnTo>
                          <a:lnTo>
                            <a:pt x="166" y="52"/>
                          </a:lnTo>
                          <a:lnTo>
                            <a:pt x="168" y="52"/>
                          </a:lnTo>
                          <a:lnTo>
                            <a:pt x="169" y="54"/>
                          </a:lnTo>
                          <a:lnTo>
                            <a:pt x="168" y="58"/>
                          </a:lnTo>
                          <a:lnTo>
                            <a:pt x="168" y="62"/>
                          </a:lnTo>
                          <a:lnTo>
                            <a:pt x="166" y="65"/>
                          </a:lnTo>
                          <a:lnTo>
                            <a:pt x="163" y="68"/>
                          </a:lnTo>
                          <a:lnTo>
                            <a:pt x="161" y="72"/>
                          </a:lnTo>
                          <a:lnTo>
                            <a:pt x="162" y="73"/>
                          </a:lnTo>
                          <a:lnTo>
                            <a:pt x="163" y="74"/>
                          </a:lnTo>
                          <a:lnTo>
                            <a:pt x="164" y="74"/>
                          </a:lnTo>
                          <a:lnTo>
                            <a:pt x="167" y="72"/>
                          </a:lnTo>
                          <a:lnTo>
                            <a:pt x="168" y="69"/>
                          </a:lnTo>
                          <a:lnTo>
                            <a:pt x="169" y="66"/>
                          </a:lnTo>
                          <a:lnTo>
                            <a:pt x="170" y="63"/>
                          </a:lnTo>
                          <a:lnTo>
                            <a:pt x="171" y="61"/>
                          </a:lnTo>
                          <a:lnTo>
                            <a:pt x="173" y="63"/>
                          </a:lnTo>
                          <a:lnTo>
                            <a:pt x="173" y="64"/>
                          </a:lnTo>
                          <a:lnTo>
                            <a:pt x="175" y="66"/>
                          </a:lnTo>
                          <a:lnTo>
                            <a:pt x="176" y="69"/>
                          </a:lnTo>
                          <a:lnTo>
                            <a:pt x="177" y="73"/>
                          </a:lnTo>
                          <a:lnTo>
                            <a:pt x="178" y="78"/>
                          </a:lnTo>
                          <a:lnTo>
                            <a:pt x="178" y="80"/>
                          </a:lnTo>
                          <a:lnTo>
                            <a:pt x="180" y="81"/>
                          </a:lnTo>
                          <a:lnTo>
                            <a:pt x="181" y="80"/>
                          </a:lnTo>
                          <a:lnTo>
                            <a:pt x="182" y="79"/>
                          </a:lnTo>
                          <a:lnTo>
                            <a:pt x="182" y="77"/>
                          </a:lnTo>
                          <a:lnTo>
                            <a:pt x="182" y="72"/>
                          </a:lnTo>
                          <a:lnTo>
                            <a:pt x="182" y="69"/>
                          </a:lnTo>
                          <a:lnTo>
                            <a:pt x="183" y="74"/>
                          </a:lnTo>
                          <a:lnTo>
                            <a:pt x="184" y="76"/>
                          </a:lnTo>
                          <a:lnTo>
                            <a:pt x="185" y="79"/>
                          </a:lnTo>
                          <a:lnTo>
                            <a:pt x="188" y="83"/>
                          </a:lnTo>
                          <a:lnTo>
                            <a:pt x="188" y="86"/>
                          </a:lnTo>
                          <a:lnTo>
                            <a:pt x="189" y="90"/>
                          </a:lnTo>
                          <a:lnTo>
                            <a:pt x="190" y="93"/>
                          </a:lnTo>
                          <a:lnTo>
                            <a:pt x="185" y="92"/>
                          </a:lnTo>
                          <a:lnTo>
                            <a:pt x="173" y="88"/>
                          </a:lnTo>
                          <a:lnTo>
                            <a:pt x="159" y="90"/>
                          </a:lnTo>
                          <a:lnTo>
                            <a:pt x="148" y="90"/>
                          </a:lnTo>
                          <a:lnTo>
                            <a:pt x="136" y="79"/>
                          </a:lnTo>
                          <a:lnTo>
                            <a:pt x="127" y="65"/>
                          </a:lnTo>
                          <a:lnTo>
                            <a:pt x="78" y="65"/>
                          </a:lnTo>
                          <a:lnTo>
                            <a:pt x="0" y="66"/>
                          </a:lnTo>
                        </a:path>
                      </a:pathLst>
                    </a:custGeom>
                    <a:solidFill>
                      <a:srgbClr val="FFFFFF"/>
                    </a:solidFill>
                    <a:ln w="12700" cap="rnd">
                      <a:solidFill>
                        <a:srgbClr val="000000"/>
                      </a:solidFill>
                      <a:round/>
                      <a:headEnd/>
                      <a:tailEnd/>
                    </a:ln>
                  </p:spPr>
                  <p:txBody>
                    <a:bodyPr/>
                    <a:lstStyle/>
                    <a:p>
                      <a:endParaRPr lang="en-US"/>
                    </a:p>
                  </p:txBody>
                </p:sp>
                <p:sp>
                  <p:nvSpPr>
                    <p:cNvPr id="26998" name="Freeform 2510"/>
                    <p:cNvSpPr>
                      <a:spLocks/>
                    </p:cNvSpPr>
                    <p:nvPr/>
                  </p:nvSpPr>
                  <p:spPr bwMode="auto">
                    <a:xfrm>
                      <a:off x="4686" y="1628"/>
                      <a:ext cx="195" cy="63"/>
                    </a:xfrm>
                    <a:custGeom>
                      <a:avLst/>
                      <a:gdLst>
                        <a:gd name="T0" fmla="*/ 2 w 195"/>
                        <a:gd name="T1" fmla="*/ 34 h 63"/>
                        <a:gd name="T2" fmla="*/ 13 w 195"/>
                        <a:gd name="T3" fmla="*/ 35 h 63"/>
                        <a:gd name="T4" fmla="*/ 26 w 195"/>
                        <a:gd name="T5" fmla="*/ 34 h 63"/>
                        <a:gd name="T6" fmla="*/ 45 w 195"/>
                        <a:gd name="T7" fmla="*/ 35 h 63"/>
                        <a:gd name="T8" fmla="*/ 62 w 195"/>
                        <a:gd name="T9" fmla="*/ 34 h 63"/>
                        <a:gd name="T10" fmla="*/ 106 w 195"/>
                        <a:gd name="T11" fmla="*/ 34 h 63"/>
                        <a:gd name="T12" fmla="*/ 127 w 195"/>
                        <a:gd name="T13" fmla="*/ 37 h 63"/>
                        <a:gd name="T14" fmla="*/ 131 w 195"/>
                        <a:gd name="T15" fmla="*/ 43 h 63"/>
                        <a:gd name="T16" fmla="*/ 137 w 195"/>
                        <a:gd name="T17" fmla="*/ 50 h 63"/>
                        <a:gd name="T18" fmla="*/ 144 w 195"/>
                        <a:gd name="T19" fmla="*/ 54 h 63"/>
                        <a:gd name="T20" fmla="*/ 155 w 195"/>
                        <a:gd name="T21" fmla="*/ 58 h 63"/>
                        <a:gd name="T22" fmla="*/ 177 w 195"/>
                        <a:gd name="T23" fmla="*/ 56 h 63"/>
                        <a:gd name="T24" fmla="*/ 187 w 195"/>
                        <a:gd name="T25" fmla="*/ 61 h 63"/>
                        <a:gd name="T26" fmla="*/ 192 w 195"/>
                        <a:gd name="T27" fmla="*/ 60 h 63"/>
                        <a:gd name="T28" fmla="*/ 192 w 195"/>
                        <a:gd name="T29" fmla="*/ 53 h 63"/>
                        <a:gd name="T30" fmla="*/ 182 w 195"/>
                        <a:gd name="T31" fmla="*/ 38 h 63"/>
                        <a:gd name="T32" fmla="*/ 184 w 195"/>
                        <a:gd name="T33" fmla="*/ 52 h 63"/>
                        <a:gd name="T34" fmla="*/ 178 w 195"/>
                        <a:gd name="T35" fmla="*/ 51 h 63"/>
                        <a:gd name="T36" fmla="*/ 172 w 195"/>
                        <a:gd name="T37" fmla="*/ 51 h 63"/>
                        <a:gd name="T38" fmla="*/ 164 w 195"/>
                        <a:gd name="T39" fmla="*/ 45 h 63"/>
                        <a:gd name="T40" fmla="*/ 162 w 195"/>
                        <a:gd name="T41" fmla="*/ 38 h 63"/>
                        <a:gd name="T42" fmla="*/ 158 w 195"/>
                        <a:gd name="T43" fmla="*/ 46 h 63"/>
                        <a:gd name="T44" fmla="*/ 157 w 195"/>
                        <a:gd name="T45" fmla="*/ 53 h 63"/>
                        <a:gd name="T46" fmla="*/ 152 w 195"/>
                        <a:gd name="T47" fmla="*/ 54 h 63"/>
                        <a:gd name="T48" fmla="*/ 146 w 195"/>
                        <a:gd name="T49" fmla="*/ 44 h 63"/>
                        <a:gd name="T50" fmla="*/ 137 w 195"/>
                        <a:gd name="T51" fmla="*/ 35 h 63"/>
                        <a:gd name="T52" fmla="*/ 135 w 195"/>
                        <a:gd name="T53" fmla="*/ 28 h 63"/>
                        <a:gd name="T54" fmla="*/ 127 w 195"/>
                        <a:gd name="T55" fmla="*/ 30 h 63"/>
                        <a:gd name="T56" fmla="*/ 118 w 195"/>
                        <a:gd name="T57" fmla="*/ 27 h 63"/>
                        <a:gd name="T58" fmla="*/ 110 w 195"/>
                        <a:gd name="T59" fmla="*/ 19 h 63"/>
                        <a:gd name="T60" fmla="*/ 104 w 195"/>
                        <a:gd name="T61" fmla="*/ 21 h 63"/>
                        <a:gd name="T62" fmla="*/ 98 w 195"/>
                        <a:gd name="T63" fmla="*/ 11 h 63"/>
                        <a:gd name="T64" fmla="*/ 92 w 195"/>
                        <a:gd name="T65" fmla="*/ 4 h 63"/>
                        <a:gd name="T66" fmla="*/ 97 w 195"/>
                        <a:gd name="T67" fmla="*/ 20 h 63"/>
                        <a:gd name="T68" fmla="*/ 93 w 195"/>
                        <a:gd name="T69" fmla="*/ 23 h 63"/>
                        <a:gd name="T70" fmla="*/ 87 w 195"/>
                        <a:gd name="T71" fmla="*/ 32 h 63"/>
                        <a:gd name="T72" fmla="*/ 80 w 195"/>
                        <a:gd name="T73" fmla="*/ 30 h 63"/>
                        <a:gd name="T74" fmla="*/ 75 w 195"/>
                        <a:gd name="T75" fmla="*/ 30 h 63"/>
                        <a:gd name="T76" fmla="*/ 68 w 195"/>
                        <a:gd name="T77" fmla="*/ 28 h 63"/>
                        <a:gd name="T78" fmla="*/ 67 w 195"/>
                        <a:gd name="T79" fmla="*/ 28 h 63"/>
                        <a:gd name="T80" fmla="*/ 62 w 195"/>
                        <a:gd name="T81" fmla="*/ 23 h 63"/>
                        <a:gd name="T82" fmla="*/ 61 w 195"/>
                        <a:gd name="T83" fmla="*/ 25 h 63"/>
                        <a:gd name="T84" fmla="*/ 60 w 195"/>
                        <a:gd name="T85" fmla="*/ 28 h 63"/>
                        <a:gd name="T86" fmla="*/ 49 w 195"/>
                        <a:gd name="T87" fmla="*/ 32 h 63"/>
                        <a:gd name="T88" fmla="*/ 40 w 195"/>
                        <a:gd name="T89" fmla="*/ 30 h 63"/>
                        <a:gd name="T90" fmla="*/ 37 w 195"/>
                        <a:gd name="T91" fmla="*/ 25 h 63"/>
                        <a:gd name="T92" fmla="*/ 35 w 195"/>
                        <a:gd name="T93" fmla="*/ 31 h 63"/>
                        <a:gd name="T94" fmla="*/ 30 w 195"/>
                        <a:gd name="T95" fmla="*/ 29 h 63"/>
                        <a:gd name="T96" fmla="*/ 24 w 195"/>
                        <a:gd name="T97" fmla="*/ 30 h 63"/>
                        <a:gd name="T98" fmla="*/ 19 w 195"/>
                        <a:gd name="T99" fmla="*/ 22 h 63"/>
                        <a:gd name="T100" fmla="*/ 18 w 195"/>
                        <a:gd name="T101" fmla="*/ 29 h 63"/>
                        <a:gd name="T102" fmla="*/ 12 w 195"/>
                        <a:gd name="T103" fmla="*/ 30 h 63"/>
                        <a:gd name="T104" fmla="*/ 6 w 195"/>
                        <a:gd name="T105" fmla="*/ 30 h 63"/>
                        <a:gd name="T106" fmla="*/ 2 w 195"/>
                        <a:gd name="T107" fmla="*/ 31 h 6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5"/>
                        <a:gd name="T163" fmla="*/ 0 h 63"/>
                        <a:gd name="T164" fmla="*/ 195 w 195"/>
                        <a:gd name="T165" fmla="*/ 63 h 6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5" h="63">
                          <a:moveTo>
                            <a:pt x="1" y="29"/>
                          </a:moveTo>
                          <a:lnTo>
                            <a:pt x="0" y="30"/>
                          </a:lnTo>
                          <a:lnTo>
                            <a:pt x="1" y="32"/>
                          </a:lnTo>
                          <a:lnTo>
                            <a:pt x="2" y="34"/>
                          </a:lnTo>
                          <a:lnTo>
                            <a:pt x="3" y="34"/>
                          </a:lnTo>
                          <a:lnTo>
                            <a:pt x="7" y="33"/>
                          </a:lnTo>
                          <a:lnTo>
                            <a:pt x="11" y="34"/>
                          </a:lnTo>
                          <a:lnTo>
                            <a:pt x="13" y="35"/>
                          </a:lnTo>
                          <a:lnTo>
                            <a:pt x="16" y="34"/>
                          </a:lnTo>
                          <a:lnTo>
                            <a:pt x="19" y="33"/>
                          </a:lnTo>
                          <a:lnTo>
                            <a:pt x="22" y="34"/>
                          </a:lnTo>
                          <a:lnTo>
                            <a:pt x="26" y="34"/>
                          </a:lnTo>
                          <a:lnTo>
                            <a:pt x="30" y="34"/>
                          </a:lnTo>
                          <a:lnTo>
                            <a:pt x="35" y="33"/>
                          </a:lnTo>
                          <a:lnTo>
                            <a:pt x="39" y="34"/>
                          </a:lnTo>
                          <a:lnTo>
                            <a:pt x="45" y="35"/>
                          </a:lnTo>
                          <a:lnTo>
                            <a:pt x="47" y="34"/>
                          </a:lnTo>
                          <a:lnTo>
                            <a:pt x="51" y="34"/>
                          </a:lnTo>
                          <a:lnTo>
                            <a:pt x="57" y="34"/>
                          </a:lnTo>
                          <a:lnTo>
                            <a:pt x="62" y="34"/>
                          </a:lnTo>
                          <a:lnTo>
                            <a:pt x="71" y="34"/>
                          </a:lnTo>
                          <a:lnTo>
                            <a:pt x="81" y="34"/>
                          </a:lnTo>
                          <a:lnTo>
                            <a:pt x="93" y="33"/>
                          </a:lnTo>
                          <a:lnTo>
                            <a:pt x="106" y="34"/>
                          </a:lnTo>
                          <a:lnTo>
                            <a:pt x="117" y="35"/>
                          </a:lnTo>
                          <a:lnTo>
                            <a:pt x="123" y="34"/>
                          </a:lnTo>
                          <a:lnTo>
                            <a:pt x="125" y="36"/>
                          </a:lnTo>
                          <a:lnTo>
                            <a:pt x="127" y="37"/>
                          </a:lnTo>
                          <a:lnTo>
                            <a:pt x="129" y="38"/>
                          </a:lnTo>
                          <a:lnTo>
                            <a:pt x="132" y="39"/>
                          </a:lnTo>
                          <a:lnTo>
                            <a:pt x="131" y="41"/>
                          </a:lnTo>
                          <a:lnTo>
                            <a:pt x="131" y="43"/>
                          </a:lnTo>
                          <a:lnTo>
                            <a:pt x="132" y="46"/>
                          </a:lnTo>
                          <a:lnTo>
                            <a:pt x="133" y="48"/>
                          </a:lnTo>
                          <a:lnTo>
                            <a:pt x="134" y="49"/>
                          </a:lnTo>
                          <a:lnTo>
                            <a:pt x="137" y="50"/>
                          </a:lnTo>
                          <a:lnTo>
                            <a:pt x="139" y="50"/>
                          </a:lnTo>
                          <a:lnTo>
                            <a:pt x="141" y="51"/>
                          </a:lnTo>
                          <a:lnTo>
                            <a:pt x="142" y="53"/>
                          </a:lnTo>
                          <a:lnTo>
                            <a:pt x="144" y="54"/>
                          </a:lnTo>
                          <a:lnTo>
                            <a:pt x="147" y="56"/>
                          </a:lnTo>
                          <a:lnTo>
                            <a:pt x="148" y="57"/>
                          </a:lnTo>
                          <a:lnTo>
                            <a:pt x="152" y="58"/>
                          </a:lnTo>
                          <a:lnTo>
                            <a:pt x="155" y="58"/>
                          </a:lnTo>
                          <a:lnTo>
                            <a:pt x="162" y="58"/>
                          </a:lnTo>
                          <a:lnTo>
                            <a:pt x="167" y="58"/>
                          </a:lnTo>
                          <a:lnTo>
                            <a:pt x="172" y="56"/>
                          </a:lnTo>
                          <a:lnTo>
                            <a:pt x="177" y="56"/>
                          </a:lnTo>
                          <a:lnTo>
                            <a:pt x="179" y="56"/>
                          </a:lnTo>
                          <a:lnTo>
                            <a:pt x="182" y="58"/>
                          </a:lnTo>
                          <a:lnTo>
                            <a:pt x="184" y="59"/>
                          </a:lnTo>
                          <a:lnTo>
                            <a:pt x="187" y="61"/>
                          </a:lnTo>
                          <a:lnTo>
                            <a:pt x="188" y="62"/>
                          </a:lnTo>
                          <a:lnTo>
                            <a:pt x="190" y="61"/>
                          </a:lnTo>
                          <a:lnTo>
                            <a:pt x="191" y="61"/>
                          </a:lnTo>
                          <a:lnTo>
                            <a:pt x="192" y="60"/>
                          </a:lnTo>
                          <a:lnTo>
                            <a:pt x="194" y="62"/>
                          </a:lnTo>
                          <a:lnTo>
                            <a:pt x="193" y="58"/>
                          </a:lnTo>
                          <a:lnTo>
                            <a:pt x="192" y="56"/>
                          </a:lnTo>
                          <a:lnTo>
                            <a:pt x="192" y="53"/>
                          </a:lnTo>
                          <a:lnTo>
                            <a:pt x="189" y="49"/>
                          </a:lnTo>
                          <a:lnTo>
                            <a:pt x="187" y="46"/>
                          </a:lnTo>
                          <a:lnTo>
                            <a:pt x="185" y="42"/>
                          </a:lnTo>
                          <a:lnTo>
                            <a:pt x="182" y="38"/>
                          </a:lnTo>
                          <a:lnTo>
                            <a:pt x="184" y="44"/>
                          </a:lnTo>
                          <a:lnTo>
                            <a:pt x="185" y="49"/>
                          </a:lnTo>
                          <a:lnTo>
                            <a:pt x="186" y="54"/>
                          </a:lnTo>
                          <a:lnTo>
                            <a:pt x="184" y="52"/>
                          </a:lnTo>
                          <a:lnTo>
                            <a:pt x="182" y="51"/>
                          </a:lnTo>
                          <a:lnTo>
                            <a:pt x="182" y="50"/>
                          </a:lnTo>
                          <a:lnTo>
                            <a:pt x="179" y="49"/>
                          </a:lnTo>
                          <a:lnTo>
                            <a:pt x="178" y="51"/>
                          </a:lnTo>
                          <a:lnTo>
                            <a:pt x="177" y="54"/>
                          </a:lnTo>
                          <a:lnTo>
                            <a:pt x="176" y="52"/>
                          </a:lnTo>
                          <a:lnTo>
                            <a:pt x="174" y="51"/>
                          </a:lnTo>
                          <a:lnTo>
                            <a:pt x="172" y="51"/>
                          </a:lnTo>
                          <a:lnTo>
                            <a:pt x="169" y="49"/>
                          </a:lnTo>
                          <a:lnTo>
                            <a:pt x="167" y="48"/>
                          </a:lnTo>
                          <a:lnTo>
                            <a:pt x="165" y="47"/>
                          </a:lnTo>
                          <a:lnTo>
                            <a:pt x="164" y="45"/>
                          </a:lnTo>
                          <a:lnTo>
                            <a:pt x="164" y="42"/>
                          </a:lnTo>
                          <a:lnTo>
                            <a:pt x="164" y="38"/>
                          </a:lnTo>
                          <a:lnTo>
                            <a:pt x="165" y="33"/>
                          </a:lnTo>
                          <a:lnTo>
                            <a:pt x="162" y="38"/>
                          </a:lnTo>
                          <a:lnTo>
                            <a:pt x="162" y="42"/>
                          </a:lnTo>
                          <a:lnTo>
                            <a:pt x="161" y="44"/>
                          </a:lnTo>
                          <a:lnTo>
                            <a:pt x="160" y="45"/>
                          </a:lnTo>
                          <a:lnTo>
                            <a:pt x="158" y="46"/>
                          </a:lnTo>
                          <a:lnTo>
                            <a:pt x="157" y="46"/>
                          </a:lnTo>
                          <a:lnTo>
                            <a:pt x="155" y="45"/>
                          </a:lnTo>
                          <a:lnTo>
                            <a:pt x="157" y="49"/>
                          </a:lnTo>
                          <a:lnTo>
                            <a:pt x="157" y="53"/>
                          </a:lnTo>
                          <a:lnTo>
                            <a:pt x="157" y="54"/>
                          </a:lnTo>
                          <a:lnTo>
                            <a:pt x="156" y="56"/>
                          </a:lnTo>
                          <a:lnTo>
                            <a:pt x="154" y="55"/>
                          </a:lnTo>
                          <a:lnTo>
                            <a:pt x="152" y="54"/>
                          </a:lnTo>
                          <a:lnTo>
                            <a:pt x="150" y="51"/>
                          </a:lnTo>
                          <a:lnTo>
                            <a:pt x="148" y="48"/>
                          </a:lnTo>
                          <a:lnTo>
                            <a:pt x="147" y="46"/>
                          </a:lnTo>
                          <a:lnTo>
                            <a:pt x="146" y="44"/>
                          </a:lnTo>
                          <a:lnTo>
                            <a:pt x="144" y="42"/>
                          </a:lnTo>
                          <a:lnTo>
                            <a:pt x="142" y="39"/>
                          </a:lnTo>
                          <a:lnTo>
                            <a:pt x="139" y="37"/>
                          </a:lnTo>
                          <a:lnTo>
                            <a:pt x="137" y="35"/>
                          </a:lnTo>
                          <a:lnTo>
                            <a:pt x="137" y="32"/>
                          </a:lnTo>
                          <a:lnTo>
                            <a:pt x="137" y="31"/>
                          </a:lnTo>
                          <a:lnTo>
                            <a:pt x="136" y="30"/>
                          </a:lnTo>
                          <a:lnTo>
                            <a:pt x="135" y="28"/>
                          </a:lnTo>
                          <a:lnTo>
                            <a:pt x="134" y="25"/>
                          </a:lnTo>
                          <a:lnTo>
                            <a:pt x="132" y="27"/>
                          </a:lnTo>
                          <a:lnTo>
                            <a:pt x="130" y="29"/>
                          </a:lnTo>
                          <a:lnTo>
                            <a:pt x="127" y="30"/>
                          </a:lnTo>
                          <a:lnTo>
                            <a:pt x="125" y="31"/>
                          </a:lnTo>
                          <a:lnTo>
                            <a:pt x="122" y="31"/>
                          </a:lnTo>
                          <a:lnTo>
                            <a:pt x="121" y="30"/>
                          </a:lnTo>
                          <a:lnTo>
                            <a:pt x="118" y="27"/>
                          </a:lnTo>
                          <a:lnTo>
                            <a:pt x="117" y="25"/>
                          </a:lnTo>
                          <a:lnTo>
                            <a:pt x="114" y="23"/>
                          </a:lnTo>
                          <a:lnTo>
                            <a:pt x="112" y="20"/>
                          </a:lnTo>
                          <a:lnTo>
                            <a:pt x="110" y="19"/>
                          </a:lnTo>
                          <a:lnTo>
                            <a:pt x="108" y="18"/>
                          </a:lnTo>
                          <a:lnTo>
                            <a:pt x="107" y="18"/>
                          </a:lnTo>
                          <a:lnTo>
                            <a:pt x="106" y="20"/>
                          </a:lnTo>
                          <a:lnTo>
                            <a:pt x="104" y="21"/>
                          </a:lnTo>
                          <a:lnTo>
                            <a:pt x="103" y="23"/>
                          </a:lnTo>
                          <a:lnTo>
                            <a:pt x="102" y="18"/>
                          </a:lnTo>
                          <a:lnTo>
                            <a:pt x="100" y="14"/>
                          </a:lnTo>
                          <a:lnTo>
                            <a:pt x="98" y="11"/>
                          </a:lnTo>
                          <a:lnTo>
                            <a:pt x="97" y="8"/>
                          </a:lnTo>
                          <a:lnTo>
                            <a:pt x="95" y="4"/>
                          </a:lnTo>
                          <a:lnTo>
                            <a:pt x="92" y="0"/>
                          </a:lnTo>
                          <a:lnTo>
                            <a:pt x="92" y="4"/>
                          </a:lnTo>
                          <a:lnTo>
                            <a:pt x="93" y="7"/>
                          </a:lnTo>
                          <a:lnTo>
                            <a:pt x="94" y="12"/>
                          </a:lnTo>
                          <a:lnTo>
                            <a:pt x="96" y="15"/>
                          </a:lnTo>
                          <a:lnTo>
                            <a:pt x="97" y="20"/>
                          </a:lnTo>
                          <a:lnTo>
                            <a:pt x="96" y="18"/>
                          </a:lnTo>
                          <a:lnTo>
                            <a:pt x="94" y="16"/>
                          </a:lnTo>
                          <a:lnTo>
                            <a:pt x="94" y="19"/>
                          </a:lnTo>
                          <a:lnTo>
                            <a:pt x="93" y="23"/>
                          </a:lnTo>
                          <a:lnTo>
                            <a:pt x="92" y="27"/>
                          </a:lnTo>
                          <a:lnTo>
                            <a:pt x="91" y="30"/>
                          </a:lnTo>
                          <a:lnTo>
                            <a:pt x="89" y="32"/>
                          </a:lnTo>
                          <a:lnTo>
                            <a:pt x="87" y="32"/>
                          </a:lnTo>
                          <a:lnTo>
                            <a:pt x="86" y="32"/>
                          </a:lnTo>
                          <a:lnTo>
                            <a:pt x="84" y="30"/>
                          </a:lnTo>
                          <a:lnTo>
                            <a:pt x="82" y="31"/>
                          </a:lnTo>
                          <a:lnTo>
                            <a:pt x="80" y="30"/>
                          </a:lnTo>
                          <a:lnTo>
                            <a:pt x="78" y="28"/>
                          </a:lnTo>
                          <a:lnTo>
                            <a:pt x="77" y="27"/>
                          </a:lnTo>
                          <a:lnTo>
                            <a:pt x="77" y="28"/>
                          </a:lnTo>
                          <a:lnTo>
                            <a:pt x="75" y="30"/>
                          </a:lnTo>
                          <a:lnTo>
                            <a:pt x="73" y="30"/>
                          </a:lnTo>
                          <a:lnTo>
                            <a:pt x="72" y="31"/>
                          </a:lnTo>
                          <a:lnTo>
                            <a:pt x="70" y="30"/>
                          </a:lnTo>
                          <a:lnTo>
                            <a:pt x="68" y="28"/>
                          </a:lnTo>
                          <a:lnTo>
                            <a:pt x="68" y="26"/>
                          </a:lnTo>
                          <a:lnTo>
                            <a:pt x="67" y="23"/>
                          </a:lnTo>
                          <a:lnTo>
                            <a:pt x="67" y="25"/>
                          </a:lnTo>
                          <a:lnTo>
                            <a:pt x="67" y="28"/>
                          </a:lnTo>
                          <a:lnTo>
                            <a:pt x="66" y="31"/>
                          </a:lnTo>
                          <a:lnTo>
                            <a:pt x="64" y="29"/>
                          </a:lnTo>
                          <a:lnTo>
                            <a:pt x="63" y="26"/>
                          </a:lnTo>
                          <a:lnTo>
                            <a:pt x="62" y="23"/>
                          </a:lnTo>
                          <a:lnTo>
                            <a:pt x="61" y="19"/>
                          </a:lnTo>
                          <a:lnTo>
                            <a:pt x="60" y="16"/>
                          </a:lnTo>
                          <a:lnTo>
                            <a:pt x="60" y="21"/>
                          </a:lnTo>
                          <a:lnTo>
                            <a:pt x="61" y="25"/>
                          </a:lnTo>
                          <a:lnTo>
                            <a:pt x="62" y="28"/>
                          </a:lnTo>
                          <a:lnTo>
                            <a:pt x="62" y="31"/>
                          </a:lnTo>
                          <a:lnTo>
                            <a:pt x="61" y="30"/>
                          </a:lnTo>
                          <a:lnTo>
                            <a:pt x="60" y="28"/>
                          </a:lnTo>
                          <a:lnTo>
                            <a:pt x="57" y="30"/>
                          </a:lnTo>
                          <a:lnTo>
                            <a:pt x="55" y="31"/>
                          </a:lnTo>
                          <a:lnTo>
                            <a:pt x="52" y="32"/>
                          </a:lnTo>
                          <a:lnTo>
                            <a:pt x="49" y="32"/>
                          </a:lnTo>
                          <a:lnTo>
                            <a:pt x="47" y="32"/>
                          </a:lnTo>
                          <a:lnTo>
                            <a:pt x="43" y="31"/>
                          </a:lnTo>
                          <a:lnTo>
                            <a:pt x="42" y="30"/>
                          </a:lnTo>
                          <a:lnTo>
                            <a:pt x="40" y="30"/>
                          </a:lnTo>
                          <a:lnTo>
                            <a:pt x="39" y="27"/>
                          </a:lnTo>
                          <a:lnTo>
                            <a:pt x="38" y="26"/>
                          </a:lnTo>
                          <a:lnTo>
                            <a:pt x="37" y="23"/>
                          </a:lnTo>
                          <a:lnTo>
                            <a:pt x="37" y="25"/>
                          </a:lnTo>
                          <a:lnTo>
                            <a:pt x="36" y="27"/>
                          </a:lnTo>
                          <a:lnTo>
                            <a:pt x="37" y="30"/>
                          </a:lnTo>
                          <a:lnTo>
                            <a:pt x="37" y="31"/>
                          </a:lnTo>
                          <a:lnTo>
                            <a:pt x="35" y="31"/>
                          </a:lnTo>
                          <a:lnTo>
                            <a:pt x="33" y="32"/>
                          </a:lnTo>
                          <a:lnTo>
                            <a:pt x="32" y="30"/>
                          </a:lnTo>
                          <a:lnTo>
                            <a:pt x="31" y="27"/>
                          </a:lnTo>
                          <a:lnTo>
                            <a:pt x="30" y="29"/>
                          </a:lnTo>
                          <a:lnTo>
                            <a:pt x="29" y="30"/>
                          </a:lnTo>
                          <a:lnTo>
                            <a:pt x="27" y="30"/>
                          </a:lnTo>
                          <a:lnTo>
                            <a:pt x="26" y="30"/>
                          </a:lnTo>
                          <a:lnTo>
                            <a:pt x="24" y="30"/>
                          </a:lnTo>
                          <a:lnTo>
                            <a:pt x="22" y="28"/>
                          </a:lnTo>
                          <a:lnTo>
                            <a:pt x="22" y="27"/>
                          </a:lnTo>
                          <a:lnTo>
                            <a:pt x="20" y="25"/>
                          </a:lnTo>
                          <a:lnTo>
                            <a:pt x="19" y="22"/>
                          </a:lnTo>
                          <a:lnTo>
                            <a:pt x="18" y="20"/>
                          </a:lnTo>
                          <a:lnTo>
                            <a:pt x="18" y="23"/>
                          </a:lnTo>
                          <a:lnTo>
                            <a:pt x="18" y="26"/>
                          </a:lnTo>
                          <a:lnTo>
                            <a:pt x="18" y="29"/>
                          </a:lnTo>
                          <a:lnTo>
                            <a:pt x="17" y="30"/>
                          </a:lnTo>
                          <a:lnTo>
                            <a:pt x="16" y="31"/>
                          </a:lnTo>
                          <a:lnTo>
                            <a:pt x="14" y="30"/>
                          </a:lnTo>
                          <a:lnTo>
                            <a:pt x="12" y="30"/>
                          </a:lnTo>
                          <a:lnTo>
                            <a:pt x="10" y="29"/>
                          </a:lnTo>
                          <a:lnTo>
                            <a:pt x="8" y="30"/>
                          </a:lnTo>
                          <a:lnTo>
                            <a:pt x="7" y="30"/>
                          </a:lnTo>
                          <a:lnTo>
                            <a:pt x="6" y="30"/>
                          </a:lnTo>
                          <a:lnTo>
                            <a:pt x="4" y="28"/>
                          </a:lnTo>
                          <a:lnTo>
                            <a:pt x="3" y="26"/>
                          </a:lnTo>
                          <a:lnTo>
                            <a:pt x="2" y="28"/>
                          </a:lnTo>
                          <a:lnTo>
                            <a:pt x="2" y="31"/>
                          </a:lnTo>
                          <a:lnTo>
                            <a:pt x="1" y="29"/>
                          </a:lnTo>
                        </a:path>
                      </a:pathLst>
                    </a:custGeom>
                    <a:solidFill>
                      <a:srgbClr val="FFFFFF"/>
                    </a:solidFill>
                    <a:ln w="12700" cap="rnd">
                      <a:solidFill>
                        <a:srgbClr val="000000"/>
                      </a:solidFill>
                      <a:round/>
                      <a:headEnd/>
                      <a:tailEnd/>
                    </a:ln>
                  </p:spPr>
                  <p:txBody>
                    <a:bodyPr/>
                    <a:lstStyle/>
                    <a:p>
                      <a:endParaRPr lang="en-US"/>
                    </a:p>
                  </p:txBody>
                </p:sp>
                <p:sp>
                  <p:nvSpPr>
                    <p:cNvPr id="26999" name="Freeform 2511"/>
                    <p:cNvSpPr>
                      <a:spLocks/>
                    </p:cNvSpPr>
                    <p:nvPr/>
                  </p:nvSpPr>
                  <p:spPr bwMode="auto">
                    <a:xfrm>
                      <a:off x="5037" y="1641"/>
                      <a:ext cx="87" cy="158"/>
                    </a:xfrm>
                    <a:custGeom>
                      <a:avLst/>
                      <a:gdLst>
                        <a:gd name="T0" fmla="*/ 21 w 87"/>
                        <a:gd name="T1" fmla="*/ 156 h 158"/>
                        <a:gd name="T2" fmla="*/ 21 w 87"/>
                        <a:gd name="T3" fmla="*/ 150 h 158"/>
                        <a:gd name="T4" fmla="*/ 19 w 87"/>
                        <a:gd name="T5" fmla="*/ 143 h 158"/>
                        <a:gd name="T6" fmla="*/ 22 w 87"/>
                        <a:gd name="T7" fmla="*/ 143 h 158"/>
                        <a:gd name="T8" fmla="*/ 24 w 87"/>
                        <a:gd name="T9" fmla="*/ 140 h 158"/>
                        <a:gd name="T10" fmla="*/ 22 w 87"/>
                        <a:gd name="T11" fmla="*/ 136 h 158"/>
                        <a:gd name="T12" fmla="*/ 20 w 87"/>
                        <a:gd name="T13" fmla="*/ 132 h 158"/>
                        <a:gd name="T14" fmla="*/ 19 w 87"/>
                        <a:gd name="T15" fmla="*/ 127 h 158"/>
                        <a:gd name="T16" fmla="*/ 13 w 87"/>
                        <a:gd name="T17" fmla="*/ 123 h 158"/>
                        <a:gd name="T18" fmla="*/ 17 w 87"/>
                        <a:gd name="T19" fmla="*/ 120 h 158"/>
                        <a:gd name="T20" fmla="*/ 18 w 87"/>
                        <a:gd name="T21" fmla="*/ 114 h 158"/>
                        <a:gd name="T22" fmla="*/ 17 w 87"/>
                        <a:gd name="T23" fmla="*/ 108 h 158"/>
                        <a:gd name="T24" fmla="*/ 13 w 87"/>
                        <a:gd name="T25" fmla="*/ 109 h 158"/>
                        <a:gd name="T26" fmla="*/ 10 w 87"/>
                        <a:gd name="T27" fmla="*/ 107 h 158"/>
                        <a:gd name="T28" fmla="*/ 13 w 87"/>
                        <a:gd name="T29" fmla="*/ 105 h 158"/>
                        <a:gd name="T30" fmla="*/ 10 w 87"/>
                        <a:gd name="T31" fmla="*/ 102 h 158"/>
                        <a:gd name="T32" fmla="*/ 6 w 87"/>
                        <a:gd name="T33" fmla="*/ 97 h 158"/>
                        <a:gd name="T34" fmla="*/ 4 w 87"/>
                        <a:gd name="T35" fmla="*/ 90 h 158"/>
                        <a:gd name="T36" fmla="*/ 2 w 87"/>
                        <a:gd name="T37" fmla="*/ 81 h 158"/>
                        <a:gd name="T38" fmla="*/ 0 w 87"/>
                        <a:gd name="T39" fmla="*/ 75 h 158"/>
                        <a:gd name="T40" fmla="*/ 2 w 87"/>
                        <a:gd name="T41" fmla="*/ 71 h 158"/>
                        <a:gd name="T42" fmla="*/ 3 w 87"/>
                        <a:gd name="T43" fmla="*/ 66 h 158"/>
                        <a:gd name="T44" fmla="*/ 3 w 87"/>
                        <a:gd name="T45" fmla="*/ 58 h 158"/>
                        <a:gd name="T46" fmla="*/ 2 w 87"/>
                        <a:gd name="T47" fmla="*/ 48 h 158"/>
                        <a:gd name="T48" fmla="*/ 2 w 87"/>
                        <a:gd name="T49" fmla="*/ 42 h 158"/>
                        <a:gd name="T50" fmla="*/ 6 w 87"/>
                        <a:gd name="T51" fmla="*/ 36 h 158"/>
                        <a:gd name="T52" fmla="*/ 7 w 87"/>
                        <a:gd name="T53" fmla="*/ 26 h 158"/>
                        <a:gd name="T54" fmla="*/ 7 w 87"/>
                        <a:gd name="T55" fmla="*/ 19 h 158"/>
                        <a:gd name="T56" fmla="*/ 10 w 87"/>
                        <a:gd name="T57" fmla="*/ 32 h 158"/>
                        <a:gd name="T58" fmla="*/ 10 w 87"/>
                        <a:gd name="T59" fmla="*/ 41 h 158"/>
                        <a:gd name="T60" fmla="*/ 10 w 87"/>
                        <a:gd name="T61" fmla="*/ 49 h 158"/>
                        <a:gd name="T62" fmla="*/ 10 w 87"/>
                        <a:gd name="T63" fmla="*/ 61 h 158"/>
                        <a:gd name="T64" fmla="*/ 12 w 87"/>
                        <a:gd name="T65" fmla="*/ 69 h 158"/>
                        <a:gd name="T66" fmla="*/ 14 w 87"/>
                        <a:gd name="T67" fmla="*/ 67 h 158"/>
                        <a:gd name="T68" fmla="*/ 18 w 87"/>
                        <a:gd name="T69" fmla="*/ 66 h 158"/>
                        <a:gd name="T70" fmla="*/ 22 w 87"/>
                        <a:gd name="T71" fmla="*/ 76 h 158"/>
                        <a:gd name="T72" fmla="*/ 28 w 87"/>
                        <a:gd name="T73" fmla="*/ 73 h 158"/>
                        <a:gd name="T74" fmla="*/ 24 w 87"/>
                        <a:gd name="T75" fmla="*/ 68 h 158"/>
                        <a:gd name="T76" fmla="*/ 24 w 87"/>
                        <a:gd name="T77" fmla="*/ 54 h 158"/>
                        <a:gd name="T78" fmla="*/ 23 w 87"/>
                        <a:gd name="T79" fmla="*/ 44 h 158"/>
                        <a:gd name="T80" fmla="*/ 22 w 87"/>
                        <a:gd name="T81" fmla="*/ 31 h 158"/>
                        <a:gd name="T82" fmla="*/ 23 w 87"/>
                        <a:gd name="T83" fmla="*/ 10 h 158"/>
                        <a:gd name="T84" fmla="*/ 26 w 87"/>
                        <a:gd name="T85" fmla="*/ 14 h 158"/>
                        <a:gd name="T86" fmla="*/ 28 w 87"/>
                        <a:gd name="T87" fmla="*/ 41 h 158"/>
                        <a:gd name="T88" fmla="*/ 29 w 87"/>
                        <a:gd name="T89" fmla="*/ 52 h 158"/>
                        <a:gd name="T90" fmla="*/ 33 w 87"/>
                        <a:gd name="T91" fmla="*/ 55 h 158"/>
                        <a:gd name="T92" fmla="*/ 53 w 87"/>
                        <a:gd name="T93" fmla="*/ 110 h 158"/>
                        <a:gd name="T94" fmla="*/ 80 w 87"/>
                        <a:gd name="T95" fmla="*/ 147 h 158"/>
                        <a:gd name="T96" fmla="*/ 75 w 87"/>
                        <a:gd name="T97" fmla="*/ 157 h 158"/>
                        <a:gd name="T98" fmla="*/ 68 w 87"/>
                        <a:gd name="T99" fmla="*/ 156 h 158"/>
                        <a:gd name="T100" fmla="*/ 61 w 87"/>
                        <a:gd name="T101" fmla="*/ 155 h 158"/>
                        <a:gd name="T102" fmla="*/ 52 w 87"/>
                        <a:gd name="T103" fmla="*/ 156 h 158"/>
                        <a:gd name="T104" fmla="*/ 41 w 87"/>
                        <a:gd name="T105" fmla="*/ 157 h 158"/>
                        <a:gd name="T106" fmla="*/ 18 w 87"/>
                        <a:gd name="T107" fmla="*/ 157 h 15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
                        <a:gd name="T163" fmla="*/ 0 h 158"/>
                        <a:gd name="T164" fmla="*/ 87 w 87"/>
                        <a:gd name="T165" fmla="*/ 158 h 15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 h="158">
                          <a:moveTo>
                            <a:pt x="18" y="157"/>
                          </a:moveTo>
                          <a:lnTo>
                            <a:pt x="21" y="156"/>
                          </a:lnTo>
                          <a:lnTo>
                            <a:pt x="22" y="153"/>
                          </a:lnTo>
                          <a:lnTo>
                            <a:pt x="21" y="150"/>
                          </a:lnTo>
                          <a:lnTo>
                            <a:pt x="20" y="147"/>
                          </a:lnTo>
                          <a:lnTo>
                            <a:pt x="19" y="143"/>
                          </a:lnTo>
                          <a:lnTo>
                            <a:pt x="21" y="144"/>
                          </a:lnTo>
                          <a:lnTo>
                            <a:pt x="22" y="143"/>
                          </a:lnTo>
                          <a:lnTo>
                            <a:pt x="24" y="142"/>
                          </a:lnTo>
                          <a:lnTo>
                            <a:pt x="24" y="140"/>
                          </a:lnTo>
                          <a:lnTo>
                            <a:pt x="23" y="138"/>
                          </a:lnTo>
                          <a:lnTo>
                            <a:pt x="22" y="136"/>
                          </a:lnTo>
                          <a:lnTo>
                            <a:pt x="19" y="135"/>
                          </a:lnTo>
                          <a:lnTo>
                            <a:pt x="20" y="132"/>
                          </a:lnTo>
                          <a:lnTo>
                            <a:pt x="20" y="129"/>
                          </a:lnTo>
                          <a:lnTo>
                            <a:pt x="19" y="127"/>
                          </a:lnTo>
                          <a:lnTo>
                            <a:pt x="17" y="125"/>
                          </a:lnTo>
                          <a:lnTo>
                            <a:pt x="13" y="123"/>
                          </a:lnTo>
                          <a:lnTo>
                            <a:pt x="15" y="122"/>
                          </a:lnTo>
                          <a:lnTo>
                            <a:pt x="17" y="120"/>
                          </a:lnTo>
                          <a:lnTo>
                            <a:pt x="18" y="117"/>
                          </a:lnTo>
                          <a:lnTo>
                            <a:pt x="18" y="114"/>
                          </a:lnTo>
                          <a:lnTo>
                            <a:pt x="18" y="110"/>
                          </a:lnTo>
                          <a:lnTo>
                            <a:pt x="17" y="108"/>
                          </a:lnTo>
                          <a:lnTo>
                            <a:pt x="15" y="109"/>
                          </a:lnTo>
                          <a:lnTo>
                            <a:pt x="13" y="109"/>
                          </a:lnTo>
                          <a:lnTo>
                            <a:pt x="10" y="109"/>
                          </a:lnTo>
                          <a:lnTo>
                            <a:pt x="10" y="107"/>
                          </a:lnTo>
                          <a:lnTo>
                            <a:pt x="12" y="106"/>
                          </a:lnTo>
                          <a:lnTo>
                            <a:pt x="13" y="105"/>
                          </a:lnTo>
                          <a:lnTo>
                            <a:pt x="14" y="102"/>
                          </a:lnTo>
                          <a:lnTo>
                            <a:pt x="10" y="102"/>
                          </a:lnTo>
                          <a:lnTo>
                            <a:pt x="6" y="102"/>
                          </a:lnTo>
                          <a:lnTo>
                            <a:pt x="6" y="97"/>
                          </a:lnTo>
                          <a:lnTo>
                            <a:pt x="6" y="93"/>
                          </a:lnTo>
                          <a:lnTo>
                            <a:pt x="4" y="90"/>
                          </a:lnTo>
                          <a:lnTo>
                            <a:pt x="3" y="87"/>
                          </a:lnTo>
                          <a:lnTo>
                            <a:pt x="2" y="81"/>
                          </a:lnTo>
                          <a:lnTo>
                            <a:pt x="1" y="78"/>
                          </a:lnTo>
                          <a:lnTo>
                            <a:pt x="0" y="75"/>
                          </a:lnTo>
                          <a:lnTo>
                            <a:pt x="1" y="73"/>
                          </a:lnTo>
                          <a:lnTo>
                            <a:pt x="2" y="71"/>
                          </a:lnTo>
                          <a:lnTo>
                            <a:pt x="4" y="70"/>
                          </a:lnTo>
                          <a:lnTo>
                            <a:pt x="3" y="66"/>
                          </a:lnTo>
                          <a:lnTo>
                            <a:pt x="4" y="63"/>
                          </a:lnTo>
                          <a:lnTo>
                            <a:pt x="3" y="58"/>
                          </a:lnTo>
                          <a:lnTo>
                            <a:pt x="2" y="53"/>
                          </a:lnTo>
                          <a:lnTo>
                            <a:pt x="2" y="48"/>
                          </a:lnTo>
                          <a:lnTo>
                            <a:pt x="2" y="43"/>
                          </a:lnTo>
                          <a:lnTo>
                            <a:pt x="2" y="42"/>
                          </a:lnTo>
                          <a:lnTo>
                            <a:pt x="5" y="39"/>
                          </a:lnTo>
                          <a:lnTo>
                            <a:pt x="6" y="36"/>
                          </a:lnTo>
                          <a:lnTo>
                            <a:pt x="7" y="33"/>
                          </a:lnTo>
                          <a:lnTo>
                            <a:pt x="7" y="26"/>
                          </a:lnTo>
                          <a:lnTo>
                            <a:pt x="6" y="13"/>
                          </a:lnTo>
                          <a:lnTo>
                            <a:pt x="7" y="19"/>
                          </a:lnTo>
                          <a:lnTo>
                            <a:pt x="9" y="26"/>
                          </a:lnTo>
                          <a:lnTo>
                            <a:pt x="10" y="32"/>
                          </a:lnTo>
                          <a:lnTo>
                            <a:pt x="9" y="37"/>
                          </a:lnTo>
                          <a:lnTo>
                            <a:pt x="10" y="41"/>
                          </a:lnTo>
                          <a:lnTo>
                            <a:pt x="11" y="43"/>
                          </a:lnTo>
                          <a:lnTo>
                            <a:pt x="10" y="49"/>
                          </a:lnTo>
                          <a:lnTo>
                            <a:pt x="10" y="57"/>
                          </a:lnTo>
                          <a:lnTo>
                            <a:pt x="10" y="61"/>
                          </a:lnTo>
                          <a:lnTo>
                            <a:pt x="11" y="67"/>
                          </a:lnTo>
                          <a:lnTo>
                            <a:pt x="12" y="69"/>
                          </a:lnTo>
                          <a:lnTo>
                            <a:pt x="14" y="70"/>
                          </a:lnTo>
                          <a:lnTo>
                            <a:pt x="14" y="67"/>
                          </a:lnTo>
                          <a:lnTo>
                            <a:pt x="16" y="61"/>
                          </a:lnTo>
                          <a:lnTo>
                            <a:pt x="18" y="66"/>
                          </a:lnTo>
                          <a:lnTo>
                            <a:pt x="21" y="72"/>
                          </a:lnTo>
                          <a:lnTo>
                            <a:pt x="22" y="76"/>
                          </a:lnTo>
                          <a:lnTo>
                            <a:pt x="25" y="75"/>
                          </a:lnTo>
                          <a:lnTo>
                            <a:pt x="28" y="73"/>
                          </a:lnTo>
                          <a:lnTo>
                            <a:pt x="25" y="70"/>
                          </a:lnTo>
                          <a:lnTo>
                            <a:pt x="24" y="68"/>
                          </a:lnTo>
                          <a:lnTo>
                            <a:pt x="24" y="62"/>
                          </a:lnTo>
                          <a:lnTo>
                            <a:pt x="24" y="54"/>
                          </a:lnTo>
                          <a:lnTo>
                            <a:pt x="25" y="49"/>
                          </a:lnTo>
                          <a:lnTo>
                            <a:pt x="23" y="44"/>
                          </a:lnTo>
                          <a:lnTo>
                            <a:pt x="23" y="39"/>
                          </a:lnTo>
                          <a:lnTo>
                            <a:pt x="22" y="31"/>
                          </a:lnTo>
                          <a:lnTo>
                            <a:pt x="22" y="22"/>
                          </a:lnTo>
                          <a:lnTo>
                            <a:pt x="23" y="10"/>
                          </a:lnTo>
                          <a:lnTo>
                            <a:pt x="23" y="0"/>
                          </a:lnTo>
                          <a:lnTo>
                            <a:pt x="26" y="14"/>
                          </a:lnTo>
                          <a:lnTo>
                            <a:pt x="29" y="31"/>
                          </a:lnTo>
                          <a:lnTo>
                            <a:pt x="28" y="41"/>
                          </a:lnTo>
                          <a:lnTo>
                            <a:pt x="29" y="45"/>
                          </a:lnTo>
                          <a:lnTo>
                            <a:pt x="29" y="52"/>
                          </a:lnTo>
                          <a:lnTo>
                            <a:pt x="31" y="59"/>
                          </a:lnTo>
                          <a:lnTo>
                            <a:pt x="33" y="55"/>
                          </a:lnTo>
                          <a:lnTo>
                            <a:pt x="41" y="77"/>
                          </a:lnTo>
                          <a:lnTo>
                            <a:pt x="53" y="110"/>
                          </a:lnTo>
                          <a:lnTo>
                            <a:pt x="52" y="142"/>
                          </a:lnTo>
                          <a:lnTo>
                            <a:pt x="80" y="147"/>
                          </a:lnTo>
                          <a:lnTo>
                            <a:pt x="86" y="152"/>
                          </a:lnTo>
                          <a:lnTo>
                            <a:pt x="75" y="157"/>
                          </a:lnTo>
                          <a:lnTo>
                            <a:pt x="72" y="157"/>
                          </a:lnTo>
                          <a:lnTo>
                            <a:pt x="68" y="156"/>
                          </a:lnTo>
                          <a:lnTo>
                            <a:pt x="65" y="155"/>
                          </a:lnTo>
                          <a:lnTo>
                            <a:pt x="61" y="155"/>
                          </a:lnTo>
                          <a:lnTo>
                            <a:pt x="57" y="156"/>
                          </a:lnTo>
                          <a:lnTo>
                            <a:pt x="52" y="156"/>
                          </a:lnTo>
                          <a:lnTo>
                            <a:pt x="45" y="156"/>
                          </a:lnTo>
                          <a:lnTo>
                            <a:pt x="41" y="157"/>
                          </a:lnTo>
                          <a:lnTo>
                            <a:pt x="35" y="157"/>
                          </a:lnTo>
                          <a:lnTo>
                            <a:pt x="18" y="157"/>
                          </a:lnTo>
                        </a:path>
                      </a:pathLst>
                    </a:custGeom>
                    <a:solidFill>
                      <a:srgbClr val="FFFFFF"/>
                    </a:solidFill>
                    <a:ln w="12700" cap="rnd">
                      <a:solidFill>
                        <a:srgbClr val="000000"/>
                      </a:solidFill>
                      <a:round/>
                      <a:headEnd/>
                      <a:tailEnd/>
                    </a:ln>
                  </p:spPr>
                  <p:txBody>
                    <a:bodyPr/>
                    <a:lstStyle/>
                    <a:p>
                      <a:endParaRPr lang="en-US"/>
                    </a:p>
                  </p:txBody>
                </p:sp>
                <p:sp>
                  <p:nvSpPr>
                    <p:cNvPr id="27000" name="Freeform 2512"/>
                    <p:cNvSpPr>
                      <a:spLocks/>
                    </p:cNvSpPr>
                    <p:nvPr/>
                  </p:nvSpPr>
                  <p:spPr bwMode="auto">
                    <a:xfrm>
                      <a:off x="5062" y="1633"/>
                      <a:ext cx="70" cy="166"/>
                    </a:xfrm>
                    <a:custGeom>
                      <a:avLst/>
                      <a:gdLst>
                        <a:gd name="T0" fmla="*/ 1 w 70"/>
                        <a:gd name="T1" fmla="*/ 8 h 166"/>
                        <a:gd name="T2" fmla="*/ 3 w 70"/>
                        <a:gd name="T3" fmla="*/ 24 h 166"/>
                        <a:gd name="T4" fmla="*/ 6 w 70"/>
                        <a:gd name="T5" fmla="*/ 39 h 166"/>
                        <a:gd name="T6" fmla="*/ 5 w 70"/>
                        <a:gd name="T7" fmla="*/ 47 h 166"/>
                        <a:gd name="T8" fmla="*/ 6 w 70"/>
                        <a:gd name="T9" fmla="*/ 51 h 166"/>
                        <a:gd name="T10" fmla="*/ 9 w 70"/>
                        <a:gd name="T11" fmla="*/ 55 h 166"/>
                        <a:gd name="T12" fmla="*/ 10 w 70"/>
                        <a:gd name="T13" fmla="*/ 62 h 166"/>
                        <a:gd name="T14" fmla="*/ 9 w 70"/>
                        <a:gd name="T15" fmla="*/ 68 h 166"/>
                        <a:gd name="T16" fmla="*/ 8 w 70"/>
                        <a:gd name="T17" fmla="*/ 73 h 166"/>
                        <a:gd name="T18" fmla="*/ 10 w 70"/>
                        <a:gd name="T19" fmla="*/ 79 h 166"/>
                        <a:gd name="T20" fmla="*/ 12 w 70"/>
                        <a:gd name="T21" fmla="*/ 85 h 166"/>
                        <a:gd name="T22" fmla="*/ 11 w 70"/>
                        <a:gd name="T23" fmla="*/ 90 h 166"/>
                        <a:gd name="T24" fmla="*/ 8 w 70"/>
                        <a:gd name="T25" fmla="*/ 95 h 166"/>
                        <a:gd name="T26" fmla="*/ 12 w 70"/>
                        <a:gd name="T27" fmla="*/ 96 h 166"/>
                        <a:gd name="T28" fmla="*/ 18 w 70"/>
                        <a:gd name="T29" fmla="*/ 96 h 166"/>
                        <a:gd name="T30" fmla="*/ 22 w 70"/>
                        <a:gd name="T31" fmla="*/ 101 h 166"/>
                        <a:gd name="T32" fmla="*/ 25 w 70"/>
                        <a:gd name="T33" fmla="*/ 109 h 166"/>
                        <a:gd name="T34" fmla="*/ 27 w 70"/>
                        <a:gd name="T35" fmla="*/ 118 h 166"/>
                        <a:gd name="T36" fmla="*/ 28 w 70"/>
                        <a:gd name="T37" fmla="*/ 125 h 166"/>
                        <a:gd name="T38" fmla="*/ 24 w 70"/>
                        <a:gd name="T39" fmla="*/ 129 h 166"/>
                        <a:gd name="T40" fmla="*/ 20 w 70"/>
                        <a:gd name="T41" fmla="*/ 134 h 166"/>
                        <a:gd name="T42" fmla="*/ 22 w 70"/>
                        <a:gd name="T43" fmla="*/ 137 h 166"/>
                        <a:gd name="T44" fmla="*/ 25 w 70"/>
                        <a:gd name="T45" fmla="*/ 142 h 166"/>
                        <a:gd name="T46" fmla="*/ 24 w 70"/>
                        <a:gd name="T47" fmla="*/ 149 h 166"/>
                        <a:gd name="T48" fmla="*/ 25 w 70"/>
                        <a:gd name="T49" fmla="*/ 153 h 166"/>
                        <a:gd name="T50" fmla="*/ 30 w 70"/>
                        <a:gd name="T51" fmla="*/ 154 h 166"/>
                        <a:gd name="T52" fmla="*/ 37 w 70"/>
                        <a:gd name="T53" fmla="*/ 156 h 166"/>
                        <a:gd name="T54" fmla="*/ 44 w 70"/>
                        <a:gd name="T55" fmla="*/ 157 h 166"/>
                        <a:gd name="T56" fmla="*/ 51 w 70"/>
                        <a:gd name="T57" fmla="*/ 157 h 166"/>
                        <a:gd name="T58" fmla="*/ 58 w 70"/>
                        <a:gd name="T59" fmla="*/ 158 h 166"/>
                        <a:gd name="T60" fmla="*/ 69 w 70"/>
                        <a:gd name="T61" fmla="*/ 165 h 166"/>
                        <a:gd name="T62" fmla="*/ 68 w 70"/>
                        <a:gd name="T63" fmla="*/ 155 h 166"/>
                        <a:gd name="T64" fmla="*/ 67 w 70"/>
                        <a:gd name="T65" fmla="*/ 146 h 166"/>
                        <a:gd name="T66" fmla="*/ 60 w 70"/>
                        <a:gd name="T67" fmla="*/ 138 h 166"/>
                        <a:gd name="T68" fmla="*/ 51 w 70"/>
                        <a:gd name="T69" fmla="*/ 128 h 166"/>
                        <a:gd name="T70" fmla="*/ 47 w 70"/>
                        <a:gd name="T71" fmla="*/ 118 h 166"/>
                        <a:gd name="T72" fmla="*/ 40 w 70"/>
                        <a:gd name="T73" fmla="*/ 110 h 166"/>
                        <a:gd name="T74" fmla="*/ 33 w 70"/>
                        <a:gd name="T75" fmla="*/ 100 h 166"/>
                        <a:gd name="T76" fmla="*/ 26 w 70"/>
                        <a:gd name="T77" fmla="*/ 89 h 166"/>
                        <a:gd name="T78" fmla="*/ 20 w 70"/>
                        <a:gd name="T79" fmla="*/ 79 h 166"/>
                        <a:gd name="T80" fmla="*/ 16 w 70"/>
                        <a:gd name="T81" fmla="*/ 69 h 166"/>
                        <a:gd name="T82" fmla="*/ 13 w 70"/>
                        <a:gd name="T83" fmla="*/ 60 h 166"/>
                        <a:gd name="T84" fmla="*/ 12 w 70"/>
                        <a:gd name="T85" fmla="*/ 55 h 166"/>
                        <a:gd name="T86" fmla="*/ 9 w 70"/>
                        <a:gd name="T87" fmla="*/ 52 h 166"/>
                        <a:gd name="T88" fmla="*/ 7 w 70"/>
                        <a:gd name="T89" fmla="*/ 47 h 166"/>
                        <a:gd name="T90" fmla="*/ 9 w 70"/>
                        <a:gd name="T91" fmla="*/ 42 h 166"/>
                        <a:gd name="T92" fmla="*/ 6 w 70"/>
                        <a:gd name="T93" fmla="*/ 39 h 166"/>
                        <a:gd name="T94" fmla="*/ 5 w 70"/>
                        <a:gd name="T95" fmla="*/ 22 h 166"/>
                        <a:gd name="T96" fmla="*/ 2 w 70"/>
                        <a:gd name="T97" fmla="*/ 5 h 1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0"/>
                        <a:gd name="T148" fmla="*/ 0 h 166"/>
                        <a:gd name="T149" fmla="*/ 70 w 70"/>
                        <a:gd name="T150" fmla="*/ 166 h 1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0" h="166">
                          <a:moveTo>
                            <a:pt x="0" y="0"/>
                          </a:moveTo>
                          <a:lnTo>
                            <a:pt x="1" y="8"/>
                          </a:lnTo>
                          <a:lnTo>
                            <a:pt x="2" y="14"/>
                          </a:lnTo>
                          <a:lnTo>
                            <a:pt x="3" y="24"/>
                          </a:lnTo>
                          <a:lnTo>
                            <a:pt x="5" y="32"/>
                          </a:lnTo>
                          <a:lnTo>
                            <a:pt x="6" y="39"/>
                          </a:lnTo>
                          <a:lnTo>
                            <a:pt x="5" y="44"/>
                          </a:lnTo>
                          <a:lnTo>
                            <a:pt x="5" y="47"/>
                          </a:lnTo>
                          <a:lnTo>
                            <a:pt x="5" y="50"/>
                          </a:lnTo>
                          <a:lnTo>
                            <a:pt x="6" y="51"/>
                          </a:lnTo>
                          <a:lnTo>
                            <a:pt x="7" y="52"/>
                          </a:lnTo>
                          <a:lnTo>
                            <a:pt x="9" y="55"/>
                          </a:lnTo>
                          <a:lnTo>
                            <a:pt x="9" y="59"/>
                          </a:lnTo>
                          <a:lnTo>
                            <a:pt x="10" y="62"/>
                          </a:lnTo>
                          <a:lnTo>
                            <a:pt x="10" y="65"/>
                          </a:lnTo>
                          <a:lnTo>
                            <a:pt x="9" y="68"/>
                          </a:lnTo>
                          <a:lnTo>
                            <a:pt x="9" y="70"/>
                          </a:lnTo>
                          <a:lnTo>
                            <a:pt x="8" y="73"/>
                          </a:lnTo>
                          <a:lnTo>
                            <a:pt x="9" y="77"/>
                          </a:lnTo>
                          <a:lnTo>
                            <a:pt x="10" y="79"/>
                          </a:lnTo>
                          <a:lnTo>
                            <a:pt x="12" y="82"/>
                          </a:lnTo>
                          <a:lnTo>
                            <a:pt x="12" y="85"/>
                          </a:lnTo>
                          <a:lnTo>
                            <a:pt x="12" y="88"/>
                          </a:lnTo>
                          <a:lnTo>
                            <a:pt x="11" y="90"/>
                          </a:lnTo>
                          <a:lnTo>
                            <a:pt x="9" y="93"/>
                          </a:lnTo>
                          <a:lnTo>
                            <a:pt x="8" y="95"/>
                          </a:lnTo>
                          <a:lnTo>
                            <a:pt x="9" y="95"/>
                          </a:lnTo>
                          <a:lnTo>
                            <a:pt x="12" y="96"/>
                          </a:lnTo>
                          <a:lnTo>
                            <a:pt x="15" y="96"/>
                          </a:lnTo>
                          <a:lnTo>
                            <a:pt x="18" y="96"/>
                          </a:lnTo>
                          <a:lnTo>
                            <a:pt x="19" y="98"/>
                          </a:lnTo>
                          <a:lnTo>
                            <a:pt x="22" y="101"/>
                          </a:lnTo>
                          <a:lnTo>
                            <a:pt x="23" y="104"/>
                          </a:lnTo>
                          <a:lnTo>
                            <a:pt x="25" y="109"/>
                          </a:lnTo>
                          <a:lnTo>
                            <a:pt x="26" y="113"/>
                          </a:lnTo>
                          <a:lnTo>
                            <a:pt x="27" y="118"/>
                          </a:lnTo>
                          <a:lnTo>
                            <a:pt x="28" y="122"/>
                          </a:lnTo>
                          <a:lnTo>
                            <a:pt x="28" y="125"/>
                          </a:lnTo>
                          <a:lnTo>
                            <a:pt x="26" y="127"/>
                          </a:lnTo>
                          <a:lnTo>
                            <a:pt x="24" y="129"/>
                          </a:lnTo>
                          <a:lnTo>
                            <a:pt x="22" y="131"/>
                          </a:lnTo>
                          <a:lnTo>
                            <a:pt x="20" y="134"/>
                          </a:lnTo>
                          <a:lnTo>
                            <a:pt x="21" y="135"/>
                          </a:lnTo>
                          <a:lnTo>
                            <a:pt x="22" y="137"/>
                          </a:lnTo>
                          <a:lnTo>
                            <a:pt x="25" y="139"/>
                          </a:lnTo>
                          <a:lnTo>
                            <a:pt x="25" y="142"/>
                          </a:lnTo>
                          <a:lnTo>
                            <a:pt x="25" y="146"/>
                          </a:lnTo>
                          <a:lnTo>
                            <a:pt x="24" y="149"/>
                          </a:lnTo>
                          <a:lnTo>
                            <a:pt x="23" y="152"/>
                          </a:lnTo>
                          <a:lnTo>
                            <a:pt x="25" y="153"/>
                          </a:lnTo>
                          <a:lnTo>
                            <a:pt x="27" y="154"/>
                          </a:lnTo>
                          <a:lnTo>
                            <a:pt x="30" y="154"/>
                          </a:lnTo>
                          <a:lnTo>
                            <a:pt x="33" y="155"/>
                          </a:lnTo>
                          <a:lnTo>
                            <a:pt x="37" y="156"/>
                          </a:lnTo>
                          <a:lnTo>
                            <a:pt x="40" y="157"/>
                          </a:lnTo>
                          <a:lnTo>
                            <a:pt x="44" y="157"/>
                          </a:lnTo>
                          <a:lnTo>
                            <a:pt x="47" y="156"/>
                          </a:lnTo>
                          <a:lnTo>
                            <a:pt x="51" y="157"/>
                          </a:lnTo>
                          <a:lnTo>
                            <a:pt x="55" y="158"/>
                          </a:lnTo>
                          <a:lnTo>
                            <a:pt x="58" y="158"/>
                          </a:lnTo>
                          <a:lnTo>
                            <a:pt x="63" y="161"/>
                          </a:lnTo>
                          <a:lnTo>
                            <a:pt x="69" y="165"/>
                          </a:lnTo>
                          <a:lnTo>
                            <a:pt x="68" y="160"/>
                          </a:lnTo>
                          <a:lnTo>
                            <a:pt x="68" y="155"/>
                          </a:lnTo>
                          <a:lnTo>
                            <a:pt x="69" y="149"/>
                          </a:lnTo>
                          <a:lnTo>
                            <a:pt x="67" y="146"/>
                          </a:lnTo>
                          <a:lnTo>
                            <a:pt x="64" y="143"/>
                          </a:lnTo>
                          <a:lnTo>
                            <a:pt x="60" y="138"/>
                          </a:lnTo>
                          <a:lnTo>
                            <a:pt x="55" y="134"/>
                          </a:lnTo>
                          <a:lnTo>
                            <a:pt x="51" y="128"/>
                          </a:lnTo>
                          <a:lnTo>
                            <a:pt x="49" y="122"/>
                          </a:lnTo>
                          <a:lnTo>
                            <a:pt x="47" y="118"/>
                          </a:lnTo>
                          <a:lnTo>
                            <a:pt x="43" y="113"/>
                          </a:lnTo>
                          <a:lnTo>
                            <a:pt x="40" y="110"/>
                          </a:lnTo>
                          <a:lnTo>
                            <a:pt x="36" y="106"/>
                          </a:lnTo>
                          <a:lnTo>
                            <a:pt x="33" y="100"/>
                          </a:lnTo>
                          <a:lnTo>
                            <a:pt x="29" y="95"/>
                          </a:lnTo>
                          <a:lnTo>
                            <a:pt x="26" y="89"/>
                          </a:lnTo>
                          <a:lnTo>
                            <a:pt x="22" y="84"/>
                          </a:lnTo>
                          <a:lnTo>
                            <a:pt x="20" y="79"/>
                          </a:lnTo>
                          <a:lnTo>
                            <a:pt x="18" y="74"/>
                          </a:lnTo>
                          <a:lnTo>
                            <a:pt x="16" y="69"/>
                          </a:lnTo>
                          <a:lnTo>
                            <a:pt x="15" y="65"/>
                          </a:lnTo>
                          <a:lnTo>
                            <a:pt x="13" y="60"/>
                          </a:lnTo>
                          <a:lnTo>
                            <a:pt x="12" y="57"/>
                          </a:lnTo>
                          <a:lnTo>
                            <a:pt x="12" y="55"/>
                          </a:lnTo>
                          <a:lnTo>
                            <a:pt x="11" y="54"/>
                          </a:lnTo>
                          <a:lnTo>
                            <a:pt x="9" y="52"/>
                          </a:lnTo>
                          <a:lnTo>
                            <a:pt x="8" y="50"/>
                          </a:lnTo>
                          <a:lnTo>
                            <a:pt x="7" y="47"/>
                          </a:lnTo>
                          <a:lnTo>
                            <a:pt x="8" y="44"/>
                          </a:lnTo>
                          <a:lnTo>
                            <a:pt x="9" y="42"/>
                          </a:lnTo>
                          <a:lnTo>
                            <a:pt x="7" y="41"/>
                          </a:lnTo>
                          <a:lnTo>
                            <a:pt x="6" y="39"/>
                          </a:lnTo>
                          <a:lnTo>
                            <a:pt x="7" y="35"/>
                          </a:lnTo>
                          <a:lnTo>
                            <a:pt x="5" y="22"/>
                          </a:lnTo>
                          <a:lnTo>
                            <a:pt x="3" y="12"/>
                          </a:lnTo>
                          <a:lnTo>
                            <a:pt x="2" y="5"/>
                          </a:lnTo>
                          <a:lnTo>
                            <a:pt x="0" y="0"/>
                          </a:lnTo>
                        </a:path>
                      </a:pathLst>
                    </a:custGeom>
                    <a:solidFill>
                      <a:srgbClr val="FFFFFF"/>
                    </a:solidFill>
                    <a:ln w="12700" cap="rnd">
                      <a:solidFill>
                        <a:srgbClr val="000000"/>
                      </a:solidFill>
                      <a:round/>
                      <a:headEnd/>
                      <a:tailEnd/>
                    </a:ln>
                  </p:spPr>
                  <p:txBody>
                    <a:bodyPr/>
                    <a:lstStyle/>
                    <a:p>
                      <a:endParaRPr lang="en-US"/>
                    </a:p>
                  </p:txBody>
                </p:sp>
                <p:sp>
                  <p:nvSpPr>
                    <p:cNvPr id="27001" name="Freeform 2513"/>
                    <p:cNvSpPr>
                      <a:spLocks/>
                    </p:cNvSpPr>
                    <p:nvPr/>
                  </p:nvSpPr>
                  <p:spPr bwMode="auto">
                    <a:xfrm>
                      <a:off x="4995" y="1510"/>
                      <a:ext cx="104" cy="113"/>
                    </a:xfrm>
                    <a:custGeom>
                      <a:avLst/>
                      <a:gdLst>
                        <a:gd name="T0" fmla="*/ 1 w 104"/>
                        <a:gd name="T1" fmla="*/ 85 h 113"/>
                        <a:gd name="T2" fmla="*/ 4 w 104"/>
                        <a:gd name="T3" fmla="*/ 95 h 113"/>
                        <a:gd name="T4" fmla="*/ 8 w 104"/>
                        <a:gd name="T5" fmla="*/ 99 h 113"/>
                        <a:gd name="T6" fmla="*/ 13 w 104"/>
                        <a:gd name="T7" fmla="*/ 102 h 113"/>
                        <a:gd name="T8" fmla="*/ 16 w 104"/>
                        <a:gd name="T9" fmla="*/ 105 h 113"/>
                        <a:gd name="T10" fmla="*/ 22 w 104"/>
                        <a:gd name="T11" fmla="*/ 108 h 113"/>
                        <a:gd name="T12" fmla="*/ 27 w 104"/>
                        <a:gd name="T13" fmla="*/ 108 h 113"/>
                        <a:gd name="T14" fmla="*/ 32 w 104"/>
                        <a:gd name="T15" fmla="*/ 111 h 113"/>
                        <a:gd name="T16" fmla="*/ 36 w 104"/>
                        <a:gd name="T17" fmla="*/ 110 h 113"/>
                        <a:gd name="T18" fmla="*/ 37 w 104"/>
                        <a:gd name="T19" fmla="*/ 103 h 113"/>
                        <a:gd name="T20" fmla="*/ 41 w 104"/>
                        <a:gd name="T21" fmla="*/ 92 h 113"/>
                        <a:gd name="T22" fmla="*/ 44 w 104"/>
                        <a:gd name="T23" fmla="*/ 84 h 113"/>
                        <a:gd name="T24" fmla="*/ 43 w 104"/>
                        <a:gd name="T25" fmla="*/ 75 h 113"/>
                        <a:gd name="T26" fmla="*/ 45 w 104"/>
                        <a:gd name="T27" fmla="*/ 70 h 113"/>
                        <a:gd name="T28" fmla="*/ 45 w 104"/>
                        <a:gd name="T29" fmla="*/ 60 h 113"/>
                        <a:gd name="T30" fmla="*/ 45 w 104"/>
                        <a:gd name="T31" fmla="*/ 50 h 113"/>
                        <a:gd name="T32" fmla="*/ 49 w 104"/>
                        <a:gd name="T33" fmla="*/ 48 h 113"/>
                        <a:gd name="T34" fmla="*/ 52 w 104"/>
                        <a:gd name="T35" fmla="*/ 42 h 113"/>
                        <a:gd name="T36" fmla="*/ 54 w 104"/>
                        <a:gd name="T37" fmla="*/ 37 h 113"/>
                        <a:gd name="T38" fmla="*/ 54 w 104"/>
                        <a:gd name="T39" fmla="*/ 32 h 113"/>
                        <a:gd name="T40" fmla="*/ 58 w 104"/>
                        <a:gd name="T41" fmla="*/ 28 h 113"/>
                        <a:gd name="T42" fmla="*/ 66 w 104"/>
                        <a:gd name="T43" fmla="*/ 27 h 113"/>
                        <a:gd name="T44" fmla="*/ 75 w 104"/>
                        <a:gd name="T45" fmla="*/ 29 h 113"/>
                        <a:gd name="T46" fmla="*/ 79 w 104"/>
                        <a:gd name="T47" fmla="*/ 29 h 113"/>
                        <a:gd name="T48" fmla="*/ 85 w 104"/>
                        <a:gd name="T49" fmla="*/ 31 h 113"/>
                        <a:gd name="T50" fmla="*/ 92 w 104"/>
                        <a:gd name="T51" fmla="*/ 32 h 113"/>
                        <a:gd name="T52" fmla="*/ 99 w 104"/>
                        <a:gd name="T53" fmla="*/ 33 h 113"/>
                        <a:gd name="T54" fmla="*/ 99 w 104"/>
                        <a:gd name="T55" fmla="*/ 32 h 113"/>
                        <a:gd name="T56" fmla="*/ 92 w 104"/>
                        <a:gd name="T57" fmla="*/ 29 h 113"/>
                        <a:gd name="T58" fmla="*/ 84 w 104"/>
                        <a:gd name="T59" fmla="*/ 25 h 113"/>
                        <a:gd name="T60" fmla="*/ 74 w 104"/>
                        <a:gd name="T61" fmla="*/ 21 h 113"/>
                        <a:gd name="T62" fmla="*/ 62 w 104"/>
                        <a:gd name="T63" fmla="*/ 15 h 113"/>
                        <a:gd name="T64" fmla="*/ 54 w 104"/>
                        <a:gd name="T65" fmla="*/ 10 h 113"/>
                        <a:gd name="T66" fmla="*/ 46 w 104"/>
                        <a:gd name="T67" fmla="*/ 5 h 113"/>
                        <a:gd name="T68" fmla="*/ 37 w 104"/>
                        <a:gd name="T69" fmla="*/ 0 h 113"/>
                        <a:gd name="T70" fmla="*/ 33 w 104"/>
                        <a:gd name="T71" fmla="*/ 5 h 113"/>
                        <a:gd name="T72" fmla="*/ 24 w 104"/>
                        <a:gd name="T73" fmla="*/ 29 h 113"/>
                        <a:gd name="T74" fmla="*/ 17 w 104"/>
                        <a:gd name="T75" fmla="*/ 47 h 113"/>
                        <a:gd name="T76" fmla="*/ 0 w 104"/>
                        <a:gd name="T77" fmla="*/ 80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4"/>
                        <a:gd name="T118" fmla="*/ 0 h 113"/>
                        <a:gd name="T119" fmla="*/ 104 w 104"/>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4" h="113">
                          <a:moveTo>
                            <a:pt x="0" y="80"/>
                          </a:moveTo>
                          <a:lnTo>
                            <a:pt x="1" y="85"/>
                          </a:lnTo>
                          <a:lnTo>
                            <a:pt x="2" y="91"/>
                          </a:lnTo>
                          <a:lnTo>
                            <a:pt x="4" y="95"/>
                          </a:lnTo>
                          <a:lnTo>
                            <a:pt x="6" y="97"/>
                          </a:lnTo>
                          <a:lnTo>
                            <a:pt x="8" y="99"/>
                          </a:lnTo>
                          <a:lnTo>
                            <a:pt x="11" y="100"/>
                          </a:lnTo>
                          <a:lnTo>
                            <a:pt x="13" y="102"/>
                          </a:lnTo>
                          <a:lnTo>
                            <a:pt x="15" y="103"/>
                          </a:lnTo>
                          <a:lnTo>
                            <a:pt x="16" y="105"/>
                          </a:lnTo>
                          <a:lnTo>
                            <a:pt x="19" y="107"/>
                          </a:lnTo>
                          <a:lnTo>
                            <a:pt x="22" y="108"/>
                          </a:lnTo>
                          <a:lnTo>
                            <a:pt x="24" y="108"/>
                          </a:lnTo>
                          <a:lnTo>
                            <a:pt x="27" y="108"/>
                          </a:lnTo>
                          <a:lnTo>
                            <a:pt x="29" y="109"/>
                          </a:lnTo>
                          <a:lnTo>
                            <a:pt x="32" y="111"/>
                          </a:lnTo>
                          <a:lnTo>
                            <a:pt x="36" y="112"/>
                          </a:lnTo>
                          <a:lnTo>
                            <a:pt x="36" y="110"/>
                          </a:lnTo>
                          <a:lnTo>
                            <a:pt x="36" y="108"/>
                          </a:lnTo>
                          <a:lnTo>
                            <a:pt x="37" y="103"/>
                          </a:lnTo>
                          <a:lnTo>
                            <a:pt x="39" y="97"/>
                          </a:lnTo>
                          <a:lnTo>
                            <a:pt x="41" y="92"/>
                          </a:lnTo>
                          <a:lnTo>
                            <a:pt x="43" y="88"/>
                          </a:lnTo>
                          <a:lnTo>
                            <a:pt x="44" y="84"/>
                          </a:lnTo>
                          <a:lnTo>
                            <a:pt x="43" y="79"/>
                          </a:lnTo>
                          <a:lnTo>
                            <a:pt x="43" y="75"/>
                          </a:lnTo>
                          <a:lnTo>
                            <a:pt x="44" y="74"/>
                          </a:lnTo>
                          <a:lnTo>
                            <a:pt x="45" y="70"/>
                          </a:lnTo>
                          <a:lnTo>
                            <a:pt x="45" y="63"/>
                          </a:lnTo>
                          <a:lnTo>
                            <a:pt x="45" y="60"/>
                          </a:lnTo>
                          <a:lnTo>
                            <a:pt x="45" y="54"/>
                          </a:lnTo>
                          <a:lnTo>
                            <a:pt x="45" y="50"/>
                          </a:lnTo>
                          <a:lnTo>
                            <a:pt x="47" y="49"/>
                          </a:lnTo>
                          <a:lnTo>
                            <a:pt x="49" y="48"/>
                          </a:lnTo>
                          <a:lnTo>
                            <a:pt x="51" y="45"/>
                          </a:lnTo>
                          <a:lnTo>
                            <a:pt x="52" y="42"/>
                          </a:lnTo>
                          <a:lnTo>
                            <a:pt x="51" y="38"/>
                          </a:lnTo>
                          <a:lnTo>
                            <a:pt x="54" y="37"/>
                          </a:lnTo>
                          <a:lnTo>
                            <a:pt x="54" y="35"/>
                          </a:lnTo>
                          <a:lnTo>
                            <a:pt x="54" y="32"/>
                          </a:lnTo>
                          <a:lnTo>
                            <a:pt x="56" y="29"/>
                          </a:lnTo>
                          <a:lnTo>
                            <a:pt x="58" y="28"/>
                          </a:lnTo>
                          <a:lnTo>
                            <a:pt x="62" y="27"/>
                          </a:lnTo>
                          <a:lnTo>
                            <a:pt x="66" y="27"/>
                          </a:lnTo>
                          <a:lnTo>
                            <a:pt x="72" y="27"/>
                          </a:lnTo>
                          <a:lnTo>
                            <a:pt x="75" y="29"/>
                          </a:lnTo>
                          <a:lnTo>
                            <a:pt x="76" y="29"/>
                          </a:lnTo>
                          <a:lnTo>
                            <a:pt x="79" y="29"/>
                          </a:lnTo>
                          <a:lnTo>
                            <a:pt x="82" y="29"/>
                          </a:lnTo>
                          <a:lnTo>
                            <a:pt x="85" y="31"/>
                          </a:lnTo>
                          <a:lnTo>
                            <a:pt x="88" y="32"/>
                          </a:lnTo>
                          <a:lnTo>
                            <a:pt x="92" y="32"/>
                          </a:lnTo>
                          <a:lnTo>
                            <a:pt x="96" y="32"/>
                          </a:lnTo>
                          <a:lnTo>
                            <a:pt x="99" y="33"/>
                          </a:lnTo>
                          <a:lnTo>
                            <a:pt x="103" y="35"/>
                          </a:lnTo>
                          <a:lnTo>
                            <a:pt x="99" y="32"/>
                          </a:lnTo>
                          <a:lnTo>
                            <a:pt x="97" y="30"/>
                          </a:lnTo>
                          <a:lnTo>
                            <a:pt x="92" y="29"/>
                          </a:lnTo>
                          <a:lnTo>
                            <a:pt x="88" y="27"/>
                          </a:lnTo>
                          <a:lnTo>
                            <a:pt x="84" y="25"/>
                          </a:lnTo>
                          <a:lnTo>
                            <a:pt x="79" y="23"/>
                          </a:lnTo>
                          <a:lnTo>
                            <a:pt x="74" y="21"/>
                          </a:lnTo>
                          <a:lnTo>
                            <a:pt x="68" y="18"/>
                          </a:lnTo>
                          <a:lnTo>
                            <a:pt x="62" y="15"/>
                          </a:lnTo>
                          <a:lnTo>
                            <a:pt x="58" y="13"/>
                          </a:lnTo>
                          <a:lnTo>
                            <a:pt x="54" y="10"/>
                          </a:lnTo>
                          <a:lnTo>
                            <a:pt x="51" y="8"/>
                          </a:lnTo>
                          <a:lnTo>
                            <a:pt x="46" y="5"/>
                          </a:lnTo>
                          <a:lnTo>
                            <a:pt x="42" y="3"/>
                          </a:lnTo>
                          <a:lnTo>
                            <a:pt x="37" y="0"/>
                          </a:lnTo>
                          <a:lnTo>
                            <a:pt x="34" y="1"/>
                          </a:lnTo>
                          <a:lnTo>
                            <a:pt x="33" y="5"/>
                          </a:lnTo>
                          <a:lnTo>
                            <a:pt x="32" y="10"/>
                          </a:lnTo>
                          <a:lnTo>
                            <a:pt x="24" y="29"/>
                          </a:lnTo>
                          <a:lnTo>
                            <a:pt x="24" y="35"/>
                          </a:lnTo>
                          <a:lnTo>
                            <a:pt x="17" y="47"/>
                          </a:lnTo>
                          <a:lnTo>
                            <a:pt x="11" y="63"/>
                          </a:lnTo>
                          <a:lnTo>
                            <a:pt x="0" y="80"/>
                          </a:lnTo>
                        </a:path>
                      </a:pathLst>
                    </a:custGeom>
                    <a:solidFill>
                      <a:srgbClr val="FFFFFF"/>
                    </a:solidFill>
                    <a:ln w="12700" cap="rnd">
                      <a:solidFill>
                        <a:srgbClr val="000000"/>
                      </a:solidFill>
                      <a:round/>
                      <a:headEnd/>
                      <a:tailEnd/>
                    </a:ln>
                  </p:spPr>
                  <p:txBody>
                    <a:bodyPr/>
                    <a:lstStyle/>
                    <a:p>
                      <a:endParaRPr lang="en-US"/>
                    </a:p>
                  </p:txBody>
                </p:sp>
                <p:sp>
                  <p:nvSpPr>
                    <p:cNvPr id="27002" name="Freeform 2514"/>
                    <p:cNvSpPr>
                      <a:spLocks/>
                    </p:cNvSpPr>
                    <p:nvPr/>
                  </p:nvSpPr>
                  <p:spPr bwMode="auto">
                    <a:xfrm>
                      <a:off x="5108" y="1565"/>
                      <a:ext cx="1" cy="17"/>
                    </a:xfrm>
                    <a:custGeom>
                      <a:avLst/>
                      <a:gdLst>
                        <a:gd name="T0" fmla="*/ 0 w 1"/>
                        <a:gd name="T1" fmla="*/ 0 h 17"/>
                        <a:gd name="T2" fmla="*/ 0 w 1"/>
                        <a:gd name="T3" fmla="*/ 2 h 17"/>
                        <a:gd name="T4" fmla="*/ 0 w 1"/>
                        <a:gd name="T5" fmla="*/ 4 h 17"/>
                        <a:gd name="T6" fmla="*/ 0 w 1"/>
                        <a:gd name="T7" fmla="*/ 8 h 17"/>
                        <a:gd name="T8" fmla="*/ 0 w 1"/>
                        <a:gd name="T9" fmla="*/ 10 h 17"/>
                        <a:gd name="T10" fmla="*/ 0 w 1"/>
                        <a:gd name="T11" fmla="*/ 14 h 17"/>
                        <a:gd name="T12" fmla="*/ 0 w 1"/>
                        <a:gd name="T13" fmla="*/ 16 h 17"/>
                        <a:gd name="T14" fmla="*/ 0 w 1"/>
                        <a:gd name="T15" fmla="*/ 12 h 17"/>
                        <a:gd name="T16" fmla="*/ 0 w 1"/>
                        <a:gd name="T17" fmla="*/ 8 h 17"/>
                        <a:gd name="T18" fmla="*/ 0 w 1"/>
                        <a:gd name="T19" fmla="*/ 4 h 17"/>
                        <a:gd name="T20" fmla="*/ 0 w 1"/>
                        <a:gd name="T21" fmla="*/ 0 h 17"/>
                        <a:gd name="T22" fmla="*/ 0 w 1"/>
                        <a:gd name="T23" fmla="*/ 0 h 17"/>
                        <a:gd name="T24" fmla="*/ 0 w 1"/>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
                        <a:gd name="T40" fmla="*/ 0 h 17"/>
                        <a:gd name="T41" fmla="*/ 1 w 1"/>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 h="17">
                          <a:moveTo>
                            <a:pt x="0" y="0"/>
                          </a:moveTo>
                          <a:lnTo>
                            <a:pt x="0" y="2"/>
                          </a:lnTo>
                          <a:lnTo>
                            <a:pt x="0" y="4"/>
                          </a:lnTo>
                          <a:lnTo>
                            <a:pt x="0" y="8"/>
                          </a:lnTo>
                          <a:lnTo>
                            <a:pt x="0" y="10"/>
                          </a:lnTo>
                          <a:lnTo>
                            <a:pt x="0" y="14"/>
                          </a:lnTo>
                          <a:lnTo>
                            <a:pt x="0" y="16"/>
                          </a:lnTo>
                          <a:lnTo>
                            <a:pt x="0" y="12"/>
                          </a:lnTo>
                          <a:lnTo>
                            <a:pt x="0" y="8"/>
                          </a:lnTo>
                          <a:lnTo>
                            <a:pt x="0" y="4"/>
                          </a:lnTo>
                          <a:lnTo>
                            <a:pt x="0" y="0"/>
                          </a:lnTo>
                        </a:path>
                      </a:pathLst>
                    </a:custGeom>
                    <a:solidFill>
                      <a:srgbClr val="FFFFFF"/>
                    </a:solidFill>
                    <a:ln w="12700" cap="rnd">
                      <a:solidFill>
                        <a:srgbClr val="000000"/>
                      </a:solidFill>
                      <a:round/>
                      <a:headEnd/>
                      <a:tailEnd/>
                    </a:ln>
                  </p:spPr>
                  <p:txBody>
                    <a:bodyPr/>
                    <a:lstStyle/>
                    <a:p>
                      <a:endParaRPr lang="en-US"/>
                    </a:p>
                  </p:txBody>
                </p:sp>
                <p:sp>
                  <p:nvSpPr>
                    <p:cNvPr id="27003" name="Freeform 2515"/>
                    <p:cNvSpPr>
                      <a:spLocks/>
                    </p:cNvSpPr>
                    <p:nvPr/>
                  </p:nvSpPr>
                  <p:spPr bwMode="auto">
                    <a:xfrm>
                      <a:off x="5100" y="1565"/>
                      <a:ext cx="61" cy="165"/>
                    </a:xfrm>
                    <a:custGeom>
                      <a:avLst/>
                      <a:gdLst>
                        <a:gd name="T0" fmla="*/ 2 w 61"/>
                        <a:gd name="T1" fmla="*/ 3 h 165"/>
                        <a:gd name="T2" fmla="*/ 4 w 61"/>
                        <a:gd name="T3" fmla="*/ 10 h 165"/>
                        <a:gd name="T4" fmla="*/ 6 w 61"/>
                        <a:gd name="T5" fmla="*/ 14 h 165"/>
                        <a:gd name="T6" fmla="*/ 8 w 61"/>
                        <a:gd name="T7" fmla="*/ 21 h 165"/>
                        <a:gd name="T8" fmla="*/ 12 w 61"/>
                        <a:gd name="T9" fmla="*/ 31 h 165"/>
                        <a:gd name="T10" fmla="*/ 17 w 61"/>
                        <a:gd name="T11" fmla="*/ 44 h 165"/>
                        <a:gd name="T12" fmla="*/ 21 w 61"/>
                        <a:gd name="T13" fmla="*/ 53 h 165"/>
                        <a:gd name="T14" fmla="*/ 25 w 61"/>
                        <a:gd name="T15" fmla="*/ 62 h 165"/>
                        <a:gd name="T16" fmla="*/ 28 w 61"/>
                        <a:gd name="T17" fmla="*/ 68 h 165"/>
                        <a:gd name="T18" fmla="*/ 33 w 61"/>
                        <a:gd name="T19" fmla="*/ 76 h 165"/>
                        <a:gd name="T20" fmla="*/ 34 w 61"/>
                        <a:gd name="T21" fmla="*/ 81 h 165"/>
                        <a:gd name="T22" fmla="*/ 36 w 61"/>
                        <a:gd name="T23" fmla="*/ 85 h 165"/>
                        <a:gd name="T24" fmla="*/ 38 w 61"/>
                        <a:gd name="T25" fmla="*/ 90 h 165"/>
                        <a:gd name="T26" fmla="*/ 41 w 61"/>
                        <a:gd name="T27" fmla="*/ 98 h 165"/>
                        <a:gd name="T28" fmla="*/ 44 w 61"/>
                        <a:gd name="T29" fmla="*/ 109 h 165"/>
                        <a:gd name="T30" fmla="*/ 48 w 61"/>
                        <a:gd name="T31" fmla="*/ 119 h 165"/>
                        <a:gd name="T32" fmla="*/ 52 w 61"/>
                        <a:gd name="T33" fmla="*/ 125 h 165"/>
                        <a:gd name="T34" fmla="*/ 59 w 61"/>
                        <a:gd name="T35" fmla="*/ 144 h 165"/>
                        <a:gd name="T36" fmla="*/ 57 w 61"/>
                        <a:gd name="T37" fmla="*/ 148 h 165"/>
                        <a:gd name="T38" fmla="*/ 60 w 61"/>
                        <a:gd name="T39" fmla="*/ 154 h 165"/>
                        <a:gd name="T40" fmla="*/ 56 w 61"/>
                        <a:gd name="T41" fmla="*/ 155 h 165"/>
                        <a:gd name="T42" fmla="*/ 54 w 61"/>
                        <a:gd name="T43" fmla="*/ 160 h 165"/>
                        <a:gd name="T44" fmla="*/ 52 w 61"/>
                        <a:gd name="T45" fmla="*/ 160 h 165"/>
                        <a:gd name="T46" fmla="*/ 52 w 61"/>
                        <a:gd name="T47" fmla="*/ 155 h 165"/>
                        <a:gd name="T48" fmla="*/ 54 w 61"/>
                        <a:gd name="T49" fmla="*/ 151 h 165"/>
                        <a:gd name="T50" fmla="*/ 54 w 61"/>
                        <a:gd name="T51" fmla="*/ 147 h 165"/>
                        <a:gd name="T52" fmla="*/ 52 w 61"/>
                        <a:gd name="T53" fmla="*/ 140 h 165"/>
                        <a:gd name="T54" fmla="*/ 50 w 61"/>
                        <a:gd name="T55" fmla="*/ 127 h 165"/>
                        <a:gd name="T56" fmla="*/ 48 w 61"/>
                        <a:gd name="T57" fmla="*/ 122 h 165"/>
                        <a:gd name="T58" fmla="*/ 45 w 61"/>
                        <a:gd name="T59" fmla="*/ 113 h 165"/>
                        <a:gd name="T60" fmla="*/ 40 w 61"/>
                        <a:gd name="T61" fmla="*/ 104 h 165"/>
                        <a:gd name="T62" fmla="*/ 38 w 61"/>
                        <a:gd name="T63" fmla="*/ 102 h 165"/>
                        <a:gd name="T64" fmla="*/ 35 w 61"/>
                        <a:gd name="T65" fmla="*/ 95 h 165"/>
                        <a:gd name="T66" fmla="*/ 32 w 61"/>
                        <a:gd name="T67" fmla="*/ 85 h 165"/>
                        <a:gd name="T68" fmla="*/ 29 w 61"/>
                        <a:gd name="T69" fmla="*/ 76 h 165"/>
                        <a:gd name="T70" fmla="*/ 24 w 61"/>
                        <a:gd name="T71" fmla="*/ 66 h 165"/>
                        <a:gd name="T72" fmla="*/ 20 w 61"/>
                        <a:gd name="T73" fmla="*/ 57 h 165"/>
                        <a:gd name="T74" fmla="*/ 18 w 61"/>
                        <a:gd name="T75" fmla="*/ 49 h 165"/>
                        <a:gd name="T76" fmla="*/ 14 w 61"/>
                        <a:gd name="T77" fmla="*/ 39 h 165"/>
                        <a:gd name="T78" fmla="*/ 11 w 61"/>
                        <a:gd name="T79" fmla="*/ 31 h 165"/>
                        <a:gd name="T80" fmla="*/ 8 w 61"/>
                        <a:gd name="T81" fmla="*/ 25 h 165"/>
                        <a:gd name="T82" fmla="*/ 5 w 61"/>
                        <a:gd name="T83" fmla="*/ 17 h 165"/>
                        <a:gd name="T84" fmla="*/ 3 w 61"/>
                        <a:gd name="T85" fmla="*/ 11 h 165"/>
                        <a:gd name="T86" fmla="*/ 0 w 61"/>
                        <a:gd name="T87" fmla="*/ 5 h 165"/>
                        <a:gd name="T88" fmla="*/ 2 w 61"/>
                        <a:gd name="T89" fmla="*/ 0 h 1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
                        <a:gd name="T136" fmla="*/ 0 h 165"/>
                        <a:gd name="T137" fmla="*/ 61 w 61"/>
                        <a:gd name="T138" fmla="*/ 165 h 16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 h="165">
                          <a:moveTo>
                            <a:pt x="2" y="0"/>
                          </a:moveTo>
                          <a:lnTo>
                            <a:pt x="2" y="3"/>
                          </a:lnTo>
                          <a:lnTo>
                            <a:pt x="3" y="8"/>
                          </a:lnTo>
                          <a:lnTo>
                            <a:pt x="4" y="10"/>
                          </a:lnTo>
                          <a:lnTo>
                            <a:pt x="5" y="12"/>
                          </a:lnTo>
                          <a:lnTo>
                            <a:pt x="6" y="14"/>
                          </a:lnTo>
                          <a:lnTo>
                            <a:pt x="7" y="17"/>
                          </a:lnTo>
                          <a:lnTo>
                            <a:pt x="8" y="21"/>
                          </a:lnTo>
                          <a:lnTo>
                            <a:pt x="10" y="26"/>
                          </a:lnTo>
                          <a:lnTo>
                            <a:pt x="12" y="31"/>
                          </a:lnTo>
                          <a:lnTo>
                            <a:pt x="15" y="39"/>
                          </a:lnTo>
                          <a:lnTo>
                            <a:pt x="17" y="44"/>
                          </a:lnTo>
                          <a:lnTo>
                            <a:pt x="18" y="49"/>
                          </a:lnTo>
                          <a:lnTo>
                            <a:pt x="21" y="53"/>
                          </a:lnTo>
                          <a:lnTo>
                            <a:pt x="23" y="57"/>
                          </a:lnTo>
                          <a:lnTo>
                            <a:pt x="25" y="62"/>
                          </a:lnTo>
                          <a:lnTo>
                            <a:pt x="26" y="65"/>
                          </a:lnTo>
                          <a:lnTo>
                            <a:pt x="28" y="68"/>
                          </a:lnTo>
                          <a:lnTo>
                            <a:pt x="31" y="72"/>
                          </a:lnTo>
                          <a:lnTo>
                            <a:pt x="33" y="76"/>
                          </a:lnTo>
                          <a:lnTo>
                            <a:pt x="34" y="77"/>
                          </a:lnTo>
                          <a:lnTo>
                            <a:pt x="34" y="81"/>
                          </a:lnTo>
                          <a:lnTo>
                            <a:pt x="35" y="85"/>
                          </a:lnTo>
                          <a:lnTo>
                            <a:pt x="36" y="85"/>
                          </a:lnTo>
                          <a:lnTo>
                            <a:pt x="38" y="87"/>
                          </a:lnTo>
                          <a:lnTo>
                            <a:pt x="38" y="90"/>
                          </a:lnTo>
                          <a:lnTo>
                            <a:pt x="39" y="94"/>
                          </a:lnTo>
                          <a:lnTo>
                            <a:pt x="41" y="98"/>
                          </a:lnTo>
                          <a:lnTo>
                            <a:pt x="42" y="107"/>
                          </a:lnTo>
                          <a:lnTo>
                            <a:pt x="44" y="109"/>
                          </a:lnTo>
                          <a:lnTo>
                            <a:pt x="45" y="113"/>
                          </a:lnTo>
                          <a:lnTo>
                            <a:pt x="48" y="119"/>
                          </a:lnTo>
                          <a:lnTo>
                            <a:pt x="51" y="122"/>
                          </a:lnTo>
                          <a:lnTo>
                            <a:pt x="52" y="125"/>
                          </a:lnTo>
                          <a:lnTo>
                            <a:pt x="55" y="139"/>
                          </a:lnTo>
                          <a:lnTo>
                            <a:pt x="59" y="144"/>
                          </a:lnTo>
                          <a:lnTo>
                            <a:pt x="58" y="147"/>
                          </a:lnTo>
                          <a:lnTo>
                            <a:pt x="57" y="148"/>
                          </a:lnTo>
                          <a:lnTo>
                            <a:pt x="58" y="151"/>
                          </a:lnTo>
                          <a:lnTo>
                            <a:pt x="60" y="154"/>
                          </a:lnTo>
                          <a:lnTo>
                            <a:pt x="58" y="154"/>
                          </a:lnTo>
                          <a:lnTo>
                            <a:pt x="56" y="155"/>
                          </a:lnTo>
                          <a:lnTo>
                            <a:pt x="55" y="157"/>
                          </a:lnTo>
                          <a:lnTo>
                            <a:pt x="54" y="160"/>
                          </a:lnTo>
                          <a:lnTo>
                            <a:pt x="54" y="164"/>
                          </a:lnTo>
                          <a:lnTo>
                            <a:pt x="52" y="160"/>
                          </a:lnTo>
                          <a:lnTo>
                            <a:pt x="52" y="158"/>
                          </a:lnTo>
                          <a:lnTo>
                            <a:pt x="52" y="155"/>
                          </a:lnTo>
                          <a:lnTo>
                            <a:pt x="52" y="153"/>
                          </a:lnTo>
                          <a:lnTo>
                            <a:pt x="54" y="151"/>
                          </a:lnTo>
                          <a:lnTo>
                            <a:pt x="55" y="150"/>
                          </a:lnTo>
                          <a:lnTo>
                            <a:pt x="54" y="147"/>
                          </a:lnTo>
                          <a:lnTo>
                            <a:pt x="52" y="144"/>
                          </a:lnTo>
                          <a:lnTo>
                            <a:pt x="52" y="140"/>
                          </a:lnTo>
                          <a:lnTo>
                            <a:pt x="55" y="138"/>
                          </a:lnTo>
                          <a:lnTo>
                            <a:pt x="50" y="127"/>
                          </a:lnTo>
                          <a:lnTo>
                            <a:pt x="49" y="125"/>
                          </a:lnTo>
                          <a:lnTo>
                            <a:pt x="48" y="122"/>
                          </a:lnTo>
                          <a:lnTo>
                            <a:pt x="47" y="119"/>
                          </a:lnTo>
                          <a:lnTo>
                            <a:pt x="45" y="113"/>
                          </a:lnTo>
                          <a:lnTo>
                            <a:pt x="42" y="110"/>
                          </a:lnTo>
                          <a:lnTo>
                            <a:pt x="40" y="104"/>
                          </a:lnTo>
                          <a:lnTo>
                            <a:pt x="38" y="103"/>
                          </a:lnTo>
                          <a:lnTo>
                            <a:pt x="38" y="102"/>
                          </a:lnTo>
                          <a:lnTo>
                            <a:pt x="37" y="99"/>
                          </a:lnTo>
                          <a:lnTo>
                            <a:pt x="35" y="95"/>
                          </a:lnTo>
                          <a:lnTo>
                            <a:pt x="34" y="90"/>
                          </a:lnTo>
                          <a:lnTo>
                            <a:pt x="32" y="85"/>
                          </a:lnTo>
                          <a:lnTo>
                            <a:pt x="31" y="79"/>
                          </a:lnTo>
                          <a:lnTo>
                            <a:pt x="29" y="76"/>
                          </a:lnTo>
                          <a:lnTo>
                            <a:pt x="26" y="70"/>
                          </a:lnTo>
                          <a:lnTo>
                            <a:pt x="24" y="66"/>
                          </a:lnTo>
                          <a:lnTo>
                            <a:pt x="22" y="62"/>
                          </a:lnTo>
                          <a:lnTo>
                            <a:pt x="20" y="57"/>
                          </a:lnTo>
                          <a:lnTo>
                            <a:pt x="18" y="54"/>
                          </a:lnTo>
                          <a:lnTo>
                            <a:pt x="18" y="49"/>
                          </a:lnTo>
                          <a:lnTo>
                            <a:pt x="15" y="43"/>
                          </a:lnTo>
                          <a:lnTo>
                            <a:pt x="14" y="39"/>
                          </a:lnTo>
                          <a:lnTo>
                            <a:pt x="12" y="35"/>
                          </a:lnTo>
                          <a:lnTo>
                            <a:pt x="11" y="31"/>
                          </a:lnTo>
                          <a:lnTo>
                            <a:pt x="9" y="28"/>
                          </a:lnTo>
                          <a:lnTo>
                            <a:pt x="8" y="25"/>
                          </a:lnTo>
                          <a:lnTo>
                            <a:pt x="6" y="21"/>
                          </a:lnTo>
                          <a:lnTo>
                            <a:pt x="5" y="17"/>
                          </a:lnTo>
                          <a:lnTo>
                            <a:pt x="5" y="14"/>
                          </a:lnTo>
                          <a:lnTo>
                            <a:pt x="3" y="11"/>
                          </a:lnTo>
                          <a:lnTo>
                            <a:pt x="2" y="8"/>
                          </a:lnTo>
                          <a:lnTo>
                            <a:pt x="0" y="5"/>
                          </a:lnTo>
                          <a:lnTo>
                            <a:pt x="0" y="3"/>
                          </a:lnTo>
                          <a:lnTo>
                            <a:pt x="2" y="0"/>
                          </a:lnTo>
                        </a:path>
                      </a:pathLst>
                    </a:custGeom>
                    <a:solidFill>
                      <a:srgbClr val="FFFFFF"/>
                    </a:solidFill>
                    <a:ln w="12700" cap="rnd">
                      <a:solidFill>
                        <a:srgbClr val="000000"/>
                      </a:solidFill>
                      <a:round/>
                      <a:headEnd/>
                      <a:tailEnd/>
                    </a:ln>
                  </p:spPr>
                  <p:txBody>
                    <a:bodyPr/>
                    <a:lstStyle/>
                    <a:p>
                      <a:endParaRPr lang="en-US"/>
                    </a:p>
                  </p:txBody>
                </p:sp>
                <p:sp>
                  <p:nvSpPr>
                    <p:cNvPr id="27004" name="Freeform 2516"/>
                    <p:cNvSpPr>
                      <a:spLocks/>
                    </p:cNvSpPr>
                    <p:nvPr/>
                  </p:nvSpPr>
                  <p:spPr bwMode="auto">
                    <a:xfrm>
                      <a:off x="5071" y="1569"/>
                      <a:ext cx="17" cy="90"/>
                    </a:xfrm>
                    <a:custGeom>
                      <a:avLst/>
                      <a:gdLst>
                        <a:gd name="T0" fmla="*/ 1 w 17"/>
                        <a:gd name="T1" fmla="*/ 46 h 90"/>
                        <a:gd name="T2" fmla="*/ 1 w 17"/>
                        <a:gd name="T3" fmla="*/ 40 h 90"/>
                        <a:gd name="T4" fmla="*/ 1 w 17"/>
                        <a:gd name="T5" fmla="*/ 32 h 90"/>
                        <a:gd name="T6" fmla="*/ 2 w 17"/>
                        <a:gd name="T7" fmla="*/ 29 h 90"/>
                        <a:gd name="T8" fmla="*/ 3 w 17"/>
                        <a:gd name="T9" fmla="*/ 26 h 90"/>
                        <a:gd name="T10" fmla="*/ 3 w 17"/>
                        <a:gd name="T11" fmla="*/ 23 h 90"/>
                        <a:gd name="T12" fmla="*/ 3 w 17"/>
                        <a:gd name="T13" fmla="*/ 20 h 90"/>
                        <a:gd name="T14" fmla="*/ 4 w 17"/>
                        <a:gd name="T15" fmla="*/ 17 h 90"/>
                        <a:gd name="T16" fmla="*/ 5 w 17"/>
                        <a:gd name="T17" fmla="*/ 15 h 90"/>
                        <a:gd name="T18" fmla="*/ 5 w 17"/>
                        <a:gd name="T19" fmla="*/ 14 h 90"/>
                        <a:gd name="T20" fmla="*/ 7 w 17"/>
                        <a:gd name="T21" fmla="*/ 12 h 90"/>
                        <a:gd name="T22" fmla="*/ 9 w 17"/>
                        <a:gd name="T23" fmla="*/ 11 h 90"/>
                        <a:gd name="T24" fmla="*/ 9 w 17"/>
                        <a:gd name="T25" fmla="*/ 9 h 90"/>
                        <a:gd name="T26" fmla="*/ 10 w 17"/>
                        <a:gd name="T27" fmla="*/ 7 h 90"/>
                        <a:gd name="T28" fmla="*/ 12 w 17"/>
                        <a:gd name="T29" fmla="*/ 5 h 90"/>
                        <a:gd name="T30" fmla="*/ 16 w 17"/>
                        <a:gd name="T31" fmla="*/ 0 h 90"/>
                        <a:gd name="T32" fmla="*/ 13 w 17"/>
                        <a:gd name="T33" fmla="*/ 4 h 90"/>
                        <a:gd name="T34" fmla="*/ 13 w 17"/>
                        <a:gd name="T35" fmla="*/ 7 h 90"/>
                        <a:gd name="T36" fmla="*/ 13 w 17"/>
                        <a:gd name="T37" fmla="*/ 9 h 90"/>
                        <a:gd name="T38" fmla="*/ 12 w 17"/>
                        <a:gd name="T39" fmla="*/ 10 h 90"/>
                        <a:gd name="T40" fmla="*/ 10 w 17"/>
                        <a:gd name="T41" fmla="*/ 12 h 90"/>
                        <a:gd name="T42" fmla="*/ 9 w 17"/>
                        <a:gd name="T43" fmla="*/ 13 h 90"/>
                        <a:gd name="T44" fmla="*/ 9 w 17"/>
                        <a:gd name="T45" fmla="*/ 15 h 90"/>
                        <a:gd name="T46" fmla="*/ 9 w 17"/>
                        <a:gd name="T47" fmla="*/ 17 h 90"/>
                        <a:gd name="T48" fmla="*/ 8 w 17"/>
                        <a:gd name="T49" fmla="*/ 18 h 90"/>
                        <a:gd name="T50" fmla="*/ 6 w 17"/>
                        <a:gd name="T51" fmla="*/ 20 h 90"/>
                        <a:gd name="T52" fmla="*/ 5 w 17"/>
                        <a:gd name="T53" fmla="*/ 23 h 90"/>
                        <a:gd name="T54" fmla="*/ 5 w 17"/>
                        <a:gd name="T55" fmla="*/ 26 h 90"/>
                        <a:gd name="T56" fmla="*/ 5 w 17"/>
                        <a:gd name="T57" fmla="*/ 28 h 90"/>
                        <a:gd name="T58" fmla="*/ 5 w 17"/>
                        <a:gd name="T59" fmla="*/ 31 h 90"/>
                        <a:gd name="T60" fmla="*/ 4 w 17"/>
                        <a:gd name="T61" fmla="*/ 35 h 90"/>
                        <a:gd name="T62" fmla="*/ 3 w 17"/>
                        <a:gd name="T63" fmla="*/ 38 h 90"/>
                        <a:gd name="T64" fmla="*/ 4 w 17"/>
                        <a:gd name="T65" fmla="*/ 45 h 90"/>
                        <a:gd name="T66" fmla="*/ 4 w 17"/>
                        <a:gd name="T67" fmla="*/ 51 h 90"/>
                        <a:gd name="T68" fmla="*/ 4 w 17"/>
                        <a:gd name="T69" fmla="*/ 55 h 90"/>
                        <a:gd name="T70" fmla="*/ 5 w 17"/>
                        <a:gd name="T71" fmla="*/ 58 h 90"/>
                        <a:gd name="T72" fmla="*/ 5 w 17"/>
                        <a:gd name="T73" fmla="*/ 62 h 90"/>
                        <a:gd name="T74" fmla="*/ 5 w 17"/>
                        <a:gd name="T75" fmla="*/ 67 h 90"/>
                        <a:gd name="T76" fmla="*/ 5 w 17"/>
                        <a:gd name="T77" fmla="*/ 71 h 90"/>
                        <a:gd name="T78" fmla="*/ 5 w 17"/>
                        <a:gd name="T79" fmla="*/ 74 h 90"/>
                        <a:gd name="T80" fmla="*/ 6 w 17"/>
                        <a:gd name="T81" fmla="*/ 77 h 90"/>
                        <a:gd name="T82" fmla="*/ 6 w 17"/>
                        <a:gd name="T83" fmla="*/ 80 h 90"/>
                        <a:gd name="T84" fmla="*/ 6 w 17"/>
                        <a:gd name="T85" fmla="*/ 82 h 90"/>
                        <a:gd name="T86" fmla="*/ 5 w 17"/>
                        <a:gd name="T87" fmla="*/ 85 h 90"/>
                        <a:gd name="T88" fmla="*/ 3 w 17"/>
                        <a:gd name="T89" fmla="*/ 89 h 90"/>
                        <a:gd name="T90" fmla="*/ 4 w 17"/>
                        <a:gd name="T91" fmla="*/ 85 h 90"/>
                        <a:gd name="T92" fmla="*/ 3 w 17"/>
                        <a:gd name="T93" fmla="*/ 82 h 90"/>
                        <a:gd name="T94" fmla="*/ 3 w 17"/>
                        <a:gd name="T95" fmla="*/ 80 h 90"/>
                        <a:gd name="T96" fmla="*/ 2 w 17"/>
                        <a:gd name="T97" fmla="*/ 77 h 90"/>
                        <a:gd name="T98" fmla="*/ 2 w 17"/>
                        <a:gd name="T99" fmla="*/ 74 h 90"/>
                        <a:gd name="T100" fmla="*/ 1 w 17"/>
                        <a:gd name="T101" fmla="*/ 72 h 90"/>
                        <a:gd name="T102" fmla="*/ 1 w 17"/>
                        <a:gd name="T103" fmla="*/ 70 h 90"/>
                        <a:gd name="T104" fmla="*/ 2 w 17"/>
                        <a:gd name="T105" fmla="*/ 68 h 90"/>
                        <a:gd name="T106" fmla="*/ 2 w 17"/>
                        <a:gd name="T107" fmla="*/ 65 h 90"/>
                        <a:gd name="T108" fmla="*/ 2 w 17"/>
                        <a:gd name="T109" fmla="*/ 61 h 90"/>
                        <a:gd name="T110" fmla="*/ 1 w 17"/>
                        <a:gd name="T111" fmla="*/ 58 h 90"/>
                        <a:gd name="T112" fmla="*/ 1 w 17"/>
                        <a:gd name="T113" fmla="*/ 54 h 90"/>
                        <a:gd name="T114" fmla="*/ 0 w 17"/>
                        <a:gd name="T115" fmla="*/ 51 h 90"/>
                        <a:gd name="T116" fmla="*/ 1 w 17"/>
                        <a:gd name="T117" fmla="*/ 48 h 90"/>
                        <a:gd name="T118" fmla="*/ 1 w 17"/>
                        <a:gd name="T119" fmla="*/ 46 h 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
                        <a:gd name="T181" fmla="*/ 0 h 90"/>
                        <a:gd name="T182" fmla="*/ 17 w 17"/>
                        <a:gd name="T183" fmla="*/ 90 h 9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 h="90">
                          <a:moveTo>
                            <a:pt x="1" y="46"/>
                          </a:moveTo>
                          <a:lnTo>
                            <a:pt x="1" y="40"/>
                          </a:lnTo>
                          <a:lnTo>
                            <a:pt x="1" y="32"/>
                          </a:lnTo>
                          <a:lnTo>
                            <a:pt x="2" y="29"/>
                          </a:lnTo>
                          <a:lnTo>
                            <a:pt x="3" y="26"/>
                          </a:lnTo>
                          <a:lnTo>
                            <a:pt x="3" y="23"/>
                          </a:lnTo>
                          <a:lnTo>
                            <a:pt x="3" y="20"/>
                          </a:lnTo>
                          <a:lnTo>
                            <a:pt x="4" y="17"/>
                          </a:lnTo>
                          <a:lnTo>
                            <a:pt x="5" y="15"/>
                          </a:lnTo>
                          <a:lnTo>
                            <a:pt x="5" y="14"/>
                          </a:lnTo>
                          <a:lnTo>
                            <a:pt x="7" y="12"/>
                          </a:lnTo>
                          <a:lnTo>
                            <a:pt x="9" y="11"/>
                          </a:lnTo>
                          <a:lnTo>
                            <a:pt x="9" y="9"/>
                          </a:lnTo>
                          <a:lnTo>
                            <a:pt x="10" y="7"/>
                          </a:lnTo>
                          <a:lnTo>
                            <a:pt x="12" y="5"/>
                          </a:lnTo>
                          <a:lnTo>
                            <a:pt x="16" y="0"/>
                          </a:lnTo>
                          <a:lnTo>
                            <a:pt x="13" y="4"/>
                          </a:lnTo>
                          <a:lnTo>
                            <a:pt x="13" y="7"/>
                          </a:lnTo>
                          <a:lnTo>
                            <a:pt x="13" y="9"/>
                          </a:lnTo>
                          <a:lnTo>
                            <a:pt x="12" y="10"/>
                          </a:lnTo>
                          <a:lnTo>
                            <a:pt x="10" y="12"/>
                          </a:lnTo>
                          <a:lnTo>
                            <a:pt x="9" y="13"/>
                          </a:lnTo>
                          <a:lnTo>
                            <a:pt x="9" y="15"/>
                          </a:lnTo>
                          <a:lnTo>
                            <a:pt x="9" y="17"/>
                          </a:lnTo>
                          <a:lnTo>
                            <a:pt x="8" y="18"/>
                          </a:lnTo>
                          <a:lnTo>
                            <a:pt x="6" y="20"/>
                          </a:lnTo>
                          <a:lnTo>
                            <a:pt x="5" y="23"/>
                          </a:lnTo>
                          <a:lnTo>
                            <a:pt x="5" y="26"/>
                          </a:lnTo>
                          <a:lnTo>
                            <a:pt x="5" y="28"/>
                          </a:lnTo>
                          <a:lnTo>
                            <a:pt x="5" y="31"/>
                          </a:lnTo>
                          <a:lnTo>
                            <a:pt x="4" y="35"/>
                          </a:lnTo>
                          <a:lnTo>
                            <a:pt x="3" y="38"/>
                          </a:lnTo>
                          <a:lnTo>
                            <a:pt x="4" y="45"/>
                          </a:lnTo>
                          <a:lnTo>
                            <a:pt x="4" y="51"/>
                          </a:lnTo>
                          <a:lnTo>
                            <a:pt x="4" y="55"/>
                          </a:lnTo>
                          <a:lnTo>
                            <a:pt x="5" y="58"/>
                          </a:lnTo>
                          <a:lnTo>
                            <a:pt x="5" y="62"/>
                          </a:lnTo>
                          <a:lnTo>
                            <a:pt x="5" y="67"/>
                          </a:lnTo>
                          <a:lnTo>
                            <a:pt x="5" y="71"/>
                          </a:lnTo>
                          <a:lnTo>
                            <a:pt x="5" y="74"/>
                          </a:lnTo>
                          <a:lnTo>
                            <a:pt x="6" y="77"/>
                          </a:lnTo>
                          <a:lnTo>
                            <a:pt x="6" y="80"/>
                          </a:lnTo>
                          <a:lnTo>
                            <a:pt x="6" y="82"/>
                          </a:lnTo>
                          <a:lnTo>
                            <a:pt x="5" y="85"/>
                          </a:lnTo>
                          <a:lnTo>
                            <a:pt x="3" y="89"/>
                          </a:lnTo>
                          <a:lnTo>
                            <a:pt x="4" y="85"/>
                          </a:lnTo>
                          <a:lnTo>
                            <a:pt x="3" y="82"/>
                          </a:lnTo>
                          <a:lnTo>
                            <a:pt x="3" y="80"/>
                          </a:lnTo>
                          <a:lnTo>
                            <a:pt x="2" y="77"/>
                          </a:lnTo>
                          <a:lnTo>
                            <a:pt x="2" y="74"/>
                          </a:lnTo>
                          <a:lnTo>
                            <a:pt x="1" y="72"/>
                          </a:lnTo>
                          <a:lnTo>
                            <a:pt x="1" y="70"/>
                          </a:lnTo>
                          <a:lnTo>
                            <a:pt x="2" y="68"/>
                          </a:lnTo>
                          <a:lnTo>
                            <a:pt x="2" y="65"/>
                          </a:lnTo>
                          <a:lnTo>
                            <a:pt x="2" y="61"/>
                          </a:lnTo>
                          <a:lnTo>
                            <a:pt x="1" y="58"/>
                          </a:lnTo>
                          <a:lnTo>
                            <a:pt x="1" y="54"/>
                          </a:lnTo>
                          <a:lnTo>
                            <a:pt x="0" y="51"/>
                          </a:lnTo>
                          <a:lnTo>
                            <a:pt x="1" y="48"/>
                          </a:lnTo>
                          <a:lnTo>
                            <a:pt x="1" y="46"/>
                          </a:lnTo>
                        </a:path>
                      </a:pathLst>
                    </a:custGeom>
                    <a:solidFill>
                      <a:srgbClr val="FFFFFF"/>
                    </a:solidFill>
                    <a:ln w="12700" cap="rnd">
                      <a:solidFill>
                        <a:srgbClr val="000000"/>
                      </a:solidFill>
                      <a:round/>
                      <a:headEnd/>
                      <a:tailEnd/>
                    </a:ln>
                  </p:spPr>
                  <p:txBody>
                    <a:bodyPr/>
                    <a:lstStyle/>
                    <a:p>
                      <a:endParaRPr lang="en-US"/>
                    </a:p>
                  </p:txBody>
                </p:sp>
                <p:sp>
                  <p:nvSpPr>
                    <p:cNvPr id="27005" name="Freeform 2517"/>
                    <p:cNvSpPr>
                      <a:spLocks/>
                    </p:cNvSpPr>
                    <p:nvPr/>
                  </p:nvSpPr>
                  <p:spPr bwMode="auto">
                    <a:xfrm>
                      <a:off x="5118" y="1569"/>
                      <a:ext cx="115" cy="230"/>
                    </a:xfrm>
                    <a:custGeom>
                      <a:avLst/>
                      <a:gdLst>
                        <a:gd name="T0" fmla="*/ 3 w 115"/>
                        <a:gd name="T1" fmla="*/ 1 h 230"/>
                        <a:gd name="T2" fmla="*/ 8 w 115"/>
                        <a:gd name="T3" fmla="*/ 5 h 230"/>
                        <a:gd name="T4" fmla="*/ 11 w 115"/>
                        <a:gd name="T5" fmla="*/ 10 h 230"/>
                        <a:gd name="T6" fmla="*/ 16 w 115"/>
                        <a:gd name="T7" fmla="*/ 17 h 230"/>
                        <a:gd name="T8" fmla="*/ 20 w 115"/>
                        <a:gd name="T9" fmla="*/ 26 h 230"/>
                        <a:gd name="T10" fmla="*/ 19 w 115"/>
                        <a:gd name="T11" fmla="*/ 14 h 230"/>
                        <a:gd name="T12" fmla="*/ 24 w 115"/>
                        <a:gd name="T13" fmla="*/ 24 h 230"/>
                        <a:gd name="T14" fmla="*/ 33 w 115"/>
                        <a:gd name="T15" fmla="*/ 39 h 230"/>
                        <a:gd name="T16" fmla="*/ 39 w 115"/>
                        <a:gd name="T17" fmla="*/ 50 h 230"/>
                        <a:gd name="T18" fmla="*/ 44 w 115"/>
                        <a:gd name="T19" fmla="*/ 63 h 230"/>
                        <a:gd name="T20" fmla="*/ 49 w 115"/>
                        <a:gd name="T21" fmla="*/ 73 h 230"/>
                        <a:gd name="T22" fmla="*/ 55 w 115"/>
                        <a:gd name="T23" fmla="*/ 85 h 230"/>
                        <a:gd name="T24" fmla="*/ 59 w 115"/>
                        <a:gd name="T25" fmla="*/ 96 h 230"/>
                        <a:gd name="T26" fmla="*/ 66 w 115"/>
                        <a:gd name="T27" fmla="*/ 110 h 230"/>
                        <a:gd name="T28" fmla="*/ 71 w 115"/>
                        <a:gd name="T29" fmla="*/ 119 h 230"/>
                        <a:gd name="T30" fmla="*/ 75 w 115"/>
                        <a:gd name="T31" fmla="*/ 127 h 230"/>
                        <a:gd name="T32" fmla="*/ 78 w 115"/>
                        <a:gd name="T33" fmla="*/ 139 h 230"/>
                        <a:gd name="T34" fmla="*/ 84 w 115"/>
                        <a:gd name="T35" fmla="*/ 151 h 230"/>
                        <a:gd name="T36" fmla="*/ 90 w 115"/>
                        <a:gd name="T37" fmla="*/ 162 h 230"/>
                        <a:gd name="T38" fmla="*/ 96 w 115"/>
                        <a:gd name="T39" fmla="*/ 175 h 230"/>
                        <a:gd name="T40" fmla="*/ 101 w 115"/>
                        <a:gd name="T41" fmla="*/ 184 h 230"/>
                        <a:gd name="T42" fmla="*/ 106 w 115"/>
                        <a:gd name="T43" fmla="*/ 197 h 230"/>
                        <a:gd name="T44" fmla="*/ 109 w 115"/>
                        <a:gd name="T45" fmla="*/ 205 h 230"/>
                        <a:gd name="T46" fmla="*/ 110 w 115"/>
                        <a:gd name="T47" fmla="*/ 215 h 230"/>
                        <a:gd name="T48" fmla="*/ 114 w 115"/>
                        <a:gd name="T49" fmla="*/ 229 h 230"/>
                        <a:gd name="T50" fmla="*/ 55 w 115"/>
                        <a:gd name="T51" fmla="*/ 224 h 230"/>
                        <a:gd name="T52" fmla="*/ 59 w 115"/>
                        <a:gd name="T53" fmla="*/ 215 h 230"/>
                        <a:gd name="T54" fmla="*/ 64 w 115"/>
                        <a:gd name="T55" fmla="*/ 208 h 230"/>
                        <a:gd name="T56" fmla="*/ 67 w 115"/>
                        <a:gd name="T57" fmla="*/ 204 h 230"/>
                        <a:gd name="T58" fmla="*/ 68 w 115"/>
                        <a:gd name="T59" fmla="*/ 199 h 230"/>
                        <a:gd name="T60" fmla="*/ 73 w 115"/>
                        <a:gd name="T61" fmla="*/ 201 h 230"/>
                        <a:gd name="T62" fmla="*/ 76 w 115"/>
                        <a:gd name="T63" fmla="*/ 199 h 230"/>
                        <a:gd name="T64" fmla="*/ 74 w 115"/>
                        <a:gd name="T65" fmla="*/ 189 h 230"/>
                        <a:gd name="T66" fmla="*/ 74 w 115"/>
                        <a:gd name="T67" fmla="*/ 183 h 230"/>
                        <a:gd name="T68" fmla="*/ 78 w 115"/>
                        <a:gd name="T69" fmla="*/ 186 h 230"/>
                        <a:gd name="T70" fmla="*/ 80 w 115"/>
                        <a:gd name="T71" fmla="*/ 184 h 230"/>
                        <a:gd name="T72" fmla="*/ 77 w 115"/>
                        <a:gd name="T73" fmla="*/ 173 h 230"/>
                        <a:gd name="T74" fmla="*/ 72 w 115"/>
                        <a:gd name="T75" fmla="*/ 162 h 230"/>
                        <a:gd name="T76" fmla="*/ 74 w 115"/>
                        <a:gd name="T77" fmla="*/ 162 h 230"/>
                        <a:gd name="T78" fmla="*/ 80 w 115"/>
                        <a:gd name="T79" fmla="*/ 172 h 230"/>
                        <a:gd name="T80" fmla="*/ 84 w 115"/>
                        <a:gd name="T81" fmla="*/ 177 h 230"/>
                        <a:gd name="T82" fmla="*/ 86 w 115"/>
                        <a:gd name="T83" fmla="*/ 174 h 230"/>
                        <a:gd name="T84" fmla="*/ 82 w 115"/>
                        <a:gd name="T85" fmla="*/ 163 h 230"/>
                        <a:gd name="T86" fmla="*/ 77 w 115"/>
                        <a:gd name="T87" fmla="*/ 151 h 230"/>
                        <a:gd name="T88" fmla="*/ 71 w 115"/>
                        <a:gd name="T89" fmla="*/ 141 h 230"/>
                        <a:gd name="T90" fmla="*/ 65 w 115"/>
                        <a:gd name="T91" fmla="*/ 131 h 230"/>
                        <a:gd name="T92" fmla="*/ 61 w 115"/>
                        <a:gd name="T93" fmla="*/ 124 h 230"/>
                        <a:gd name="T94" fmla="*/ 59 w 115"/>
                        <a:gd name="T95" fmla="*/ 117 h 230"/>
                        <a:gd name="T96" fmla="*/ 54 w 115"/>
                        <a:gd name="T97" fmla="*/ 109 h 230"/>
                        <a:gd name="T98" fmla="*/ 50 w 115"/>
                        <a:gd name="T99" fmla="*/ 100 h 230"/>
                        <a:gd name="T100" fmla="*/ 45 w 115"/>
                        <a:gd name="T101" fmla="*/ 89 h 230"/>
                        <a:gd name="T102" fmla="*/ 40 w 115"/>
                        <a:gd name="T103" fmla="*/ 82 h 230"/>
                        <a:gd name="T104" fmla="*/ 35 w 115"/>
                        <a:gd name="T105" fmla="*/ 77 h 230"/>
                        <a:gd name="T106" fmla="*/ 31 w 115"/>
                        <a:gd name="T107" fmla="*/ 72 h 230"/>
                        <a:gd name="T108" fmla="*/ 29 w 115"/>
                        <a:gd name="T109" fmla="*/ 64 h 230"/>
                        <a:gd name="T110" fmla="*/ 24 w 115"/>
                        <a:gd name="T111" fmla="*/ 59 h 230"/>
                        <a:gd name="T112" fmla="*/ 22 w 115"/>
                        <a:gd name="T113" fmla="*/ 52 h 230"/>
                        <a:gd name="T114" fmla="*/ 20 w 115"/>
                        <a:gd name="T115" fmla="*/ 47 h 230"/>
                        <a:gd name="T116" fmla="*/ 16 w 115"/>
                        <a:gd name="T117" fmla="*/ 40 h 230"/>
                        <a:gd name="T118" fmla="*/ 11 w 115"/>
                        <a:gd name="T119" fmla="*/ 27 h 230"/>
                        <a:gd name="T120" fmla="*/ 7 w 115"/>
                        <a:gd name="T121" fmla="*/ 17 h 230"/>
                        <a:gd name="T122" fmla="*/ 4 w 115"/>
                        <a:gd name="T123" fmla="*/ 11 h 230"/>
                        <a:gd name="T124" fmla="*/ 2 w 115"/>
                        <a:gd name="T125" fmla="*/ 5 h 23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5"/>
                        <a:gd name="T190" fmla="*/ 0 h 230"/>
                        <a:gd name="T191" fmla="*/ 115 w 115"/>
                        <a:gd name="T192" fmla="*/ 230 h 23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5" h="230">
                          <a:moveTo>
                            <a:pt x="0" y="0"/>
                          </a:moveTo>
                          <a:lnTo>
                            <a:pt x="3" y="1"/>
                          </a:lnTo>
                          <a:lnTo>
                            <a:pt x="7" y="2"/>
                          </a:lnTo>
                          <a:lnTo>
                            <a:pt x="8" y="5"/>
                          </a:lnTo>
                          <a:lnTo>
                            <a:pt x="10" y="7"/>
                          </a:lnTo>
                          <a:lnTo>
                            <a:pt x="11" y="10"/>
                          </a:lnTo>
                          <a:lnTo>
                            <a:pt x="14" y="14"/>
                          </a:lnTo>
                          <a:lnTo>
                            <a:pt x="16" y="17"/>
                          </a:lnTo>
                          <a:lnTo>
                            <a:pt x="19" y="21"/>
                          </a:lnTo>
                          <a:lnTo>
                            <a:pt x="20" y="26"/>
                          </a:lnTo>
                          <a:lnTo>
                            <a:pt x="20" y="20"/>
                          </a:lnTo>
                          <a:lnTo>
                            <a:pt x="19" y="14"/>
                          </a:lnTo>
                          <a:lnTo>
                            <a:pt x="21" y="17"/>
                          </a:lnTo>
                          <a:lnTo>
                            <a:pt x="24" y="24"/>
                          </a:lnTo>
                          <a:lnTo>
                            <a:pt x="29" y="32"/>
                          </a:lnTo>
                          <a:lnTo>
                            <a:pt x="33" y="39"/>
                          </a:lnTo>
                          <a:lnTo>
                            <a:pt x="37" y="44"/>
                          </a:lnTo>
                          <a:lnTo>
                            <a:pt x="39" y="50"/>
                          </a:lnTo>
                          <a:lnTo>
                            <a:pt x="42" y="57"/>
                          </a:lnTo>
                          <a:lnTo>
                            <a:pt x="44" y="63"/>
                          </a:lnTo>
                          <a:lnTo>
                            <a:pt x="46" y="68"/>
                          </a:lnTo>
                          <a:lnTo>
                            <a:pt x="49" y="73"/>
                          </a:lnTo>
                          <a:lnTo>
                            <a:pt x="52" y="79"/>
                          </a:lnTo>
                          <a:lnTo>
                            <a:pt x="55" y="85"/>
                          </a:lnTo>
                          <a:lnTo>
                            <a:pt x="56" y="91"/>
                          </a:lnTo>
                          <a:lnTo>
                            <a:pt x="59" y="96"/>
                          </a:lnTo>
                          <a:lnTo>
                            <a:pt x="63" y="103"/>
                          </a:lnTo>
                          <a:lnTo>
                            <a:pt x="66" y="110"/>
                          </a:lnTo>
                          <a:lnTo>
                            <a:pt x="68" y="115"/>
                          </a:lnTo>
                          <a:lnTo>
                            <a:pt x="71" y="119"/>
                          </a:lnTo>
                          <a:lnTo>
                            <a:pt x="74" y="125"/>
                          </a:lnTo>
                          <a:lnTo>
                            <a:pt x="75" y="127"/>
                          </a:lnTo>
                          <a:lnTo>
                            <a:pt x="77" y="132"/>
                          </a:lnTo>
                          <a:lnTo>
                            <a:pt x="78" y="139"/>
                          </a:lnTo>
                          <a:lnTo>
                            <a:pt x="81" y="145"/>
                          </a:lnTo>
                          <a:lnTo>
                            <a:pt x="84" y="151"/>
                          </a:lnTo>
                          <a:lnTo>
                            <a:pt x="86" y="156"/>
                          </a:lnTo>
                          <a:lnTo>
                            <a:pt x="90" y="162"/>
                          </a:lnTo>
                          <a:lnTo>
                            <a:pt x="94" y="170"/>
                          </a:lnTo>
                          <a:lnTo>
                            <a:pt x="96" y="175"/>
                          </a:lnTo>
                          <a:lnTo>
                            <a:pt x="99" y="179"/>
                          </a:lnTo>
                          <a:lnTo>
                            <a:pt x="101" y="184"/>
                          </a:lnTo>
                          <a:lnTo>
                            <a:pt x="104" y="192"/>
                          </a:lnTo>
                          <a:lnTo>
                            <a:pt x="106" y="197"/>
                          </a:lnTo>
                          <a:lnTo>
                            <a:pt x="109" y="202"/>
                          </a:lnTo>
                          <a:lnTo>
                            <a:pt x="109" y="205"/>
                          </a:lnTo>
                          <a:lnTo>
                            <a:pt x="109" y="210"/>
                          </a:lnTo>
                          <a:lnTo>
                            <a:pt x="110" y="215"/>
                          </a:lnTo>
                          <a:lnTo>
                            <a:pt x="112" y="222"/>
                          </a:lnTo>
                          <a:lnTo>
                            <a:pt x="114" y="229"/>
                          </a:lnTo>
                          <a:lnTo>
                            <a:pt x="53" y="229"/>
                          </a:lnTo>
                          <a:lnTo>
                            <a:pt x="55" y="224"/>
                          </a:lnTo>
                          <a:lnTo>
                            <a:pt x="57" y="219"/>
                          </a:lnTo>
                          <a:lnTo>
                            <a:pt x="59" y="215"/>
                          </a:lnTo>
                          <a:lnTo>
                            <a:pt x="60" y="212"/>
                          </a:lnTo>
                          <a:lnTo>
                            <a:pt x="64" y="208"/>
                          </a:lnTo>
                          <a:lnTo>
                            <a:pt x="65" y="206"/>
                          </a:lnTo>
                          <a:lnTo>
                            <a:pt x="67" y="204"/>
                          </a:lnTo>
                          <a:lnTo>
                            <a:pt x="68" y="202"/>
                          </a:lnTo>
                          <a:lnTo>
                            <a:pt x="68" y="199"/>
                          </a:lnTo>
                          <a:lnTo>
                            <a:pt x="70" y="200"/>
                          </a:lnTo>
                          <a:lnTo>
                            <a:pt x="73" y="201"/>
                          </a:lnTo>
                          <a:lnTo>
                            <a:pt x="75" y="200"/>
                          </a:lnTo>
                          <a:lnTo>
                            <a:pt x="76" y="199"/>
                          </a:lnTo>
                          <a:lnTo>
                            <a:pt x="75" y="194"/>
                          </a:lnTo>
                          <a:lnTo>
                            <a:pt x="74" y="189"/>
                          </a:lnTo>
                          <a:lnTo>
                            <a:pt x="74" y="187"/>
                          </a:lnTo>
                          <a:lnTo>
                            <a:pt x="74" y="183"/>
                          </a:lnTo>
                          <a:lnTo>
                            <a:pt x="77" y="185"/>
                          </a:lnTo>
                          <a:lnTo>
                            <a:pt x="78" y="186"/>
                          </a:lnTo>
                          <a:lnTo>
                            <a:pt x="81" y="187"/>
                          </a:lnTo>
                          <a:lnTo>
                            <a:pt x="80" y="184"/>
                          </a:lnTo>
                          <a:lnTo>
                            <a:pt x="78" y="178"/>
                          </a:lnTo>
                          <a:lnTo>
                            <a:pt x="77" y="173"/>
                          </a:lnTo>
                          <a:lnTo>
                            <a:pt x="75" y="167"/>
                          </a:lnTo>
                          <a:lnTo>
                            <a:pt x="72" y="162"/>
                          </a:lnTo>
                          <a:lnTo>
                            <a:pt x="68" y="151"/>
                          </a:lnTo>
                          <a:lnTo>
                            <a:pt x="74" y="162"/>
                          </a:lnTo>
                          <a:lnTo>
                            <a:pt x="77" y="167"/>
                          </a:lnTo>
                          <a:lnTo>
                            <a:pt x="80" y="172"/>
                          </a:lnTo>
                          <a:lnTo>
                            <a:pt x="81" y="175"/>
                          </a:lnTo>
                          <a:lnTo>
                            <a:pt x="84" y="177"/>
                          </a:lnTo>
                          <a:lnTo>
                            <a:pt x="86" y="179"/>
                          </a:lnTo>
                          <a:lnTo>
                            <a:pt x="86" y="174"/>
                          </a:lnTo>
                          <a:lnTo>
                            <a:pt x="85" y="169"/>
                          </a:lnTo>
                          <a:lnTo>
                            <a:pt x="82" y="163"/>
                          </a:lnTo>
                          <a:lnTo>
                            <a:pt x="80" y="157"/>
                          </a:lnTo>
                          <a:lnTo>
                            <a:pt x="77" y="151"/>
                          </a:lnTo>
                          <a:lnTo>
                            <a:pt x="74" y="146"/>
                          </a:lnTo>
                          <a:lnTo>
                            <a:pt x="71" y="141"/>
                          </a:lnTo>
                          <a:lnTo>
                            <a:pt x="68" y="135"/>
                          </a:lnTo>
                          <a:lnTo>
                            <a:pt x="65" y="131"/>
                          </a:lnTo>
                          <a:lnTo>
                            <a:pt x="63" y="126"/>
                          </a:lnTo>
                          <a:lnTo>
                            <a:pt x="61" y="124"/>
                          </a:lnTo>
                          <a:lnTo>
                            <a:pt x="60" y="121"/>
                          </a:lnTo>
                          <a:lnTo>
                            <a:pt x="59" y="117"/>
                          </a:lnTo>
                          <a:lnTo>
                            <a:pt x="58" y="113"/>
                          </a:lnTo>
                          <a:lnTo>
                            <a:pt x="54" y="109"/>
                          </a:lnTo>
                          <a:lnTo>
                            <a:pt x="52" y="106"/>
                          </a:lnTo>
                          <a:lnTo>
                            <a:pt x="50" y="100"/>
                          </a:lnTo>
                          <a:lnTo>
                            <a:pt x="47" y="94"/>
                          </a:lnTo>
                          <a:lnTo>
                            <a:pt x="45" y="89"/>
                          </a:lnTo>
                          <a:lnTo>
                            <a:pt x="42" y="85"/>
                          </a:lnTo>
                          <a:lnTo>
                            <a:pt x="40" y="82"/>
                          </a:lnTo>
                          <a:lnTo>
                            <a:pt x="37" y="80"/>
                          </a:lnTo>
                          <a:lnTo>
                            <a:pt x="35" y="77"/>
                          </a:lnTo>
                          <a:lnTo>
                            <a:pt x="33" y="74"/>
                          </a:lnTo>
                          <a:lnTo>
                            <a:pt x="31" y="72"/>
                          </a:lnTo>
                          <a:lnTo>
                            <a:pt x="31" y="68"/>
                          </a:lnTo>
                          <a:lnTo>
                            <a:pt x="29" y="64"/>
                          </a:lnTo>
                          <a:lnTo>
                            <a:pt x="26" y="60"/>
                          </a:lnTo>
                          <a:lnTo>
                            <a:pt x="24" y="59"/>
                          </a:lnTo>
                          <a:lnTo>
                            <a:pt x="23" y="56"/>
                          </a:lnTo>
                          <a:lnTo>
                            <a:pt x="22" y="52"/>
                          </a:lnTo>
                          <a:lnTo>
                            <a:pt x="20" y="49"/>
                          </a:lnTo>
                          <a:lnTo>
                            <a:pt x="20" y="47"/>
                          </a:lnTo>
                          <a:lnTo>
                            <a:pt x="17" y="44"/>
                          </a:lnTo>
                          <a:lnTo>
                            <a:pt x="16" y="40"/>
                          </a:lnTo>
                          <a:lnTo>
                            <a:pt x="14" y="33"/>
                          </a:lnTo>
                          <a:lnTo>
                            <a:pt x="11" y="27"/>
                          </a:lnTo>
                          <a:lnTo>
                            <a:pt x="10" y="22"/>
                          </a:lnTo>
                          <a:lnTo>
                            <a:pt x="7" y="17"/>
                          </a:lnTo>
                          <a:lnTo>
                            <a:pt x="6" y="14"/>
                          </a:lnTo>
                          <a:lnTo>
                            <a:pt x="4" y="11"/>
                          </a:lnTo>
                          <a:lnTo>
                            <a:pt x="2" y="8"/>
                          </a:lnTo>
                          <a:lnTo>
                            <a:pt x="2" y="5"/>
                          </a:lnTo>
                          <a:lnTo>
                            <a:pt x="0" y="0"/>
                          </a:lnTo>
                        </a:path>
                      </a:pathLst>
                    </a:custGeom>
                    <a:solidFill>
                      <a:srgbClr val="FFFFFF"/>
                    </a:solidFill>
                    <a:ln w="12700" cap="rnd">
                      <a:solidFill>
                        <a:srgbClr val="000000"/>
                      </a:solidFill>
                      <a:round/>
                      <a:headEnd/>
                      <a:tailEnd/>
                    </a:ln>
                  </p:spPr>
                  <p:txBody>
                    <a:bodyPr/>
                    <a:lstStyle/>
                    <a:p>
                      <a:endParaRPr lang="en-US"/>
                    </a:p>
                  </p:txBody>
                </p:sp>
                <p:sp>
                  <p:nvSpPr>
                    <p:cNvPr id="27006" name="Freeform 2518"/>
                    <p:cNvSpPr>
                      <a:spLocks/>
                    </p:cNvSpPr>
                    <p:nvPr/>
                  </p:nvSpPr>
                  <p:spPr bwMode="auto">
                    <a:xfrm>
                      <a:off x="5086" y="1667"/>
                      <a:ext cx="17" cy="38"/>
                    </a:xfrm>
                    <a:custGeom>
                      <a:avLst/>
                      <a:gdLst>
                        <a:gd name="T0" fmla="*/ 16 w 17"/>
                        <a:gd name="T1" fmla="*/ 0 h 38"/>
                        <a:gd name="T2" fmla="*/ 16 w 17"/>
                        <a:gd name="T3" fmla="*/ 3 h 38"/>
                        <a:gd name="T4" fmla="*/ 16 w 17"/>
                        <a:gd name="T5" fmla="*/ 3 h 38"/>
                        <a:gd name="T6" fmla="*/ 16 w 17"/>
                        <a:gd name="T7" fmla="*/ 5 h 38"/>
                        <a:gd name="T8" fmla="*/ 8 w 17"/>
                        <a:gd name="T9" fmla="*/ 6 h 38"/>
                        <a:gd name="T10" fmla="*/ 8 w 17"/>
                        <a:gd name="T11" fmla="*/ 7 h 38"/>
                        <a:gd name="T12" fmla="*/ 8 w 17"/>
                        <a:gd name="T13" fmla="*/ 9 h 38"/>
                        <a:gd name="T14" fmla="*/ 16 w 17"/>
                        <a:gd name="T15" fmla="*/ 10 h 38"/>
                        <a:gd name="T16" fmla="*/ 16 w 17"/>
                        <a:gd name="T17" fmla="*/ 12 h 38"/>
                        <a:gd name="T18" fmla="*/ 16 w 17"/>
                        <a:gd name="T19" fmla="*/ 13 h 38"/>
                        <a:gd name="T20" fmla="*/ 16 w 17"/>
                        <a:gd name="T21" fmla="*/ 15 h 38"/>
                        <a:gd name="T22" fmla="*/ 8 w 17"/>
                        <a:gd name="T23" fmla="*/ 17 h 38"/>
                        <a:gd name="T24" fmla="*/ 8 w 17"/>
                        <a:gd name="T25" fmla="*/ 19 h 38"/>
                        <a:gd name="T26" fmla="*/ 8 w 17"/>
                        <a:gd name="T27" fmla="*/ 21 h 38"/>
                        <a:gd name="T28" fmla="*/ 8 w 17"/>
                        <a:gd name="T29" fmla="*/ 23 h 38"/>
                        <a:gd name="T30" fmla="*/ 8 w 17"/>
                        <a:gd name="T31" fmla="*/ 27 h 38"/>
                        <a:gd name="T32" fmla="*/ 8 w 17"/>
                        <a:gd name="T33" fmla="*/ 29 h 38"/>
                        <a:gd name="T34" fmla="*/ 8 w 17"/>
                        <a:gd name="T35" fmla="*/ 32 h 38"/>
                        <a:gd name="T36" fmla="*/ 8 w 17"/>
                        <a:gd name="T37" fmla="*/ 36 h 38"/>
                        <a:gd name="T38" fmla="*/ 8 w 17"/>
                        <a:gd name="T39" fmla="*/ 35 h 38"/>
                        <a:gd name="T40" fmla="*/ 0 w 17"/>
                        <a:gd name="T41" fmla="*/ 36 h 38"/>
                        <a:gd name="T42" fmla="*/ 0 w 17"/>
                        <a:gd name="T43" fmla="*/ 37 h 38"/>
                        <a:gd name="T44" fmla="*/ 0 w 17"/>
                        <a:gd name="T45" fmla="*/ 34 h 38"/>
                        <a:gd name="T46" fmla="*/ 0 w 17"/>
                        <a:gd name="T47" fmla="*/ 32 h 38"/>
                        <a:gd name="T48" fmla="*/ 0 w 17"/>
                        <a:gd name="T49" fmla="*/ 30 h 38"/>
                        <a:gd name="T50" fmla="*/ 8 w 17"/>
                        <a:gd name="T51" fmla="*/ 26 h 38"/>
                        <a:gd name="T52" fmla="*/ 0 w 17"/>
                        <a:gd name="T53" fmla="*/ 24 h 38"/>
                        <a:gd name="T54" fmla="*/ 0 w 17"/>
                        <a:gd name="T55" fmla="*/ 20 h 38"/>
                        <a:gd name="T56" fmla="*/ 0 w 17"/>
                        <a:gd name="T57" fmla="*/ 17 h 38"/>
                        <a:gd name="T58" fmla="*/ 0 w 17"/>
                        <a:gd name="T59" fmla="*/ 15 h 38"/>
                        <a:gd name="T60" fmla="*/ 0 w 17"/>
                        <a:gd name="T61" fmla="*/ 15 h 38"/>
                        <a:gd name="T62" fmla="*/ 8 w 17"/>
                        <a:gd name="T63" fmla="*/ 14 h 38"/>
                        <a:gd name="T64" fmla="*/ 8 w 17"/>
                        <a:gd name="T65" fmla="*/ 13 h 38"/>
                        <a:gd name="T66" fmla="*/ 8 w 17"/>
                        <a:gd name="T67" fmla="*/ 11 h 38"/>
                        <a:gd name="T68" fmla="*/ 8 w 17"/>
                        <a:gd name="T69" fmla="*/ 10 h 38"/>
                        <a:gd name="T70" fmla="*/ 8 w 17"/>
                        <a:gd name="T71" fmla="*/ 9 h 38"/>
                        <a:gd name="T72" fmla="*/ 8 w 17"/>
                        <a:gd name="T73" fmla="*/ 8 h 38"/>
                        <a:gd name="T74" fmla="*/ 8 w 17"/>
                        <a:gd name="T75" fmla="*/ 7 h 38"/>
                        <a:gd name="T76" fmla="*/ 8 w 17"/>
                        <a:gd name="T77" fmla="*/ 7 h 38"/>
                        <a:gd name="T78" fmla="*/ 8 w 17"/>
                        <a:gd name="T79" fmla="*/ 5 h 38"/>
                        <a:gd name="T80" fmla="*/ 8 w 17"/>
                        <a:gd name="T81" fmla="*/ 3 h 38"/>
                        <a:gd name="T82" fmla="*/ 16 w 17"/>
                        <a:gd name="T83" fmla="*/ 2 h 38"/>
                        <a:gd name="T84" fmla="*/ 16 w 17"/>
                        <a:gd name="T85" fmla="*/ 0 h 3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
                        <a:gd name="T130" fmla="*/ 0 h 38"/>
                        <a:gd name="T131" fmla="*/ 17 w 17"/>
                        <a:gd name="T132" fmla="*/ 38 h 3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 h="38">
                          <a:moveTo>
                            <a:pt x="16" y="0"/>
                          </a:moveTo>
                          <a:lnTo>
                            <a:pt x="16" y="3"/>
                          </a:lnTo>
                          <a:lnTo>
                            <a:pt x="16" y="5"/>
                          </a:lnTo>
                          <a:lnTo>
                            <a:pt x="8" y="6"/>
                          </a:lnTo>
                          <a:lnTo>
                            <a:pt x="8" y="7"/>
                          </a:lnTo>
                          <a:lnTo>
                            <a:pt x="8" y="9"/>
                          </a:lnTo>
                          <a:lnTo>
                            <a:pt x="16" y="10"/>
                          </a:lnTo>
                          <a:lnTo>
                            <a:pt x="16" y="12"/>
                          </a:lnTo>
                          <a:lnTo>
                            <a:pt x="16" y="13"/>
                          </a:lnTo>
                          <a:lnTo>
                            <a:pt x="16" y="15"/>
                          </a:lnTo>
                          <a:lnTo>
                            <a:pt x="8" y="17"/>
                          </a:lnTo>
                          <a:lnTo>
                            <a:pt x="8" y="19"/>
                          </a:lnTo>
                          <a:lnTo>
                            <a:pt x="8" y="21"/>
                          </a:lnTo>
                          <a:lnTo>
                            <a:pt x="8" y="23"/>
                          </a:lnTo>
                          <a:lnTo>
                            <a:pt x="8" y="27"/>
                          </a:lnTo>
                          <a:lnTo>
                            <a:pt x="8" y="29"/>
                          </a:lnTo>
                          <a:lnTo>
                            <a:pt x="8" y="32"/>
                          </a:lnTo>
                          <a:lnTo>
                            <a:pt x="8" y="36"/>
                          </a:lnTo>
                          <a:lnTo>
                            <a:pt x="8" y="35"/>
                          </a:lnTo>
                          <a:lnTo>
                            <a:pt x="0" y="36"/>
                          </a:lnTo>
                          <a:lnTo>
                            <a:pt x="0" y="37"/>
                          </a:lnTo>
                          <a:lnTo>
                            <a:pt x="0" y="34"/>
                          </a:lnTo>
                          <a:lnTo>
                            <a:pt x="0" y="32"/>
                          </a:lnTo>
                          <a:lnTo>
                            <a:pt x="0" y="30"/>
                          </a:lnTo>
                          <a:lnTo>
                            <a:pt x="8" y="26"/>
                          </a:lnTo>
                          <a:lnTo>
                            <a:pt x="0" y="24"/>
                          </a:lnTo>
                          <a:lnTo>
                            <a:pt x="0" y="20"/>
                          </a:lnTo>
                          <a:lnTo>
                            <a:pt x="0" y="17"/>
                          </a:lnTo>
                          <a:lnTo>
                            <a:pt x="0" y="15"/>
                          </a:lnTo>
                          <a:lnTo>
                            <a:pt x="8" y="14"/>
                          </a:lnTo>
                          <a:lnTo>
                            <a:pt x="8" y="13"/>
                          </a:lnTo>
                          <a:lnTo>
                            <a:pt x="8" y="11"/>
                          </a:lnTo>
                          <a:lnTo>
                            <a:pt x="8" y="10"/>
                          </a:lnTo>
                          <a:lnTo>
                            <a:pt x="8" y="9"/>
                          </a:lnTo>
                          <a:lnTo>
                            <a:pt x="8" y="8"/>
                          </a:lnTo>
                          <a:lnTo>
                            <a:pt x="8" y="7"/>
                          </a:lnTo>
                          <a:lnTo>
                            <a:pt x="8" y="5"/>
                          </a:lnTo>
                          <a:lnTo>
                            <a:pt x="8" y="3"/>
                          </a:lnTo>
                          <a:lnTo>
                            <a:pt x="16" y="2"/>
                          </a:lnTo>
                          <a:lnTo>
                            <a:pt x="16" y="0"/>
                          </a:lnTo>
                        </a:path>
                      </a:pathLst>
                    </a:custGeom>
                    <a:solidFill>
                      <a:srgbClr val="FFFFFF"/>
                    </a:solidFill>
                    <a:ln w="12700" cap="rnd">
                      <a:solidFill>
                        <a:srgbClr val="000000"/>
                      </a:solidFill>
                      <a:round/>
                      <a:headEnd/>
                      <a:tailEnd/>
                    </a:ln>
                  </p:spPr>
                  <p:txBody>
                    <a:bodyPr/>
                    <a:lstStyle/>
                    <a:p>
                      <a:endParaRPr lang="en-US"/>
                    </a:p>
                  </p:txBody>
                </p:sp>
                <p:sp>
                  <p:nvSpPr>
                    <p:cNvPr id="27007" name="Freeform 2519"/>
                    <p:cNvSpPr>
                      <a:spLocks/>
                    </p:cNvSpPr>
                    <p:nvPr/>
                  </p:nvSpPr>
                  <p:spPr bwMode="auto">
                    <a:xfrm>
                      <a:off x="5131" y="1767"/>
                      <a:ext cx="17" cy="17"/>
                    </a:xfrm>
                    <a:custGeom>
                      <a:avLst/>
                      <a:gdLst>
                        <a:gd name="T0" fmla="*/ 5 w 17"/>
                        <a:gd name="T1" fmla="*/ 0 h 17"/>
                        <a:gd name="T2" fmla="*/ 5 w 17"/>
                        <a:gd name="T3" fmla="*/ 2 h 17"/>
                        <a:gd name="T4" fmla="*/ 8 w 17"/>
                        <a:gd name="T5" fmla="*/ 2 h 17"/>
                        <a:gd name="T6" fmla="*/ 10 w 17"/>
                        <a:gd name="T7" fmla="*/ 2 h 17"/>
                        <a:gd name="T8" fmla="*/ 10 w 17"/>
                        <a:gd name="T9" fmla="*/ 2 h 17"/>
                        <a:gd name="T10" fmla="*/ 13 w 17"/>
                        <a:gd name="T11" fmla="*/ 0 h 17"/>
                        <a:gd name="T12" fmla="*/ 16 w 17"/>
                        <a:gd name="T13" fmla="*/ 0 h 17"/>
                        <a:gd name="T14" fmla="*/ 16 w 17"/>
                        <a:gd name="T15" fmla="*/ 2 h 17"/>
                        <a:gd name="T16" fmla="*/ 13 w 17"/>
                        <a:gd name="T17" fmla="*/ 4 h 17"/>
                        <a:gd name="T18" fmla="*/ 13 w 17"/>
                        <a:gd name="T19" fmla="*/ 9 h 17"/>
                        <a:gd name="T20" fmla="*/ 10 w 17"/>
                        <a:gd name="T21" fmla="*/ 9 h 17"/>
                        <a:gd name="T22" fmla="*/ 10 w 17"/>
                        <a:gd name="T23" fmla="*/ 11 h 17"/>
                        <a:gd name="T24" fmla="*/ 8 w 17"/>
                        <a:gd name="T25" fmla="*/ 13 h 17"/>
                        <a:gd name="T26" fmla="*/ 5 w 17"/>
                        <a:gd name="T27" fmla="*/ 13 h 17"/>
                        <a:gd name="T28" fmla="*/ 2 w 17"/>
                        <a:gd name="T29" fmla="*/ 16 h 17"/>
                        <a:gd name="T30" fmla="*/ 2 w 17"/>
                        <a:gd name="T31" fmla="*/ 16 h 17"/>
                        <a:gd name="T32" fmla="*/ 0 w 17"/>
                        <a:gd name="T33" fmla="*/ 13 h 17"/>
                        <a:gd name="T34" fmla="*/ 2 w 17"/>
                        <a:gd name="T35" fmla="*/ 11 h 17"/>
                        <a:gd name="T36" fmla="*/ 5 w 17"/>
                        <a:gd name="T37" fmla="*/ 11 h 17"/>
                        <a:gd name="T38" fmla="*/ 5 w 17"/>
                        <a:gd name="T39" fmla="*/ 9 h 17"/>
                        <a:gd name="T40" fmla="*/ 5 w 17"/>
                        <a:gd name="T41" fmla="*/ 6 h 17"/>
                        <a:gd name="T42" fmla="*/ 5 w 17"/>
                        <a:gd name="T43" fmla="*/ 4 h 17"/>
                        <a:gd name="T44" fmla="*/ 5 w 17"/>
                        <a:gd name="T45" fmla="*/ 2 h 17"/>
                        <a:gd name="T46" fmla="*/ 5 w 17"/>
                        <a:gd name="T47" fmla="*/ 0 h 1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
                        <a:gd name="T73" fmla="*/ 0 h 17"/>
                        <a:gd name="T74" fmla="*/ 17 w 17"/>
                        <a:gd name="T75" fmla="*/ 17 h 1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 h="17">
                          <a:moveTo>
                            <a:pt x="5" y="0"/>
                          </a:moveTo>
                          <a:lnTo>
                            <a:pt x="5" y="2"/>
                          </a:lnTo>
                          <a:lnTo>
                            <a:pt x="8" y="2"/>
                          </a:lnTo>
                          <a:lnTo>
                            <a:pt x="10" y="2"/>
                          </a:lnTo>
                          <a:lnTo>
                            <a:pt x="13" y="0"/>
                          </a:lnTo>
                          <a:lnTo>
                            <a:pt x="16" y="0"/>
                          </a:lnTo>
                          <a:lnTo>
                            <a:pt x="16" y="2"/>
                          </a:lnTo>
                          <a:lnTo>
                            <a:pt x="13" y="4"/>
                          </a:lnTo>
                          <a:lnTo>
                            <a:pt x="13" y="9"/>
                          </a:lnTo>
                          <a:lnTo>
                            <a:pt x="10" y="9"/>
                          </a:lnTo>
                          <a:lnTo>
                            <a:pt x="10" y="11"/>
                          </a:lnTo>
                          <a:lnTo>
                            <a:pt x="8" y="13"/>
                          </a:lnTo>
                          <a:lnTo>
                            <a:pt x="5" y="13"/>
                          </a:lnTo>
                          <a:lnTo>
                            <a:pt x="2" y="16"/>
                          </a:lnTo>
                          <a:lnTo>
                            <a:pt x="0" y="13"/>
                          </a:lnTo>
                          <a:lnTo>
                            <a:pt x="2" y="11"/>
                          </a:lnTo>
                          <a:lnTo>
                            <a:pt x="5" y="11"/>
                          </a:lnTo>
                          <a:lnTo>
                            <a:pt x="5" y="9"/>
                          </a:lnTo>
                          <a:lnTo>
                            <a:pt x="5" y="6"/>
                          </a:lnTo>
                          <a:lnTo>
                            <a:pt x="5" y="4"/>
                          </a:lnTo>
                          <a:lnTo>
                            <a:pt x="5" y="2"/>
                          </a:lnTo>
                          <a:lnTo>
                            <a:pt x="5" y="0"/>
                          </a:lnTo>
                        </a:path>
                      </a:pathLst>
                    </a:custGeom>
                    <a:solidFill>
                      <a:srgbClr val="FFFFFF"/>
                    </a:solidFill>
                    <a:ln w="12700" cap="rnd">
                      <a:solidFill>
                        <a:srgbClr val="000000"/>
                      </a:solidFill>
                      <a:round/>
                      <a:headEnd/>
                      <a:tailEnd/>
                    </a:ln>
                  </p:spPr>
                  <p:txBody>
                    <a:bodyPr/>
                    <a:lstStyle/>
                    <a:p>
                      <a:endParaRPr lang="en-US"/>
                    </a:p>
                  </p:txBody>
                </p:sp>
                <p:sp>
                  <p:nvSpPr>
                    <p:cNvPr id="27008" name="Freeform 2520"/>
                    <p:cNvSpPr>
                      <a:spLocks/>
                    </p:cNvSpPr>
                    <p:nvPr/>
                  </p:nvSpPr>
                  <p:spPr bwMode="auto">
                    <a:xfrm>
                      <a:off x="5146" y="1764"/>
                      <a:ext cx="17" cy="17"/>
                    </a:xfrm>
                    <a:custGeom>
                      <a:avLst/>
                      <a:gdLst>
                        <a:gd name="T0" fmla="*/ 0 w 17"/>
                        <a:gd name="T1" fmla="*/ 16 h 17"/>
                        <a:gd name="T2" fmla="*/ 2 w 17"/>
                        <a:gd name="T3" fmla="*/ 8 h 17"/>
                        <a:gd name="T4" fmla="*/ 5 w 17"/>
                        <a:gd name="T5" fmla="*/ 8 h 17"/>
                        <a:gd name="T6" fmla="*/ 7 w 17"/>
                        <a:gd name="T7" fmla="*/ 8 h 17"/>
                        <a:gd name="T8" fmla="*/ 7 w 17"/>
                        <a:gd name="T9" fmla="*/ 8 h 17"/>
                        <a:gd name="T10" fmla="*/ 9 w 17"/>
                        <a:gd name="T11" fmla="*/ 0 h 17"/>
                        <a:gd name="T12" fmla="*/ 10 w 17"/>
                        <a:gd name="T13" fmla="*/ 0 h 17"/>
                        <a:gd name="T14" fmla="*/ 11 w 17"/>
                        <a:gd name="T15" fmla="*/ 0 h 17"/>
                        <a:gd name="T16" fmla="*/ 13 w 17"/>
                        <a:gd name="T17" fmla="*/ 0 h 17"/>
                        <a:gd name="T18" fmla="*/ 14 w 17"/>
                        <a:gd name="T19" fmla="*/ 0 h 17"/>
                        <a:gd name="T20" fmla="*/ 14 w 17"/>
                        <a:gd name="T21" fmla="*/ 0 h 17"/>
                        <a:gd name="T22" fmla="*/ 15 w 17"/>
                        <a:gd name="T23" fmla="*/ 8 h 17"/>
                        <a:gd name="T24" fmla="*/ 16 w 17"/>
                        <a:gd name="T25" fmla="*/ 8 h 17"/>
                        <a:gd name="T26" fmla="*/ 14 w 17"/>
                        <a:gd name="T27" fmla="*/ 8 h 17"/>
                        <a:gd name="T28" fmla="*/ 12 w 17"/>
                        <a:gd name="T29" fmla="*/ 8 h 17"/>
                        <a:gd name="T30" fmla="*/ 11 w 17"/>
                        <a:gd name="T31" fmla="*/ 8 h 17"/>
                        <a:gd name="T32" fmla="*/ 10 w 17"/>
                        <a:gd name="T33" fmla="*/ 8 h 17"/>
                        <a:gd name="T34" fmla="*/ 8 w 17"/>
                        <a:gd name="T35" fmla="*/ 16 h 17"/>
                        <a:gd name="T36" fmla="*/ 6 w 17"/>
                        <a:gd name="T37" fmla="*/ 16 h 17"/>
                        <a:gd name="T38" fmla="*/ 3 w 17"/>
                        <a:gd name="T39" fmla="*/ 16 h 17"/>
                        <a:gd name="T40" fmla="*/ 0 w 17"/>
                        <a:gd name="T41" fmla="*/ 16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7"/>
                        <a:gd name="T65" fmla="*/ 17 w 17"/>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7">
                          <a:moveTo>
                            <a:pt x="0" y="16"/>
                          </a:moveTo>
                          <a:lnTo>
                            <a:pt x="2" y="8"/>
                          </a:lnTo>
                          <a:lnTo>
                            <a:pt x="5" y="8"/>
                          </a:lnTo>
                          <a:lnTo>
                            <a:pt x="7" y="8"/>
                          </a:lnTo>
                          <a:lnTo>
                            <a:pt x="9" y="0"/>
                          </a:lnTo>
                          <a:lnTo>
                            <a:pt x="10" y="0"/>
                          </a:lnTo>
                          <a:lnTo>
                            <a:pt x="11" y="0"/>
                          </a:lnTo>
                          <a:lnTo>
                            <a:pt x="13" y="0"/>
                          </a:lnTo>
                          <a:lnTo>
                            <a:pt x="14" y="0"/>
                          </a:lnTo>
                          <a:lnTo>
                            <a:pt x="15" y="8"/>
                          </a:lnTo>
                          <a:lnTo>
                            <a:pt x="16" y="8"/>
                          </a:lnTo>
                          <a:lnTo>
                            <a:pt x="14" y="8"/>
                          </a:lnTo>
                          <a:lnTo>
                            <a:pt x="12" y="8"/>
                          </a:lnTo>
                          <a:lnTo>
                            <a:pt x="11" y="8"/>
                          </a:lnTo>
                          <a:lnTo>
                            <a:pt x="10" y="8"/>
                          </a:lnTo>
                          <a:lnTo>
                            <a:pt x="8" y="16"/>
                          </a:lnTo>
                          <a:lnTo>
                            <a:pt x="6" y="16"/>
                          </a:lnTo>
                          <a:lnTo>
                            <a:pt x="3" y="16"/>
                          </a:lnTo>
                          <a:lnTo>
                            <a:pt x="0" y="16"/>
                          </a:lnTo>
                        </a:path>
                      </a:pathLst>
                    </a:custGeom>
                    <a:solidFill>
                      <a:srgbClr val="FFFFFF"/>
                    </a:solidFill>
                    <a:ln w="12700" cap="rnd">
                      <a:solidFill>
                        <a:srgbClr val="000000"/>
                      </a:solidFill>
                      <a:round/>
                      <a:headEnd/>
                      <a:tailEnd/>
                    </a:ln>
                  </p:spPr>
                  <p:txBody>
                    <a:bodyPr/>
                    <a:lstStyle/>
                    <a:p>
                      <a:endParaRPr lang="en-US"/>
                    </a:p>
                  </p:txBody>
                </p:sp>
                <p:sp>
                  <p:nvSpPr>
                    <p:cNvPr id="27009" name="Freeform 2521"/>
                    <p:cNvSpPr>
                      <a:spLocks/>
                    </p:cNvSpPr>
                    <p:nvPr/>
                  </p:nvSpPr>
                  <p:spPr bwMode="auto">
                    <a:xfrm>
                      <a:off x="5149" y="1771"/>
                      <a:ext cx="18" cy="17"/>
                    </a:xfrm>
                    <a:custGeom>
                      <a:avLst/>
                      <a:gdLst>
                        <a:gd name="T0" fmla="*/ 0 w 18"/>
                        <a:gd name="T1" fmla="*/ 16 h 17"/>
                        <a:gd name="T2" fmla="*/ 1 w 18"/>
                        <a:gd name="T3" fmla="*/ 16 h 17"/>
                        <a:gd name="T4" fmla="*/ 4 w 18"/>
                        <a:gd name="T5" fmla="*/ 16 h 17"/>
                        <a:gd name="T6" fmla="*/ 6 w 18"/>
                        <a:gd name="T7" fmla="*/ 0 h 17"/>
                        <a:gd name="T8" fmla="*/ 8 w 18"/>
                        <a:gd name="T9" fmla="*/ 0 h 17"/>
                        <a:gd name="T10" fmla="*/ 10 w 18"/>
                        <a:gd name="T11" fmla="*/ 0 h 17"/>
                        <a:gd name="T12" fmla="*/ 12 w 18"/>
                        <a:gd name="T13" fmla="*/ 0 h 17"/>
                        <a:gd name="T14" fmla="*/ 15 w 18"/>
                        <a:gd name="T15" fmla="*/ 0 h 17"/>
                        <a:gd name="T16" fmla="*/ 15 w 18"/>
                        <a:gd name="T17" fmla="*/ 0 h 17"/>
                        <a:gd name="T18" fmla="*/ 17 w 18"/>
                        <a:gd name="T19" fmla="*/ 0 h 17"/>
                        <a:gd name="T20" fmla="*/ 16 w 18"/>
                        <a:gd name="T21" fmla="*/ 0 h 17"/>
                        <a:gd name="T22" fmla="*/ 14 w 18"/>
                        <a:gd name="T23" fmla="*/ 16 h 17"/>
                        <a:gd name="T24" fmla="*/ 13 w 18"/>
                        <a:gd name="T25" fmla="*/ 16 h 17"/>
                        <a:gd name="T26" fmla="*/ 11 w 18"/>
                        <a:gd name="T27" fmla="*/ 16 h 17"/>
                        <a:gd name="T28" fmla="*/ 8 w 18"/>
                        <a:gd name="T29" fmla="*/ 16 h 17"/>
                        <a:gd name="T30" fmla="*/ 5 w 18"/>
                        <a:gd name="T31" fmla="*/ 16 h 17"/>
                        <a:gd name="T32" fmla="*/ 0 w 18"/>
                        <a:gd name="T33" fmla="*/ 16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
                        <a:gd name="T52" fmla="*/ 0 h 17"/>
                        <a:gd name="T53" fmla="*/ 18 w 18"/>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 h="17">
                          <a:moveTo>
                            <a:pt x="0" y="16"/>
                          </a:moveTo>
                          <a:lnTo>
                            <a:pt x="1" y="16"/>
                          </a:lnTo>
                          <a:lnTo>
                            <a:pt x="4" y="16"/>
                          </a:lnTo>
                          <a:lnTo>
                            <a:pt x="6" y="0"/>
                          </a:lnTo>
                          <a:lnTo>
                            <a:pt x="8" y="0"/>
                          </a:lnTo>
                          <a:lnTo>
                            <a:pt x="10" y="0"/>
                          </a:lnTo>
                          <a:lnTo>
                            <a:pt x="12" y="0"/>
                          </a:lnTo>
                          <a:lnTo>
                            <a:pt x="15" y="0"/>
                          </a:lnTo>
                          <a:lnTo>
                            <a:pt x="17" y="0"/>
                          </a:lnTo>
                          <a:lnTo>
                            <a:pt x="16" y="0"/>
                          </a:lnTo>
                          <a:lnTo>
                            <a:pt x="14" y="16"/>
                          </a:lnTo>
                          <a:lnTo>
                            <a:pt x="13" y="16"/>
                          </a:lnTo>
                          <a:lnTo>
                            <a:pt x="11" y="16"/>
                          </a:lnTo>
                          <a:lnTo>
                            <a:pt x="8" y="16"/>
                          </a:lnTo>
                          <a:lnTo>
                            <a:pt x="5" y="16"/>
                          </a:lnTo>
                          <a:lnTo>
                            <a:pt x="0" y="16"/>
                          </a:lnTo>
                        </a:path>
                      </a:pathLst>
                    </a:custGeom>
                    <a:solidFill>
                      <a:srgbClr val="FFFFFF"/>
                    </a:solidFill>
                    <a:ln w="12700" cap="rnd">
                      <a:solidFill>
                        <a:srgbClr val="000000"/>
                      </a:solidFill>
                      <a:round/>
                      <a:headEnd/>
                      <a:tailEnd/>
                    </a:ln>
                  </p:spPr>
                  <p:txBody>
                    <a:bodyPr/>
                    <a:lstStyle/>
                    <a:p>
                      <a:endParaRPr lang="en-US"/>
                    </a:p>
                  </p:txBody>
                </p:sp>
                <p:sp>
                  <p:nvSpPr>
                    <p:cNvPr id="27010" name="Freeform 2522"/>
                    <p:cNvSpPr>
                      <a:spLocks/>
                    </p:cNvSpPr>
                    <p:nvPr/>
                  </p:nvSpPr>
                  <p:spPr bwMode="auto">
                    <a:xfrm>
                      <a:off x="4960" y="1579"/>
                      <a:ext cx="45" cy="220"/>
                    </a:xfrm>
                    <a:custGeom>
                      <a:avLst/>
                      <a:gdLst>
                        <a:gd name="T0" fmla="*/ 4 w 45"/>
                        <a:gd name="T1" fmla="*/ 5 h 220"/>
                        <a:gd name="T2" fmla="*/ 6 w 45"/>
                        <a:gd name="T3" fmla="*/ 9 h 220"/>
                        <a:gd name="T4" fmla="*/ 6 w 45"/>
                        <a:gd name="T5" fmla="*/ 11 h 220"/>
                        <a:gd name="T6" fmla="*/ 2 w 45"/>
                        <a:gd name="T7" fmla="*/ 22 h 220"/>
                        <a:gd name="T8" fmla="*/ 0 w 45"/>
                        <a:gd name="T9" fmla="*/ 30 h 220"/>
                        <a:gd name="T10" fmla="*/ 2 w 45"/>
                        <a:gd name="T11" fmla="*/ 40 h 220"/>
                        <a:gd name="T12" fmla="*/ 5 w 45"/>
                        <a:gd name="T13" fmla="*/ 45 h 220"/>
                        <a:gd name="T14" fmla="*/ 6 w 45"/>
                        <a:gd name="T15" fmla="*/ 49 h 220"/>
                        <a:gd name="T16" fmla="*/ 6 w 45"/>
                        <a:gd name="T17" fmla="*/ 52 h 220"/>
                        <a:gd name="T18" fmla="*/ 5 w 45"/>
                        <a:gd name="T19" fmla="*/ 57 h 220"/>
                        <a:gd name="T20" fmla="*/ 5 w 45"/>
                        <a:gd name="T21" fmla="*/ 64 h 220"/>
                        <a:gd name="T22" fmla="*/ 2 w 45"/>
                        <a:gd name="T23" fmla="*/ 76 h 220"/>
                        <a:gd name="T24" fmla="*/ 2 w 45"/>
                        <a:gd name="T25" fmla="*/ 116 h 220"/>
                        <a:gd name="T26" fmla="*/ 4 w 45"/>
                        <a:gd name="T27" fmla="*/ 125 h 220"/>
                        <a:gd name="T28" fmla="*/ 5 w 45"/>
                        <a:gd name="T29" fmla="*/ 132 h 220"/>
                        <a:gd name="T30" fmla="*/ 7 w 45"/>
                        <a:gd name="T31" fmla="*/ 142 h 220"/>
                        <a:gd name="T32" fmla="*/ 8 w 45"/>
                        <a:gd name="T33" fmla="*/ 151 h 220"/>
                        <a:gd name="T34" fmla="*/ 9 w 45"/>
                        <a:gd name="T35" fmla="*/ 157 h 220"/>
                        <a:gd name="T36" fmla="*/ 11 w 45"/>
                        <a:gd name="T37" fmla="*/ 162 h 220"/>
                        <a:gd name="T38" fmla="*/ 13 w 45"/>
                        <a:gd name="T39" fmla="*/ 165 h 220"/>
                        <a:gd name="T40" fmla="*/ 15 w 45"/>
                        <a:gd name="T41" fmla="*/ 171 h 220"/>
                        <a:gd name="T42" fmla="*/ 20 w 45"/>
                        <a:gd name="T43" fmla="*/ 177 h 220"/>
                        <a:gd name="T44" fmla="*/ 18 w 45"/>
                        <a:gd name="T45" fmla="*/ 183 h 220"/>
                        <a:gd name="T46" fmla="*/ 15 w 45"/>
                        <a:gd name="T47" fmla="*/ 189 h 220"/>
                        <a:gd name="T48" fmla="*/ 12 w 45"/>
                        <a:gd name="T49" fmla="*/ 194 h 220"/>
                        <a:gd name="T50" fmla="*/ 14 w 45"/>
                        <a:gd name="T51" fmla="*/ 198 h 220"/>
                        <a:gd name="T52" fmla="*/ 8 w 45"/>
                        <a:gd name="T53" fmla="*/ 205 h 220"/>
                        <a:gd name="T54" fmla="*/ 5 w 45"/>
                        <a:gd name="T55" fmla="*/ 212 h 220"/>
                        <a:gd name="T56" fmla="*/ 3 w 45"/>
                        <a:gd name="T57" fmla="*/ 219 h 220"/>
                        <a:gd name="T58" fmla="*/ 36 w 45"/>
                        <a:gd name="T59" fmla="*/ 215 h 220"/>
                        <a:gd name="T60" fmla="*/ 37 w 45"/>
                        <a:gd name="T61" fmla="*/ 212 h 220"/>
                        <a:gd name="T62" fmla="*/ 40 w 45"/>
                        <a:gd name="T63" fmla="*/ 214 h 220"/>
                        <a:gd name="T64" fmla="*/ 40 w 45"/>
                        <a:gd name="T65" fmla="*/ 205 h 220"/>
                        <a:gd name="T66" fmla="*/ 43 w 45"/>
                        <a:gd name="T67" fmla="*/ 199 h 220"/>
                        <a:gd name="T68" fmla="*/ 43 w 45"/>
                        <a:gd name="T69" fmla="*/ 190 h 220"/>
                        <a:gd name="T70" fmla="*/ 38 w 45"/>
                        <a:gd name="T71" fmla="*/ 176 h 220"/>
                        <a:gd name="T72" fmla="*/ 32 w 45"/>
                        <a:gd name="T73" fmla="*/ 163 h 220"/>
                        <a:gd name="T74" fmla="*/ 28 w 45"/>
                        <a:gd name="T75" fmla="*/ 151 h 220"/>
                        <a:gd name="T76" fmla="*/ 28 w 45"/>
                        <a:gd name="T77" fmla="*/ 122 h 220"/>
                        <a:gd name="T78" fmla="*/ 27 w 45"/>
                        <a:gd name="T79" fmla="*/ 116 h 220"/>
                        <a:gd name="T80" fmla="*/ 28 w 45"/>
                        <a:gd name="T81" fmla="*/ 112 h 220"/>
                        <a:gd name="T82" fmla="*/ 26 w 45"/>
                        <a:gd name="T83" fmla="*/ 103 h 220"/>
                        <a:gd name="T84" fmla="*/ 23 w 45"/>
                        <a:gd name="T85" fmla="*/ 81 h 220"/>
                        <a:gd name="T86" fmla="*/ 20 w 45"/>
                        <a:gd name="T87" fmla="*/ 60 h 220"/>
                        <a:gd name="T88" fmla="*/ 21 w 45"/>
                        <a:gd name="T89" fmla="*/ 55 h 220"/>
                        <a:gd name="T90" fmla="*/ 20 w 45"/>
                        <a:gd name="T91" fmla="*/ 44 h 220"/>
                        <a:gd name="T92" fmla="*/ 20 w 45"/>
                        <a:gd name="T93" fmla="*/ 33 h 220"/>
                        <a:gd name="T94" fmla="*/ 11 w 45"/>
                        <a:gd name="T95" fmla="*/ 7 h 2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5"/>
                        <a:gd name="T145" fmla="*/ 0 h 220"/>
                        <a:gd name="T146" fmla="*/ 45 w 45"/>
                        <a:gd name="T147" fmla="*/ 220 h 2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5" h="220">
                          <a:moveTo>
                            <a:pt x="1" y="0"/>
                          </a:moveTo>
                          <a:lnTo>
                            <a:pt x="4" y="5"/>
                          </a:lnTo>
                          <a:lnTo>
                            <a:pt x="6" y="6"/>
                          </a:lnTo>
                          <a:lnTo>
                            <a:pt x="6" y="9"/>
                          </a:lnTo>
                          <a:lnTo>
                            <a:pt x="7" y="10"/>
                          </a:lnTo>
                          <a:lnTo>
                            <a:pt x="6" y="11"/>
                          </a:lnTo>
                          <a:lnTo>
                            <a:pt x="4" y="15"/>
                          </a:lnTo>
                          <a:lnTo>
                            <a:pt x="2" y="22"/>
                          </a:lnTo>
                          <a:lnTo>
                            <a:pt x="0" y="26"/>
                          </a:lnTo>
                          <a:lnTo>
                            <a:pt x="0" y="30"/>
                          </a:lnTo>
                          <a:lnTo>
                            <a:pt x="1" y="36"/>
                          </a:lnTo>
                          <a:lnTo>
                            <a:pt x="2" y="40"/>
                          </a:lnTo>
                          <a:lnTo>
                            <a:pt x="4" y="42"/>
                          </a:lnTo>
                          <a:lnTo>
                            <a:pt x="5" y="45"/>
                          </a:lnTo>
                          <a:lnTo>
                            <a:pt x="5" y="46"/>
                          </a:lnTo>
                          <a:lnTo>
                            <a:pt x="6" y="49"/>
                          </a:lnTo>
                          <a:lnTo>
                            <a:pt x="7" y="50"/>
                          </a:lnTo>
                          <a:lnTo>
                            <a:pt x="6" y="52"/>
                          </a:lnTo>
                          <a:lnTo>
                            <a:pt x="5" y="54"/>
                          </a:lnTo>
                          <a:lnTo>
                            <a:pt x="5" y="57"/>
                          </a:lnTo>
                          <a:lnTo>
                            <a:pt x="5" y="60"/>
                          </a:lnTo>
                          <a:lnTo>
                            <a:pt x="5" y="64"/>
                          </a:lnTo>
                          <a:lnTo>
                            <a:pt x="5" y="66"/>
                          </a:lnTo>
                          <a:lnTo>
                            <a:pt x="2" y="76"/>
                          </a:lnTo>
                          <a:lnTo>
                            <a:pt x="2" y="101"/>
                          </a:lnTo>
                          <a:lnTo>
                            <a:pt x="2" y="116"/>
                          </a:lnTo>
                          <a:lnTo>
                            <a:pt x="3" y="120"/>
                          </a:lnTo>
                          <a:lnTo>
                            <a:pt x="4" y="125"/>
                          </a:lnTo>
                          <a:lnTo>
                            <a:pt x="3" y="129"/>
                          </a:lnTo>
                          <a:lnTo>
                            <a:pt x="5" y="132"/>
                          </a:lnTo>
                          <a:lnTo>
                            <a:pt x="6" y="137"/>
                          </a:lnTo>
                          <a:lnTo>
                            <a:pt x="7" y="142"/>
                          </a:lnTo>
                          <a:lnTo>
                            <a:pt x="8" y="147"/>
                          </a:lnTo>
                          <a:lnTo>
                            <a:pt x="8" y="151"/>
                          </a:lnTo>
                          <a:lnTo>
                            <a:pt x="8" y="153"/>
                          </a:lnTo>
                          <a:lnTo>
                            <a:pt x="9" y="157"/>
                          </a:lnTo>
                          <a:lnTo>
                            <a:pt x="10" y="161"/>
                          </a:lnTo>
                          <a:lnTo>
                            <a:pt x="11" y="162"/>
                          </a:lnTo>
                          <a:lnTo>
                            <a:pt x="13" y="163"/>
                          </a:lnTo>
                          <a:lnTo>
                            <a:pt x="13" y="165"/>
                          </a:lnTo>
                          <a:lnTo>
                            <a:pt x="14" y="167"/>
                          </a:lnTo>
                          <a:lnTo>
                            <a:pt x="15" y="171"/>
                          </a:lnTo>
                          <a:lnTo>
                            <a:pt x="17" y="174"/>
                          </a:lnTo>
                          <a:lnTo>
                            <a:pt x="20" y="177"/>
                          </a:lnTo>
                          <a:lnTo>
                            <a:pt x="18" y="179"/>
                          </a:lnTo>
                          <a:lnTo>
                            <a:pt x="18" y="183"/>
                          </a:lnTo>
                          <a:lnTo>
                            <a:pt x="18" y="186"/>
                          </a:lnTo>
                          <a:lnTo>
                            <a:pt x="15" y="189"/>
                          </a:lnTo>
                          <a:lnTo>
                            <a:pt x="14" y="192"/>
                          </a:lnTo>
                          <a:lnTo>
                            <a:pt x="12" y="194"/>
                          </a:lnTo>
                          <a:lnTo>
                            <a:pt x="12" y="196"/>
                          </a:lnTo>
                          <a:lnTo>
                            <a:pt x="14" y="198"/>
                          </a:lnTo>
                          <a:lnTo>
                            <a:pt x="10" y="202"/>
                          </a:lnTo>
                          <a:lnTo>
                            <a:pt x="8" y="205"/>
                          </a:lnTo>
                          <a:lnTo>
                            <a:pt x="5" y="209"/>
                          </a:lnTo>
                          <a:lnTo>
                            <a:pt x="5" y="212"/>
                          </a:lnTo>
                          <a:lnTo>
                            <a:pt x="5" y="215"/>
                          </a:lnTo>
                          <a:lnTo>
                            <a:pt x="3" y="219"/>
                          </a:lnTo>
                          <a:lnTo>
                            <a:pt x="40" y="219"/>
                          </a:lnTo>
                          <a:lnTo>
                            <a:pt x="36" y="215"/>
                          </a:lnTo>
                          <a:lnTo>
                            <a:pt x="37" y="214"/>
                          </a:lnTo>
                          <a:lnTo>
                            <a:pt x="37" y="212"/>
                          </a:lnTo>
                          <a:lnTo>
                            <a:pt x="39" y="213"/>
                          </a:lnTo>
                          <a:lnTo>
                            <a:pt x="40" y="214"/>
                          </a:lnTo>
                          <a:lnTo>
                            <a:pt x="41" y="210"/>
                          </a:lnTo>
                          <a:lnTo>
                            <a:pt x="40" y="205"/>
                          </a:lnTo>
                          <a:lnTo>
                            <a:pt x="42" y="202"/>
                          </a:lnTo>
                          <a:lnTo>
                            <a:pt x="43" y="199"/>
                          </a:lnTo>
                          <a:lnTo>
                            <a:pt x="44" y="195"/>
                          </a:lnTo>
                          <a:lnTo>
                            <a:pt x="43" y="190"/>
                          </a:lnTo>
                          <a:lnTo>
                            <a:pt x="42" y="185"/>
                          </a:lnTo>
                          <a:lnTo>
                            <a:pt x="38" y="176"/>
                          </a:lnTo>
                          <a:lnTo>
                            <a:pt x="35" y="170"/>
                          </a:lnTo>
                          <a:lnTo>
                            <a:pt x="32" y="163"/>
                          </a:lnTo>
                          <a:lnTo>
                            <a:pt x="29" y="157"/>
                          </a:lnTo>
                          <a:lnTo>
                            <a:pt x="28" y="151"/>
                          </a:lnTo>
                          <a:lnTo>
                            <a:pt x="28" y="142"/>
                          </a:lnTo>
                          <a:lnTo>
                            <a:pt x="28" y="122"/>
                          </a:lnTo>
                          <a:lnTo>
                            <a:pt x="26" y="119"/>
                          </a:lnTo>
                          <a:lnTo>
                            <a:pt x="27" y="116"/>
                          </a:lnTo>
                          <a:lnTo>
                            <a:pt x="26" y="113"/>
                          </a:lnTo>
                          <a:lnTo>
                            <a:pt x="28" y="112"/>
                          </a:lnTo>
                          <a:lnTo>
                            <a:pt x="27" y="107"/>
                          </a:lnTo>
                          <a:lnTo>
                            <a:pt x="26" y="103"/>
                          </a:lnTo>
                          <a:lnTo>
                            <a:pt x="25" y="96"/>
                          </a:lnTo>
                          <a:lnTo>
                            <a:pt x="23" y="81"/>
                          </a:lnTo>
                          <a:lnTo>
                            <a:pt x="20" y="65"/>
                          </a:lnTo>
                          <a:lnTo>
                            <a:pt x="20" y="60"/>
                          </a:lnTo>
                          <a:lnTo>
                            <a:pt x="21" y="58"/>
                          </a:lnTo>
                          <a:lnTo>
                            <a:pt x="21" y="55"/>
                          </a:lnTo>
                          <a:lnTo>
                            <a:pt x="20" y="49"/>
                          </a:lnTo>
                          <a:lnTo>
                            <a:pt x="20" y="44"/>
                          </a:lnTo>
                          <a:lnTo>
                            <a:pt x="19" y="40"/>
                          </a:lnTo>
                          <a:lnTo>
                            <a:pt x="20" y="33"/>
                          </a:lnTo>
                          <a:lnTo>
                            <a:pt x="22" y="24"/>
                          </a:lnTo>
                          <a:lnTo>
                            <a:pt x="11" y="7"/>
                          </a:lnTo>
                          <a:lnTo>
                            <a:pt x="1" y="0"/>
                          </a:lnTo>
                        </a:path>
                      </a:pathLst>
                    </a:custGeom>
                    <a:solidFill>
                      <a:srgbClr val="FFFFFF"/>
                    </a:solidFill>
                    <a:ln w="12700" cap="rnd">
                      <a:solidFill>
                        <a:srgbClr val="000000"/>
                      </a:solidFill>
                      <a:round/>
                      <a:headEnd/>
                      <a:tailEnd/>
                    </a:ln>
                  </p:spPr>
                  <p:txBody>
                    <a:bodyPr/>
                    <a:lstStyle/>
                    <a:p>
                      <a:endParaRPr lang="en-US"/>
                    </a:p>
                  </p:txBody>
                </p:sp>
              </p:grpSp>
            </p:grpSp>
            <p:grpSp>
              <p:nvGrpSpPr>
                <p:cNvPr id="26817" name="Group 2523"/>
                <p:cNvGrpSpPr>
                  <a:grpSpLocks/>
                </p:cNvGrpSpPr>
                <p:nvPr/>
              </p:nvGrpSpPr>
              <p:grpSpPr bwMode="auto">
                <a:xfrm>
                  <a:off x="4966" y="1634"/>
                  <a:ext cx="22" cy="153"/>
                  <a:chOff x="4966" y="1634"/>
                  <a:chExt cx="22" cy="153"/>
                </a:xfrm>
              </p:grpSpPr>
              <p:grpSp>
                <p:nvGrpSpPr>
                  <p:cNvPr id="26824" name="Group 2524"/>
                  <p:cNvGrpSpPr>
                    <a:grpSpLocks/>
                  </p:cNvGrpSpPr>
                  <p:nvPr/>
                </p:nvGrpSpPr>
                <p:grpSpPr bwMode="auto">
                  <a:xfrm>
                    <a:off x="4969" y="1636"/>
                    <a:ext cx="19" cy="151"/>
                    <a:chOff x="4969" y="1636"/>
                    <a:chExt cx="19" cy="151"/>
                  </a:xfrm>
                </p:grpSpPr>
                <p:grpSp>
                  <p:nvGrpSpPr>
                    <p:cNvPr id="26825" name="Group 2525"/>
                    <p:cNvGrpSpPr>
                      <a:grpSpLocks/>
                    </p:cNvGrpSpPr>
                    <p:nvPr/>
                  </p:nvGrpSpPr>
                  <p:grpSpPr bwMode="auto">
                    <a:xfrm>
                      <a:off x="4971" y="1636"/>
                      <a:ext cx="17" cy="151"/>
                      <a:chOff x="4971" y="1636"/>
                      <a:chExt cx="17" cy="151"/>
                    </a:xfrm>
                  </p:grpSpPr>
                  <p:sp>
                    <p:nvSpPr>
                      <p:cNvPr id="26992" name="Oval 2526"/>
                      <p:cNvSpPr>
                        <a:spLocks noChangeArrowheads="1"/>
                      </p:cNvSpPr>
                      <p:nvPr/>
                    </p:nvSpPr>
                    <p:spPr bwMode="auto">
                      <a:xfrm>
                        <a:off x="4971" y="1636"/>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93" name="Oval 2527"/>
                      <p:cNvSpPr>
                        <a:spLocks noChangeArrowheads="1"/>
                      </p:cNvSpPr>
                      <p:nvPr/>
                    </p:nvSpPr>
                    <p:spPr bwMode="auto">
                      <a:xfrm>
                        <a:off x="4971" y="1707"/>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94" name="Oval 2528"/>
                      <p:cNvSpPr>
                        <a:spLocks noChangeArrowheads="1"/>
                      </p:cNvSpPr>
                      <p:nvPr/>
                    </p:nvSpPr>
                    <p:spPr bwMode="auto">
                      <a:xfrm>
                        <a:off x="4980" y="1779"/>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6838" name="Group 2529"/>
                    <p:cNvGrpSpPr>
                      <a:grpSpLocks/>
                    </p:cNvGrpSpPr>
                    <p:nvPr/>
                  </p:nvGrpSpPr>
                  <p:grpSpPr bwMode="auto">
                    <a:xfrm>
                      <a:off x="4969" y="1636"/>
                      <a:ext cx="18" cy="151"/>
                      <a:chOff x="4969" y="1636"/>
                      <a:chExt cx="18" cy="151"/>
                    </a:xfrm>
                  </p:grpSpPr>
                  <p:sp>
                    <p:nvSpPr>
                      <p:cNvPr id="26989" name="Oval 2530"/>
                      <p:cNvSpPr>
                        <a:spLocks noChangeArrowheads="1"/>
                      </p:cNvSpPr>
                      <p:nvPr/>
                    </p:nvSpPr>
                    <p:spPr bwMode="auto">
                      <a:xfrm>
                        <a:off x="4969" y="1636"/>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90" name="Oval 2531"/>
                      <p:cNvSpPr>
                        <a:spLocks noChangeArrowheads="1"/>
                      </p:cNvSpPr>
                      <p:nvPr/>
                    </p:nvSpPr>
                    <p:spPr bwMode="auto">
                      <a:xfrm>
                        <a:off x="4969" y="1707"/>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91" name="Oval 2532"/>
                      <p:cNvSpPr>
                        <a:spLocks noChangeArrowheads="1"/>
                      </p:cNvSpPr>
                      <p:nvPr/>
                    </p:nvSpPr>
                    <p:spPr bwMode="auto">
                      <a:xfrm>
                        <a:off x="4979" y="1779"/>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6855" name="Group 2533"/>
                    <p:cNvGrpSpPr>
                      <a:grpSpLocks/>
                    </p:cNvGrpSpPr>
                    <p:nvPr/>
                  </p:nvGrpSpPr>
                  <p:grpSpPr bwMode="auto">
                    <a:xfrm>
                      <a:off x="4971" y="1636"/>
                      <a:ext cx="17" cy="151"/>
                      <a:chOff x="4971" y="1636"/>
                      <a:chExt cx="17" cy="151"/>
                    </a:xfrm>
                  </p:grpSpPr>
                  <p:sp>
                    <p:nvSpPr>
                      <p:cNvPr id="26986" name="Oval 2534"/>
                      <p:cNvSpPr>
                        <a:spLocks noChangeArrowheads="1"/>
                      </p:cNvSpPr>
                      <p:nvPr/>
                    </p:nvSpPr>
                    <p:spPr bwMode="auto">
                      <a:xfrm>
                        <a:off x="4971" y="1636"/>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87" name="Oval 2535"/>
                      <p:cNvSpPr>
                        <a:spLocks noChangeArrowheads="1"/>
                      </p:cNvSpPr>
                      <p:nvPr/>
                    </p:nvSpPr>
                    <p:spPr bwMode="auto">
                      <a:xfrm>
                        <a:off x="4971" y="1707"/>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88" name="Oval 2536"/>
                      <p:cNvSpPr>
                        <a:spLocks noChangeArrowheads="1"/>
                      </p:cNvSpPr>
                      <p:nvPr/>
                    </p:nvSpPr>
                    <p:spPr bwMode="auto">
                      <a:xfrm>
                        <a:off x="4980" y="1779"/>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nvGrpSpPr>
                  <p:cNvPr id="26901" name="Group 2537"/>
                  <p:cNvGrpSpPr>
                    <a:grpSpLocks/>
                  </p:cNvGrpSpPr>
                  <p:nvPr/>
                </p:nvGrpSpPr>
                <p:grpSpPr bwMode="auto">
                  <a:xfrm>
                    <a:off x="4966" y="1634"/>
                    <a:ext cx="19" cy="151"/>
                    <a:chOff x="4966" y="1634"/>
                    <a:chExt cx="19" cy="151"/>
                  </a:xfrm>
                </p:grpSpPr>
                <p:grpSp>
                  <p:nvGrpSpPr>
                    <p:cNvPr id="26902" name="Group 2538"/>
                    <p:cNvGrpSpPr>
                      <a:grpSpLocks/>
                    </p:cNvGrpSpPr>
                    <p:nvPr/>
                  </p:nvGrpSpPr>
                  <p:grpSpPr bwMode="auto">
                    <a:xfrm>
                      <a:off x="4966" y="1634"/>
                      <a:ext cx="10" cy="8"/>
                      <a:chOff x="4966" y="1634"/>
                      <a:chExt cx="10" cy="8"/>
                    </a:xfrm>
                  </p:grpSpPr>
                  <p:sp>
                    <p:nvSpPr>
                      <p:cNvPr id="26981" name="Oval 2539"/>
                      <p:cNvSpPr>
                        <a:spLocks noChangeArrowheads="1"/>
                      </p:cNvSpPr>
                      <p:nvPr/>
                    </p:nvSpPr>
                    <p:spPr bwMode="auto">
                      <a:xfrm>
                        <a:off x="4966" y="1634"/>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82" name="Oval 2540"/>
                      <p:cNvSpPr>
                        <a:spLocks noChangeArrowheads="1"/>
                      </p:cNvSpPr>
                      <p:nvPr/>
                    </p:nvSpPr>
                    <p:spPr bwMode="auto">
                      <a:xfrm>
                        <a:off x="4968" y="1634"/>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6903" name="Group 2541"/>
                    <p:cNvGrpSpPr>
                      <a:grpSpLocks/>
                    </p:cNvGrpSpPr>
                    <p:nvPr/>
                  </p:nvGrpSpPr>
                  <p:grpSpPr bwMode="auto">
                    <a:xfrm>
                      <a:off x="4966" y="1706"/>
                      <a:ext cx="10" cy="8"/>
                      <a:chOff x="4966" y="1706"/>
                      <a:chExt cx="10" cy="8"/>
                    </a:xfrm>
                  </p:grpSpPr>
                  <p:sp>
                    <p:nvSpPr>
                      <p:cNvPr id="26979" name="Oval 2542"/>
                      <p:cNvSpPr>
                        <a:spLocks noChangeArrowheads="1"/>
                      </p:cNvSpPr>
                      <p:nvPr/>
                    </p:nvSpPr>
                    <p:spPr bwMode="auto">
                      <a:xfrm>
                        <a:off x="4966" y="1706"/>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80" name="Oval 2543"/>
                      <p:cNvSpPr>
                        <a:spLocks noChangeArrowheads="1"/>
                      </p:cNvSpPr>
                      <p:nvPr/>
                    </p:nvSpPr>
                    <p:spPr bwMode="auto">
                      <a:xfrm>
                        <a:off x="4968" y="1706"/>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6904" name="Group 2544"/>
                    <p:cNvGrpSpPr>
                      <a:grpSpLocks/>
                    </p:cNvGrpSpPr>
                    <p:nvPr/>
                  </p:nvGrpSpPr>
                  <p:grpSpPr bwMode="auto">
                    <a:xfrm>
                      <a:off x="4975" y="1777"/>
                      <a:ext cx="10" cy="8"/>
                      <a:chOff x="4975" y="1777"/>
                      <a:chExt cx="10" cy="8"/>
                    </a:xfrm>
                  </p:grpSpPr>
                  <p:sp>
                    <p:nvSpPr>
                      <p:cNvPr id="26977" name="Oval 2545"/>
                      <p:cNvSpPr>
                        <a:spLocks noChangeArrowheads="1"/>
                      </p:cNvSpPr>
                      <p:nvPr/>
                    </p:nvSpPr>
                    <p:spPr bwMode="auto">
                      <a:xfrm>
                        <a:off x="4975" y="1777"/>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978" name="Oval 2546"/>
                      <p:cNvSpPr>
                        <a:spLocks noChangeArrowheads="1"/>
                      </p:cNvSpPr>
                      <p:nvPr/>
                    </p:nvSpPr>
                    <p:spPr bwMode="auto">
                      <a:xfrm>
                        <a:off x="4977" y="1777"/>
                        <a:ext cx="8" cy="8"/>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grpSp>
          <p:grpSp>
            <p:nvGrpSpPr>
              <p:cNvPr id="26912" name="Group 2547"/>
              <p:cNvGrpSpPr>
                <a:grpSpLocks/>
              </p:cNvGrpSpPr>
              <p:nvPr/>
            </p:nvGrpSpPr>
            <p:grpSpPr bwMode="auto">
              <a:xfrm>
                <a:off x="4918" y="1569"/>
                <a:ext cx="52" cy="230"/>
                <a:chOff x="4918" y="1569"/>
                <a:chExt cx="52" cy="230"/>
              </a:xfrm>
            </p:grpSpPr>
            <p:sp>
              <p:nvSpPr>
                <p:cNvPr id="26960" name="Freeform 2548"/>
                <p:cNvSpPr>
                  <a:spLocks/>
                </p:cNvSpPr>
                <p:nvPr/>
              </p:nvSpPr>
              <p:spPr bwMode="auto">
                <a:xfrm>
                  <a:off x="4918" y="1569"/>
                  <a:ext cx="43" cy="230"/>
                </a:xfrm>
                <a:custGeom>
                  <a:avLst/>
                  <a:gdLst>
                    <a:gd name="T0" fmla="*/ 29 w 43"/>
                    <a:gd name="T1" fmla="*/ 0 h 230"/>
                    <a:gd name="T2" fmla="*/ 33 w 43"/>
                    <a:gd name="T3" fmla="*/ 2 h 230"/>
                    <a:gd name="T4" fmla="*/ 35 w 43"/>
                    <a:gd name="T5" fmla="*/ 4 h 230"/>
                    <a:gd name="T6" fmla="*/ 38 w 43"/>
                    <a:gd name="T7" fmla="*/ 11 h 230"/>
                    <a:gd name="T8" fmla="*/ 42 w 43"/>
                    <a:gd name="T9" fmla="*/ 19 h 230"/>
                    <a:gd name="T10" fmla="*/ 41 w 43"/>
                    <a:gd name="T11" fmla="*/ 29 h 230"/>
                    <a:gd name="T12" fmla="*/ 38 w 43"/>
                    <a:gd name="T13" fmla="*/ 36 h 230"/>
                    <a:gd name="T14" fmla="*/ 35 w 43"/>
                    <a:gd name="T15" fmla="*/ 41 h 230"/>
                    <a:gd name="T16" fmla="*/ 38 w 43"/>
                    <a:gd name="T17" fmla="*/ 45 h 230"/>
                    <a:gd name="T18" fmla="*/ 38 w 43"/>
                    <a:gd name="T19" fmla="*/ 60 h 230"/>
                    <a:gd name="T20" fmla="*/ 38 w 43"/>
                    <a:gd name="T21" fmla="*/ 77 h 230"/>
                    <a:gd name="T22" fmla="*/ 40 w 43"/>
                    <a:gd name="T23" fmla="*/ 93 h 230"/>
                    <a:gd name="T24" fmla="*/ 40 w 43"/>
                    <a:gd name="T25" fmla="*/ 106 h 230"/>
                    <a:gd name="T26" fmla="*/ 38 w 43"/>
                    <a:gd name="T27" fmla="*/ 119 h 230"/>
                    <a:gd name="T28" fmla="*/ 38 w 43"/>
                    <a:gd name="T29" fmla="*/ 133 h 230"/>
                    <a:gd name="T30" fmla="*/ 38 w 43"/>
                    <a:gd name="T31" fmla="*/ 151 h 230"/>
                    <a:gd name="T32" fmla="*/ 37 w 43"/>
                    <a:gd name="T33" fmla="*/ 171 h 230"/>
                    <a:gd name="T34" fmla="*/ 37 w 43"/>
                    <a:gd name="T35" fmla="*/ 188 h 230"/>
                    <a:gd name="T36" fmla="*/ 37 w 43"/>
                    <a:gd name="T37" fmla="*/ 205 h 230"/>
                    <a:gd name="T38" fmla="*/ 36 w 43"/>
                    <a:gd name="T39" fmla="*/ 222 h 230"/>
                    <a:gd name="T40" fmla="*/ 0 w 43"/>
                    <a:gd name="T41" fmla="*/ 229 h 230"/>
                    <a:gd name="T42" fmla="*/ 2 w 43"/>
                    <a:gd name="T43" fmla="*/ 209 h 230"/>
                    <a:gd name="T44" fmla="*/ 2 w 43"/>
                    <a:gd name="T45" fmla="*/ 193 h 230"/>
                    <a:gd name="T46" fmla="*/ 2 w 43"/>
                    <a:gd name="T47" fmla="*/ 175 h 230"/>
                    <a:gd name="T48" fmla="*/ 2 w 43"/>
                    <a:gd name="T49" fmla="*/ 155 h 230"/>
                    <a:gd name="T50" fmla="*/ 4 w 43"/>
                    <a:gd name="T51" fmla="*/ 138 h 230"/>
                    <a:gd name="T52" fmla="*/ 6 w 43"/>
                    <a:gd name="T53" fmla="*/ 124 h 230"/>
                    <a:gd name="T54" fmla="*/ 7 w 43"/>
                    <a:gd name="T55" fmla="*/ 108 h 230"/>
                    <a:gd name="T56" fmla="*/ 8 w 43"/>
                    <a:gd name="T57" fmla="*/ 95 h 230"/>
                    <a:gd name="T58" fmla="*/ 11 w 43"/>
                    <a:gd name="T59" fmla="*/ 80 h 230"/>
                    <a:gd name="T60" fmla="*/ 14 w 43"/>
                    <a:gd name="T61" fmla="*/ 61 h 230"/>
                    <a:gd name="T62" fmla="*/ 16 w 43"/>
                    <a:gd name="T63" fmla="*/ 47 h 230"/>
                    <a:gd name="T64" fmla="*/ 18 w 43"/>
                    <a:gd name="T65" fmla="*/ 39 h 230"/>
                    <a:gd name="T66" fmla="*/ 19 w 43"/>
                    <a:gd name="T67" fmla="*/ 36 h 230"/>
                    <a:gd name="T68" fmla="*/ 18 w 43"/>
                    <a:gd name="T69" fmla="*/ 24 h 230"/>
                    <a:gd name="T70" fmla="*/ 20 w 43"/>
                    <a:gd name="T71" fmla="*/ 11 h 230"/>
                    <a:gd name="T72" fmla="*/ 25 w 43"/>
                    <a:gd name="T73" fmla="*/ 2 h 2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
                    <a:gd name="T112" fmla="*/ 0 h 230"/>
                    <a:gd name="T113" fmla="*/ 43 w 43"/>
                    <a:gd name="T114" fmla="*/ 230 h 2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 h="230">
                      <a:moveTo>
                        <a:pt x="26" y="0"/>
                      </a:moveTo>
                      <a:lnTo>
                        <a:pt x="29" y="0"/>
                      </a:lnTo>
                      <a:lnTo>
                        <a:pt x="31" y="1"/>
                      </a:lnTo>
                      <a:lnTo>
                        <a:pt x="33" y="2"/>
                      </a:lnTo>
                      <a:lnTo>
                        <a:pt x="35" y="2"/>
                      </a:lnTo>
                      <a:lnTo>
                        <a:pt x="35" y="4"/>
                      </a:lnTo>
                      <a:lnTo>
                        <a:pt x="37" y="7"/>
                      </a:lnTo>
                      <a:lnTo>
                        <a:pt x="38" y="11"/>
                      </a:lnTo>
                      <a:lnTo>
                        <a:pt x="41" y="14"/>
                      </a:lnTo>
                      <a:lnTo>
                        <a:pt x="42" y="19"/>
                      </a:lnTo>
                      <a:lnTo>
                        <a:pt x="41" y="24"/>
                      </a:lnTo>
                      <a:lnTo>
                        <a:pt x="41" y="29"/>
                      </a:lnTo>
                      <a:lnTo>
                        <a:pt x="40" y="33"/>
                      </a:lnTo>
                      <a:lnTo>
                        <a:pt x="38" y="36"/>
                      </a:lnTo>
                      <a:lnTo>
                        <a:pt x="37" y="39"/>
                      </a:lnTo>
                      <a:lnTo>
                        <a:pt x="35" y="41"/>
                      </a:lnTo>
                      <a:lnTo>
                        <a:pt x="36" y="42"/>
                      </a:lnTo>
                      <a:lnTo>
                        <a:pt x="38" y="45"/>
                      </a:lnTo>
                      <a:lnTo>
                        <a:pt x="38" y="52"/>
                      </a:lnTo>
                      <a:lnTo>
                        <a:pt x="38" y="60"/>
                      </a:lnTo>
                      <a:lnTo>
                        <a:pt x="38" y="69"/>
                      </a:lnTo>
                      <a:lnTo>
                        <a:pt x="38" y="77"/>
                      </a:lnTo>
                      <a:lnTo>
                        <a:pt x="39" y="85"/>
                      </a:lnTo>
                      <a:lnTo>
                        <a:pt x="40" y="93"/>
                      </a:lnTo>
                      <a:lnTo>
                        <a:pt x="40" y="99"/>
                      </a:lnTo>
                      <a:lnTo>
                        <a:pt x="40" y="106"/>
                      </a:lnTo>
                      <a:lnTo>
                        <a:pt x="40" y="113"/>
                      </a:lnTo>
                      <a:lnTo>
                        <a:pt x="38" y="119"/>
                      </a:lnTo>
                      <a:lnTo>
                        <a:pt x="38" y="127"/>
                      </a:lnTo>
                      <a:lnTo>
                        <a:pt x="38" y="133"/>
                      </a:lnTo>
                      <a:lnTo>
                        <a:pt x="38" y="141"/>
                      </a:lnTo>
                      <a:lnTo>
                        <a:pt x="38" y="151"/>
                      </a:lnTo>
                      <a:lnTo>
                        <a:pt x="37" y="161"/>
                      </a:lnTo>
                      <a:lnTo>
                        <a:pt x="37" y="171"/>
                      </a:lnTo>
                      <a:lnTo>
                        <a:pt x="37" y="177"/>
                      </a:lnTo>
                      <a:lnTo>
                        <a:pt x="37" y="188"/>
                      </a:lnTo>
                      <a:lnTo>
                        <a:pt x="36" y="197"/>
                      </a:lnTo>
                      <a:lnTo>
                        <a:pt x="37" y="205"/>
                      </a:lnTo>
                      <a:lnTo>
                        <a:pt x="36" y="215"/>
                      </a:lnTo>
                      <a:lnTo>
                        <a:pt x="36" y="222"/>
                      </a:lnTo>
                      <a:lnTo>
                        <a:pt x="37" y="229"/>
                      </a:lnTo>
                      <a:lnTo>
                        <a:pt x="0" y="229"/>
                      </a:lnTo>
                      <a:lnTo>
                        <a:pt x="1" y="218"/>
                      </a:lnTo>
                      <a:lnTo>
                        <a:pt x="2" y="209"/>
                      </a:lnTo>
                      <a:lnTo>
                        <a:pt x="2" y="201"/>
                      </a:lnTo>
                      <a:lnTo>
                        <a:pt x="2" y="193"/>
                      </a:lnTo>
                      <a:lnTo>
                        <a:pt x="2" y="183"/>
                      </a:lnTo>
                      <a:lnTo>
                        <a:pt x="2" y="175"/>
                      </a:lnTo>
                      <a:lnTo>
                        <a:pt x="3" y="166"/>
                      </a:lnTo>
                      <a:lnTo>
                        <a:pt x="2" y="155"/>
                      </a:lnTo>
                      <a:lnTo>
                        <a:pt x="3" y="143"/>
                      </a:lnTo>
                      <a:lnTo>
                        <a:pt x="4" y="138"/>
                      </a:lnTo>
                      <a:lnTo>
                        <a:pt x="5" y="131"/>
                      </a:lnTo>
                      <a:lnTo>
                        <a:pt x="6" y="124"/>
                      </a:lnTo>
                      <a:lnTo>
                        <a:pt x="7" y="116"/>
                      </a:lnTo>
                      <a:lnTo>
                        <a:pt x="7" y="108"/>
                      </a:lnTo>
                      <a:lnTo>
                        <a:pt x="8" y="100"/>
                      </a:lnTo>
                      <a:lnTo>
                        <a:pt x="8" y="95"/>
                      </a:lnTo>
                      <a:lnTo>
                        <a:pt x="10" y="86"/>
                      </a:lnTo>
                      <a:lnTo>
                        <a:pt x="11" y="80"/>
                      </a:lnTo>
                      <a:lnTo>
                        <a:pt x="12" y="70"/>
                      </a:lnTo>
                      <a:lnTo>
                        <a:pt x="14" y="61"/>
                      </a:lnTo>
                      <a:lnTo>
                        <a:pt x="14" y="54"/>
                      </a:lnTo>
                      <a:lnTo>
                        <a:pt x="16" y="47"/>
                      </a:lnTo>
                      <a:lnTo>
                        <a:pt x="17" y="40"/>
                      </a:lnTo>
                      <a:lnTo>
                        <a:pt x="18" y="39"/>
                      </a:lnTo>
                      <a:lnTo>
                        <a:pt x="20" y="38"/>
                      </a:lnTo>
                      <a:lnTo>
                        <a:pt x="19" y="36"/>
                      </a:lnTo>
                      <a:lnTo>
                        <a:pt x="18" y="31"/>
                      </a:lnTo>
                      <a:lnTo>
                        <a:pt x="18" y="24"/>
                      </a:lnTo>
                      <a:lnTo>
                        <a:pt x="19" y="17"/>
                      </a:lnTo>
                      <a:lnTo>
                        <a:pt x="20" y="11"/>
                      </a:lnTo>
                      <a:lnTo>
                        <a:pt x="22" y="7"/>
                      </a:lnTo>
                      <a:lnTo>
                        <a:pt x="25" y="2"/>
                      </a:lnTo>
                      <a:lnTo>
                        <a:pt x="26" y="0"/>
                      </a:lnTo>
                    </a:path>
                  </a:pathLst>
                </a:custGeom>
                <a:solidFill>
                  <a:srgbClr val="FFFFFF"/>
                </a:solidFill>
                <a:ln w="12700" cap="rnd">
                  <a:solidFill>
                    <a:srgbClr val="000000"/>
                  </a:solidFill>
                  <a:round/>
                  <a:headEnd/>
                  <a:tailEnd/>
                </a:ln>
              </p:spPr>
              <p:txBody>
                <a:bodyPr/>
                <a:lstStyle/>
                <a:p>
                  <a:endParaRPr lang="en-US"/>
                </a:p>
              </p:txBody>
            </p:sp>
            <p:grpSp>
              <p:nvGrpSpPr>
                <p:cNvPr id="26913" name="Group 2549"/>
                <p:cNvGrpSpPr>
                  <a:grpSpLocks/>
                </p:cNvGrpSpPr>
                <p:nvPr/>
              </p:nvGrpSpPr>
              <p:grpSpPr bwMode="auto">
                <a:xfrm>
                  <a:off x="4920" y="1575"/>
                  <a:ext cx="50" cy="224"/>
                  <a:chOff x="4920" y="1575"/>
                  <a:chExt cx="50" cy="224"/>
                </a:xfrm>
              </p:grpSpPr>
              <p:sp>
                <p:nvSpPr>
                  <p:cNvPr id="26962" name="Freeform 2550"/>
                  <p:cNvSpPr>
                    <a:spLocks/>
                  </p:cNvSpPr>
                  <p:nvPr/>
                </p:nvSpPr>
                <p:spPr bwMode="auto">
                  <a:xfrm>
                    <a:off x="4940" y="1575"/>
                    <a:ext cx="17" cy="17"/>
                  </a:xfrm>
                  <a:custGeom>
                    <a:avLst/>
                    <a:gdLst>
                      <a:gd name="T0" fmla="*/ 0 w 17"/>
                      <a:gd name="T1" fmla="*/ 16 h 17"/>
                      <a:gd name="T2" fmla="*/ 2 w 17"/>
                      <a:gd name="T3" fmla="*/ 13 h 17"/>
                      <a:gd name="T4" fmla="*/ 5 w 17"/>
                      <a:gd name="T5" fmla="*/ 11 h 17"/>
                      <a:gd name="T6" fmla="*/ 7 w 17"/>
                      <a:gd name="T7" fmla="*/ 8 h 17"/>
                      <a:gd name="T8" fmla="*/ 8 w 17"/>
                      <a:gd name="T9" fmla="*/ 6 h 17"/>
                      <a:gd name="T10" fmla="*/ 11 w 17"/>
                      <a:gd name="T11" fmla="*/ 4 h 17"/>
                      <a:gd name="T12" fmla="*/ 14 w 17"/>
                      <a:gd name="T13" fmla="*/ 3 h 17"/>
                      <a:gd name="T14" fmla="*/ 16 w 17"/>
                      <a:gd name="T15" fmla="*/ 3 h 17"/>
                      <a:gd name="T16" fmla="*/ 15 w 17"/>
                      <a:gd name="T17" fmla="*/ 1 h 17"/>
                      <a:gd name="T18" fmla="*/ 13 w 17"/>
                      <a:gd name="T19" fmla="*/ 0 h 17"/>
                      <a:gd name="T20" fmla="*/ 11 w 17"/>
                      <a:gd name="T21" fmla="*/ 0 h 17"/>
                      <a:gd name="T22" fmla="*/ 8 w 17"/>
                      <a:gd name="T23" fmla="*/ 3 h 17"/>
                      <a:gd name="T24" fmla="*/ 7 w 17"/>
                      <a:gd name="T25" fmla="*/ 3 h 17"/>
                      <a:gd name="T26" fmla="*/ 5 w 17"/>
                      <a:gd name="T27" fmla="*/ 4 h 17"/>
                      <a:gd name="T28" fmla="*/ 3 w 17"/>
                      <a:gd name="T29" fmla="*/ 6 h 17"/>
                      <a:gd name="T30" fmla="*/ 1 w 17"/>
                      <a:gd name="T31" fmla="*/ 9 h 17"/>
                      <a:gd name="T32" fmla="*/ 0 w 17"/>
                      <a:gd name="T33" fmla="*/ 11 h 17"/>
                      <a:gd name="T34" fmla="*/ 0 w 17"/>
                      <a:gd name="T35" fmla="*/ 13 h 17"/>
                      <a:gd name="T36" fmla="*/ 0 w 17"/>
                      <a:gd name="T37" fmla="*/ 16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17"/>
                      <a:gd name="T59" fmla="*/ 17 w 17"/>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17">
                        <a:moveTo>
                          <a:pt x="0" y="16"/>
                        </a:moveTo>
                        <a:lnTo>
                          <a:pt x="2" y="13"/>
                        </a:lnTo>
                        <a:lnTo>
                          <a:pt x="5" y="11"/>
                        </a:lnTo>
                        <a:lnTo>
                          <a:pt x="7" y="8"/>
                        </a:lnTo>
                        <a:lnTo>
                          <a:pt x="8" y="6"/>
                        </a:lnTo>
                        <a:lnTo>
                          <a:pt x="11" y="4"/>
                        </a:lnTo>
                        <a:lnTo>
                          <a:pt x="14" y="3"/>
                        </a:lnTo>
                        <a:lnTo>
                          <a:pt x="16" y="3"/>
                        </a:lnTo>
                        <a:lnTo>
                          <a:pt x="15" y="1"/>
                        </a:lnTo>
                        <a:lnTo>
                          <a:pt x="13" y="0"/>
                        </a:lnTo>
                        <a:lnTo>
                          <a:pt x="11" y="0"/>
                        </a:lnTo>
                        <a:lnTo>
                          <a:pt x="8" y="3"/>
                        </a:lnTo>
                        <a:lnTo>
                          <a:pt x="7" y="3"/>
                        </a:lnTo>
                        <a:lnTo>
                          <a:pt x="5" y="4"/>
                        </a:lnTo>
                        <a:lnTo>
                          <a:pt x="3" y="6"/>
                        </a:lnTo>
                        <a:lnTo>
                          <a:pt x="1" y="9"/>
                        </a:lnTo>
                        <a:lnTo>
                          <a:pt x="0" y="11"/>
                        </a:lnTo>
                        <a:lnTo>
                          <a:pt x="0" y="13"/>
                        </a:lnTo>
                        <a:lnTo>
                          <a:pt x="0" y="16"/>
                        </a:lnTo>
                      </a:path>
                    </a:pathLst>
                  </a:custGeom>
                  <a:solidFill>
                    <a:srgbClr val="FFFFFF"/>
                  </a:solidFill>
                  <a:ln w="12700" cap="rnd">
                    <a:solidFill>
                      <a:srgbClr val="000000"/>
                    </a:solidFill>
                    <a:round/>
                    <a:headEnd/>
                    <a:tailEnd/>
                  </a:ln>
                </p:spPr>
                <p:txBody>
                  <a:bodyPr/>
                  <a:lstStyle/>
                  <a:p>
                    <a:endParaRPr lang="en-US"/>
                  </a:p>
                </p:txBody>
              </p:sp>
              <p:sp>
                <p:nvSpPr>
                  <p:cNvPr id="26963" name="Freeform 2551"/>
                  <p:cNvSpPr>
                    <a:spLocks/>
                  </p:cNvSpPr>
                  <p:nvPr/>
                </p:nvSpPr>
                <p:spPr bwMode="auto">
                  <a:xfrm>
                    <a:off x="4941" y="1579"/>
                    <a:ext cx="20" cy="25"/>
                  </a:xfrm>
                  <a:custGeom>
                    <a:avLst/>
                    <a:gdLst>
                      <a:gd name="T0" fmla="*/ 18 w 20"/>
                      <a:gd name="T1" fmla="*/ 4 h 25"/>
                      <a:gd name="T2" fmla="*/ 19 w 20"/>
                      <a:gd name="T3" fmla="*/ 6 h 25"/>
                      <a:gd name="T4" fmla="*/ 17 w 20"/>
                      <a:gd name="T5" fmla="*/ 6 h 25"/>
                      <a:gd name="T6" fmla="*/ 15 w 20"/>
                      <a:gd name="T7" fmla="*/ 8 h 25"/>
                      <a:gd name="T8" fmla="*/ 13 w 20"/>
                      <a:gd name="T9" fmla="*/ 10 h 25"/>
                      <a:gd name="T10" fmla="*/ 11 w 20"/>
                      <a:gd name="T11" fmla="*/ 12 h 25"/>
                      <a:gd name="T12" fmla="*/ 11 w 20"/>
                      <a:gd name="T13" fmla="*/ 15 h 25"/>
                      <a:gd name="T14" fmla="*/ 10 w 20"/>
                      <a:gd name="T15" fmla="*/ 17 h 25"/>
                      <a:gd name="T16" fmla="*/ 9 w 20"/>
                      <a:gd name="T17" fmla="*/ 18 h 25"/>
                      <a:gd name="T18" fmla="*/ 9 w 20"/>
                      <a:gd name="T19" fmla="*/ 22 h 25"/>
                      <a:gd name="T20" fmla="*/ 8 w 20"/>
                      <a:gd name="T21" fmla="*/ 24 h 25"/>
                      <a:gd name="T22" fmla="*/ 6 w 20"/>
                      <a:gd name="T23" fmla="*/ 23 h 25"/>
                      <a:gd name="T24" fmla="*/ 4 w 20"/>
                      <a:gd name="T25" fmla="*/ 23 h 25"/>
                      <a:gd name="T26" fmla="*/ 1 w 20"/>
                      <a:gd name="T27" fmla="*/ 23 h 25"/>
                      <a:gd name="T28" fmla="*/ 0 w 20"/>
                      <a:gd name="T29" fmla="*/ 23 h 25"/>
                      <a:gd name="T30" fmla="*/ 1 w 20"/>
                      <a:gd name="T31" fmla="*/ 22 h 25"/>
                      <a:gd name="T32" fmla="*/ 3 w 20"/>
                      <a:gd name="T33" fmla="*/ 22 h 25"/>
                      <a:gd name="T34" fmla="*/ 4 w 20"/>
                      <a:gd name="T35" fmla="*/ 21 h 25"/>
                      <a:gd name="T36" fmla="*/ 6 w 20"/>
                      <a:gd name="T37" fmla="*/ 18 h 25"/>
                      <a:gd name="T38" fmla="*/ 6 w 20"/>
                      <a:gd name="T39" fmla="*/ 15 h 25"/>
                      <a:gd name="T40" fmla="*/ 7 w 20"/>
                      <a:gd name="T41" fmla="*/ 12 h 25"/>
                      <a:gd name="T42" fmla="*/ 8 w 20"/>
                      <a:gd name="T43" fmla="*/ 10 h 25"/>
                      <a:gd name="T44" fmla="*/ 10 w 20"/>
                      <a:gd name="T45" fmla="*/ 9 h 25"/>
                      <a:gd name="T46" fmla="*/ 10 w 20"/>
                      <a:gd name="T47" fmla="*/ 7 h 25"/>
                      <a:gd name="T48" fmla="*/ 11 w 20"/>
                      <a:gd name="T49" fmla="*/ 4 h 25"/>
                      <a:gd name="T50" fmla="*/ 11 w 20"/>
                      <a:gd name="T51" fmla="*/ 4 h 25"/>
                      <a:gd name="T52" fmla="*/ 13 w 20"/>
                      <a:gd name="T53" fmla="*/ 2 h 25"/>
                      <a:gd name="T54" fmla="*/ 15 w 20"/>
                      <a:gd name="T55" fmla="*/ 0 h 25"/>
                      <a:gd name="T56" fmla="*/ 18 w 20"/>
                      <a:gd name="T57" fmla="*/ 4 h 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
                      <a:gd name="T88" fmla="*/ 0 h 25"/>
                      <a:gd name="T89" fmla="*/ 20 w 20"/>
                      <a:gd name="T90" fmla="*/ 25 h 2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 h="25">
                        <a:moveTo>
                          <a:pt x="18" y="4"/>
                        </a:moveTo>
                        <a:lnTo>
                          <a:pt x="19" y="6"/>
                        </a:lnTo>
                        <a:lnTo>
                          <a:pt x="17" y="6"/>
                        </a:lnTo>
                        <a:lnTo>
                          <a:pt x="15" y="8"/>
                        </a:lnTo>
                        <a:lnTo>
                          <a:pt x="13" y="10"/>
                        </a:lnTo>
                        <a:lnTo>
                          <a:pt x="11" y="12"/>
                        </a:lnTo>
                        <a:lnTo>
                          <a:pt x="11" y="15"/>
                        </a:lnTo>
                        <a:lnTo>
                          <a:pt x="10" y="17"/>
                        </a:lnTo>
                        <a:lnTo>
                          <a:pt x="9" y="18"/>
                        </a:lnTo>
                        <a:lnTo>
                          <a:pt x="9" y="22"/>
                        </a:lnTo>
                        <a:lnTo>
                          <a:pt x="8" y="24"/>
                        </a:lnTo>
                        <a:lnTo>
                          <a:pt x="6" y="23"/>
                        </a:lnTo>
                        <a:lnTo>
                          <a:pt x="4" y="23"/>
                        </a:lnTo>
                        <a:lnTo>
                          <a:pt x="1" y="23"/>
                        </a:lnTo>
                        <a:lnTo>
                          <a:pt x="0" y="23"/>
                        </a:lnTo>
                        <a:lnTo>
                          <a:pt x="1" y="22"/>
                        </a:lnTo>
                        <a:lnTo>
                          <a:pt x="3" y="22"/>
                        </a:lnTo>
                        <a:lnTo>
                          <a:pt x="4" y="21"/>
                        </a:lnTo>
                        <a:lnTo>
                          <a:pt x="6" y="18"/>
                        </a:lnTo>
                        <a:lnTo>
                          <a:pt x="6" y="15"/>
                        </a:lnTo>
                        <a:lnTo>
                          <a:pt x="7" y="12"/>
                        </a:lnTo>
                        <a:lnTo>
                          <a:pt x="8" y="10"/>
                        </a:lnTo>
                        <a:lnTo>
                          <a:pt x="10" y="9"/>
                        </a:lnTo>
                        <a:lnTo>
                          <a:pt x="10" y="7"/>
                        </a:lnTo>
                        <a:lnTo>
                          <a:pt x="11" y="4"/>
                        </a:lnTo>
                        <a:lnTo>
                          <a:pt x="13" y="2"/>
                        </a:lnTo>
                        <a:lnTo>
                          <a:pt x="15" y="0"/>
                        </a:lnTo>
                        <a:lnTo>
                          <a:pt x="18" y="4"/>
                        </a:lnTo>
                      </a:path>
                    </a:pathLst>
                  </a:custGeom>
                  <a:solidFill>
                    <a:srgbClr val="FFFFFF"/>
                  </a:solidFill>
                  <a:ln w="12700" cap="rnd">
                    <a:solidFill>
                      <a:srgbClr val="000000"/>
                    </a:solidFill>
                    <a:round/>
                    <a:headEnd/>
                    <a:tailEnd/>
                  </a:ln>
                </p:spPr>
                <p:txBody>
                  <a:bodyPr/>
                  <a:lstStyle/>
                  <a:p>
                    <a:endParaRPr lang="en-US"/>
                  </a:p>
                </p:txBody>
              </p:sp>
              <p:sp>
                <p:nvSpPr>
                  <p:cNvPr id="26964" name="Freeform 2552"/>
                  <p:cNvSpPr>
                    <a:spLocks/>
                  </p:cNvSpPr>
                  <p:nvPr/>
                </p:nvSpPr>
                <p:spPr bwMode="auto">
                  <a:xfrm>
                    <a:off x="4953" y="1598"/>
                    <a:ext cx="17" cy="17"/>
                  </a:xfrm>
                  <a:custGeom>
                    <a:avLst/>
                    <a:gdLst>
                      <a:gd name="T0" fmla="*/ 16 w 17"/>
                      <a:gd name="T1" fmla="*/ 0 h 17"/>
                      <a:gd name="T2" fmla="*/ 16 w 17"/>
                      <a:gd name="T3" fmla="*/ 2 h 17"/>
                      <a:gd name="T4" fmla="*/ 16 w 17"/>
                      <a:gd name="T5" fmla="*/ 8 h 17"/>
                      <a:gd name="T6" fmla="*/ 13 w 17"/>
                      <a:gd name="T7" fmla="*/ 8 h 17"/>
                      <a:gd name="T8" fmla="*/ 8 w 17"/>
                      <a:gd name="T9" fmla="*/ 13 h 17"/>
                      <a:gd name="T10" fmla="*/ 5 w 17"/>
                      <a:gd name="T11" fmla="*/ 16 h 17"/>
                      <a:gd name="T12" fmla="*/ 2 w 17"/>
                      <a:gd name="T13" fmla="*/ 16 h 17"/>
                      <a:gd name="T14" fmla="*/ 0 w 17"/>
                      <a:gd name="T15" fmla="*/ 13 h 17"/>
                      <a:gd name="T16" fmla="*/ 2 w 17"/>
                      <a:gd name="T17" fmla="*/ 13 h 17"/>
                      <a:gd name="T18" fmla="*/ 5 w 17"/>
                      <a:gd name="T19" fmla="*/ 8 h 17"/>
                      <a:gd name="T20" fmla="*/ 8 w 17"/>
                      <a:gd name="T21" fmla="*/ 5 h 17"/>
                      <a:gd name="T22" fmla="*/ 13 w 17"/>
                      <a:gd name="T23" fmla="*/ 2 h 17"/>
                      <a:gd name="T24" fmla="*/ 16 w 17"/>
                      <a:gd name="T25" fmla="*/ 0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7"/>
                      <a:gd name="T41" fmla="*/ 17 w 17"/>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7">
                        <a:moveTo>
                          <a:pt x="16" y="0"/>
                        </a:moveTo>
                        <a:lnTo>
                          <a:pt x="16" y="2"/>
                        </a:lnTo>
                        <a:lnTo>
                          <a:pt x="16" y="8"/>
                        </a:lnTo>
                        <a:lnTo>
                          <a:pt x="13" y="8"/>
                        </a:lnTo>
                        <a:lnTo>
                          <a:pt x="8" y="13"/>
                        </a:lnTo>
                        <a:lnTo>
                          <a:pt x="5" y="16"/>
                        </a:lnTo>
                        <a:lnTo>
                          <a:pt x="2" y="16"/>
                        </a:lnTo>
                        <a:lnTo>
                          <a:pt x="0" y="13"/>
                        </a:lnTo>
                        <a:lnTo>
                          <a:pt x="2" y="13"/>
                        </a:lnTo>
                        <a:lnTo>
                          <a:pt x="5" y="8"/>
                        </a:lnTo>
                        <a:lnTo>
                          <a:pt x="8" y="5"/>
                        </a:lnTo>
                        <a:lnTo>
                          <a:pt x="13" y="2"/>
                        </a:lnTo>
                        <a:lnTo>
                          <a:pt x="16" y="0"/>
                        </a:lnTo>
                      </a:path>
                    </a:pathLst>
                  </a:custGeom>
                  <a:solidFill>
                    <a:srgbClr val="FFFFFF"/>
                  </a:solidFill>
                  <a:ln w="12700" cap="rnd">
                    <a:solidFill>
                      <a:srgbClr val="000000"/>
                    </a:solidFill>
                    <a:round/>
                    <a:headEnd/>
                    <a:tailEnd/>
                  </a:ln>
                </p:spPr>
                <p:txBody>
                  <a:bodyPr/>
                  <a:lstStyle/>
                  <a:p>
                    <a:endParaRPr lang="en-US"/>
                  </a:p>
                </p:txBody>
              </p:sp>
              <p:sp>
                <p:nvSpPr>
                  <p:cNvPr id="26965" name="Freeform 2553"/>
                  <p:cNvSpPr>
                    <a:spLocks/>
                  </p:cNvSpPr>
                  <p:nvPr/>
                </p:nvSpPr>
                <p:spPr bwMode="auto">
                  <a:xfrm>
                    <a:off x="4946" y="1608"/>
                    <a:ext cx="17" cy="33"/>
                  </a:xfrm>
                  <a:custGeom>
                    <a:avLst/>
                    <a:gdLst>
                      <a:gd name="T0" fmla="*/ 1 w 17"/>
                      <a:gd name="T1" fmla="*/ 0 h 33"/>
                      <a:gd name="T2" fmla="*/ 4 w 17"/>
                      <a:gd name="T3" fmla="*/ 0 h 33"/>
                      <a:gd name="T4" fmla="*/ 6 w 17"/>
                      <a:gd name="T5" fmla="*/ 0 h 33"/>
                      <a:gd name="T6" fmla="*/ 8 w 17"/>
                      <a:gd name="T7" fmla="*/ 1 h 33"/>
                      <a:gd name="T8" fmla="*/ 8 w 17"/>
                      <a:gd name="T9" fmla="*/ 2 h 33"/>
                      <a:gd name="T10" fmla="*/ 9 w 17"/>
                      <a:gd name="T11" fmla="*/ 3 h 33"/>
                      <a:gd name="T12" fmla="*/ 12 w 17"/>
                      <a:gd name="T13" fmla="*/ 4 h 33"/>
                      <a:gd name="T14" fmla="*/ 12 w 17"/>
                      <a:gd name="T15" fmla="*/ 8 h 33"/>
                      <a:gd name="T16" fmla="*/ 14 w 17"/>
                      <a:gd name="T17" fmla="*/ 14 h 33"/>
                      <a:gd name="T18" fmla="*/ 16 w 17"/>
                      <a:gd name="T19" fmla="*/ 20 h 33"/>
                      <a:gd name="T20" fmla="*/ 16 w 17"/>
                      <a:gd name="T21" fmla="*/ 24 h 33"/>
                      <a:gd name="T22" fmla="*/ 16 w 17"/>
                      <a:gd name="T23" fmla="*/ 27 h 33"/>
                      <a:gd name="T24" fmla="*/ 16 w 17"/>
                      <a:gd name="T25" fmla="*/ 32 h 33"/>
                      <a:gd name="T26" fmla="*/ 14 w 17"/>
                      <a:gd name="T27" fmla="*/ 28 h 33"/>
                      <a:gd name="T28" fmla="*/ 12 w 17"/>
                      <a:gd name="T29" fmla="*/ 24 h 33"/>
                      <a:gd name="T30" fmla="*/ 11 w 17"/>
                      <a:gd name="T31" fmla="*/ 20 h 33"/>
                      <a:gd name="T32" fmla="*/ 8 w 17"/>
                      <a:gd name="T33" fmla="*/ 17 h 33"/>
                      <a:gd name="T34" fmla="*/ 6 w 17"/>
                      <a:gd name="T35" fmla="*/ 14 h 33"/>
                      <a:gd name="T36" fmla="*/ 6 w 17"/>
                      <a:gd name="T37" fmla="*/ 12 h 33"/>
                      <a:gd name="T38" fmla="*/ 4 w 17"/>
                      <a:gd name="T39" fmla="*/ 12 h 33"/>
                      <a:gd name="T40" fmla="*/ 3 w 17"/>
                      <a:gd name="T41" fmla="*/ 10 h 33"/>
                      <a:gd name="T42" fmla="*/ 1 w 17"/>
                      <a:gd name="T43" fmla="*/ 8 h 33"/>
                      <a:gd name="T44" fmla="*/ 0 w 17"/>
                      <a:gd name="T45" fmla="*/ 7 h 33"/>
                      <a:gd name="T46" fmla="*/ 0 w 17"/>
                      <a:gd name="T47" fmla="*/ 4 h 33"/>
                      <a:gd name="T48" fmla="*/ 1 w 17"/>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33"/>
                      <a:gd name="T77" fmla="*/ 17 w 17"/>
                      <a:gd name="T78" fmla="*/ 33 h 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33">
                        <a:moveTo>
                          <a:pt x="1" y="0"/>
                        </a:moveTo>
                        <a:lnTo>
                          <a:pt x="4" y="0"/>
                        </a:lnTo>
                        <a:lnTo>
                          <a:pt x="6" y="0"/>
                        </a:lnTo>
                        <a:lnTo>
                          <a:pt x="8" y="1"/>
                        </a:lnTo>
                        <a:lnTo>
                          <a:pt x="8" y="2"/>
                        </a:lnTo>
                        <a:lnTo>
                          <a:pt x="9" y="3"/>
                        </a:lnTo>
                        <a:lnTo>
                          <a:pt x="12" y="4"/>
                        </a:lnTo>
                        <a:lnTo>
                          <a:pt x="12" y="8"/>
                        </a:lnTo>
                        <a:lnTo>
                          <a:pt x="14" y="14"/>
                        </a:lnTo>
                        <a:lnTo>
                          <a:pt x="16" y="20"/>
                        </a:lnTo>
                        <a:lnTo>
                          <a:pt x="16" y="24"/>
                        </a:lnTo>
                        <a:lnTo>
                          <a:pt x="16" y="27"/>
                        </a:lnTo>
                        <a:lnTo>
                          <a:pt x="16" y="32"/>
                        </a:lnTo>
                        <a:lnTo>
                          <a:pt x="14" y="28"/>
                        </a:lnTo>
                        <a:lnTo>
                          <a:pt x="12" y="24"/>
                        </a:lnTo>
                        <a:lnTo>
                          <a:pt x="11" y="20"/>
                        </a:lnTo>
                        <a:lnTo>
                          <a:pt x="8" y="17"/>
                        </a:lnTo>
                        <a:lnTo>
                          <a:pt x="6" y="14"/>
                        </a:lnTo>
                        <a:lnTo>
                          <a:pt x="6" y="12"/>
                        </a:lnTo>
                        <a:lnTo>
                          <a:pt x="4" y="12"/>
                        </a:lnTo>
                        <a:lnTo>
                          <a:pt x="3" y="10"/>
                        </a:lnTo>
                        <a:lnTo>
                          <a:pt x="1" y="8"/>
                        </a:lnTo>
                        <a:lnTo>
                          <a:pt x="0" y="7"/>
                        </a:lnTo>
                        <a:lnTo>
                          <a:pt x="0" y="4"/>
                        </a:lnTo>
                        <a:lnTo>
                          <a:pt x="1" y="0"/>
                        </a:lnTo>
                      </a:path>
                    </a:pathLst>
                  </a:custGeom>
                  <a:solidFill>
                    <a:srgbClr val="FFFFFF"/>
                  </a:solidFill>
                  <a:ln w="12700" cap="rnd">
                    <a:solidFill>
                      <a:srgbClr val="000000"/>
                    </a:solidFill>
                    <a:round/>
                    <a:headEnd/>
                    <a:tailEnd/>
                  </a:ln>
                </p:spPr>
                <p:txBody>
                  <a:bodyPr/>
                  <a:lstStyle/>
                  <a:p>
                    <a:endParaRPr lang="en-US"/>
                  </a:p>
                </p:txBody>
              </p:sp>
              <p:sp>
                <p:nvSpPr>
                  <p:cNvPr id="26966" name="Freeform 2554"/>
                  <p:cNvSpPr>
                    <a:spLocks/>
                  </p:cNvSpPr>
                  <p:nvPr/>
                </p:nvSpPr>
                <p:spPr bwMode="auto">
                  <a:xfrm>
                    <a:off x="4933" y="1626"/>
                    <a:ext cx="26" cy="51"/>
                  </a:xfrm>
                  <a:custGeom>
                    <a:avLst/>
                    <a:gdLst>
                      <a:gd name="T0" fmla="*/ 2 w 26"/>
                      <a:gd name="T1" fmla="*/ 0 h 51"/>
                      <a:gd name="T2" fmla="*/ 3 w 26"/>
                      <a:gd name="T3" fmla="*/ 2 h 51"/>
                      <a:gd name="T4" fmla="*/ 5 w 26"/>
                      <a:gd name="T5" fmla="*/ 5 h 51"/>
                      <a:gd name="T6" fmla="*/ 7 w 26"/>
                      <a:gd name="T7" fmla="*/ 8 h 51"/>
                      <a:gd name="T8" fmla="*/ 9 w 26"/>
                      <a:gd name="T9" fmla="*/ 11 h 51"/>
                      <a:gd name="T10" fmla="*/ 12 w 26"/>
                      <a:gd name="T11" fmla="*/ 15 h 51"/>
                      <a:gd name="T12" fmla="*/ 17 w 26"/>
                      <a:gd name="T13" fmla="*/ 21 h 51"/>
                      <a:gd name="T14" fmla="*/ 18 w 26"/>
                      <a:gd name="T15" fmla="*/ 23 h 51"/>
                      <a:gd name="T16" fmla="*/ 19 w 26"/>
                      <a:gd name="T17" fmla="*/ 26 h 51"/>
                      <a:gd name="T18" fmla="*/ 21 w 26"/>
                      <a:gd name="T19" fmla="*/ 28 h 51"/>
                      <a:gd name="T20" fmla="*/ 24 w 26"/>
                      <a:gd name="T21" fmla="*/ 30 h 51"/>
                      <a:gd name="T22" fmla="*/ 25 w 26"/>
                      <a:gd name="T23" fmla="*/ 32 h 51"/>
                      <a:gd name="T24" fmla="*/ 25 w 26"/>
                      <a:gd name="T25" fmla="*/ 37 h 51"/>
                      <a:gd name="T26" fmla="*/ 25 w 26"/>
                      <a:gd name="T27" fmla="*/ 43 h 51"/>
                      <a:gd name="T28" fmla="*/ 25 w 26"/>
                      <a:gd name="T29" fmla="*/ 50 h 51"/>
                      <a:gd name="T30" fmla="*/ 22 w 26"/>
                      <a:gd name="T31" fmla="*/ 48 h 51"/>
                      <a:gd name="T32" fmla="*/ 19 w 26"/>
                      <a:gd name="T33" fmla="*/ 46 h 51"/>
                      <a:gd name="T34" fmla="*/ 16 w 26"/>
                      <a:gd name="T35" fmla="*/ 43 h 51"/>
                      <a:gd name="T36" fmla="*/ 14 w 26"/>
                      <a:gd name="T37" fmla="*/ 41 h 51"/>
                      <a:gd name="T38" fmla="*/ 12 w 26"/>
                      <a:gd name="T39" fmla="*/ 38 h 51"/>
                      <a:gd name="T40" fmla="*/ 11 w 26"/>
                      <a:gd name="T41" fmla="*/ 33 h 51"/>
                      <a:gd name="T42" fmla="*/ 8 w 26"/>
                      <a:gd name="T43" fmla="*/ 31 h 51"/>
                      <a:gd name="T44" fmla="*/ 6 w 26"/>
                      <a:gd name="T45" fmla="*/ 27 h 51"/>
                      <a:gd name="T46" fmla="*/ 5 w 26"/>
                      <a:gd name="T47" fmla="*/ 26 h 51"/>
                      <a:gd name="T48" fmla="*/ 3 w 26"/>
                      <a:gd name="T49" fmla="*/ 21 h 51"/>
                      <a:gd name="T50" fmla="*/ 1 w 26"/>
                      <a:gd name="T51" fmla="*/ 16 h 51"/>
                      <a:gd name="T52" fmla="*/ 0 w 26"/>
                      <a:gd name="T53" fmla="*/ 12 h 51"/>
                      <a:gd name="T54" fmla="*/ 0 w 26"/>
                      <a:gd name="T55" fmla="*/ 10 h 51"/>
                      <a:gd name="T56" fmla="*/ 1 w 26"/>
                      <a:gd name="T57" fmla="*/ 7 h 51"/>
                      <a:gd name="T58" fmla="*/ 1 w 26"/>
                      <a:gd name="T59" fmla="*/ 5 h 51"/>
                      <a:gd name="T60" fmla="*/ 1 w 26"/>
                      <a:gd name="T61" fmla="*/ 1 h 51"/>
                      <a:gd name="T62" fmla="*/ 2 w 26"/>
                      <a:gd name="T63" fmla="*/ 0 h 5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
                      <a:gd name="T97" fmla="*/ 0 h 51"/>
                      <a:gd name="T98" fmla="*/ 26 w 26"/>
                      <a:gd name="T99" fmla="*/ 51 h 5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 h="51">
                        <a:moveTo>
                          <a:pt x="2" y="0"/>
                        </a:moveTo>
                        <a:lnTo>
                          <a:pt x="3" y="2"/>
                        </a:lnTo>
                        <a:lnTo>
                          <a:pt x="5" y="5"/>
                        </a:lnTo>
                        <a:lnTo>
                          <a:pt x="7" y="8"/>
                        </a:lnTo>
                        <a:lnTo>
                          <a:pt x="9" y="11"/>
                        </a:lnTo>
                        <a:lnTo>
                          <a:pt x="12" y="15"/>
                        </a:lnTo>
                        <a:lnTo>
                          <a:pt x="17" y="21"/>
                        </a:lnTo>
                        <a:lnTo>
                          <a:pt x="18" y="23"/>
                        </a:lnTo>
                        <a:lnTo>
                          <a:pt x="19" y="26"/>
                        </a:lnTo>
                        <a:lnTo>
                          <a:pt x="21" y="28"/>
                        </a:lnTo>
                        <a:lnTo>
                          <a:pt x="24" y="30"/>
                        </a:lnTo>
                        <a:lnTo>
                          <a:pt x="25" y="32"/>
                        </a:lnTo>
                        <a:lnTo>
                          <a:pt x="25" y="37"/>
                        </a:lnTo>
                        <a:lnTo>
                          <a:pt x="25" y="43"/>
                        </a:lnTo>
                        <a:lnTo>
                          <a:pt x="25" y="50"/>
                        </a:lnTo>
                        <a:lnTo>
                          <a:pt x="22" y="48"/>
                        </a:lnTo>
                        <a:lnTo>
                          <a:pt x="19" y="46"/>
                        </a:lnTo>
                        <a:lnTo>
                          <a:pt x="16" y="43"/>
                        </a:lnTo>
                        <a:lnTo>
                          <a:pt x="14" y="41"/>
                        </a:lnTo>
                        <a:lnTo>
                          <a:pt x="12" y="38"/>
                        </a:lnTo>
                        <a:lnTo>
                          <a:pt x="11" y="33"/>
                        </a:lnTo>
                        <a:lnTo>
                          <a:pt x="8" y="31"/>
                        </a:lnTo>
                        <a:lnTo>
                          <a:pt x="6" y="27"/>
                        </a:lnTo>
                        <a:lnTo>
                          <a:pt x="5" y="26"/>
                        </a:lnTo>
                        <a:lnTo>
                          <a:pt x="3" y="21"/>
                        </a:lnTo>
                        <a:lnTo>
                          <a:pt x="1" y="16"/>
                        </a:lnTo>
                        <a:lnTo>
                          <a:pt x="0" y="12"/>
                        </a:lnTo>
                        <a:lnTo>
                          <a:pt x="0" y="10"/>
                        </a:lnTo>
                        <a:lnTo>
                          <a:pt x="1" y="7"/>
                        </a:lnTo>
                        <a:lnTo>
                          <a:pt x="1" y="5"/>
                        </a:lnTo>
                        <a:lnTo>
                          <a:pt x="1" y="1"/>
                        </a:lnTo>
                        <a:lnTo>
                          <a:pt x="2" y="0"/>
                        </a:lnTo>
                      </a:path>
                    </a:pathLst>
                  </a:custGeom>
                  <a:solidFill>
                    <a:srgbClr val="FFFFFF"/>
                  </a:solidFill>
                  <a:ln w="12700" cap="rnd">
                    <a:solidFill>
                      <a:srgbClr val="000000"/>
                    </a:solidFill>
                    <a:round/>
                    <a:headEnd/>
                    <a:tailEnd/>
                  </a:ln>
                </p:spPr>
                <p:txBody>
                  <a:bodyPr/>
                  <a:lstStyle/>
                  <a:p>
                    <a:endParaRPr lang="en-US"/>
                  </a:p>
                </p:txBody>
              </p:sp>
              <p:sp>
                <p:nvSpPr>
                  <p:cNvPr id="26967" name="Freeform 2555"/>
                  <p:cNvSpPr>
                    <a:spLocks/>
                  </p:cNvSpPr>
                  <p:nvPr/>
                </p:nvSpPr>
                <p:spPr bwMode="auto">
                  <a:xfrm>
                    <a:off x="4927" y="1653"/>
                    <a:ext cx="30" cy="74"/>
                  </a:xfrm>
                  <a:custGeom>
                    <a:avLst/>
                    <a:gdLst>
                      <a:gd name="T0" fmla="*/ 3 w 30"/>
                      <a:gd name="T1" fmla="*/ 0 h 74"/>
                      <a:gd name="T2" fmla="*/ 2 w 30"/>
                      <a:gd name="T3" fmla="*/ 5 h 74"/>
                      <a:gd name="T4" fmla="*/ 1 w 30"/>
                      <a:gd name="T5" fmla="*/ 11 h 74"/>
                      <a:gd name="T6" fmla="*/ 0 w 30"/>
                      <a:gd name="T7" fmla="*/ 15 h 74"/>
                      <a:gd name="T8" fmla="*/ 1 w 30"/>
                      <a:gd name="T9" fmla="*/ 17 h 74"/>
                      <a:gd name="T10" fmla="*/ 2 w 30"/>
                      <a:gd name="T11" fmla="*/ 21 h 74"/>
                      <a:gd name="T12" fmla="*/ 4 w 30"/>
                      <a:gd name="T13" fmla="*/ 27 h 74"/>
                      <a:gd name="T14" fmla="*/ 7 w 30"/>
                      <a:gd name="T15" fmla="*/ 34 h 74"/>
                      <a:gd name="T16" fmla="*/ 11 w 30"/>
                      <a:gd name="T17" fmla="*/ 44 h 74"/>
                      <a:gd name="T18" fmla="*/ 13 w 30"/>
                      <a:gd name="T19" fmla="*/ 50 h 74"/>
                      <a:gd name="T20" fmla="*/ 17 w 30"/>
                      <a:gd name="T21" fmla="*/ 57 h 74"/>
                      <a:gd name="T22" fmla="*/ 20 w 30"/>
                      <a:gd name="T23" fmla="*/ 60 h 74"/>
                      <a:gd name="T24" fmla="*/ 23 w 30"/>
                      <a:gd name="T25" fmla="*/ 64 h 74"/>
                      <a:gd name="T26" fmla="*/ 28 w 30"/>
                      <a:gd name="T27" fmla="*/ 73 h 74"/>
                      <a:gd name="T28" fmla="*/ 28 w 30"/>
                      <a:gd name="T29" fmla="*/ 66 h 74"/>
                      <a:gd name="T30" fmla="*/ 29 w 30"/>
                      <a:gd name="T31" fmla="*/ 61 h 74"/>
                      <a:gd name="T32" fmla="*/ 28 w 30"/>
                      <a:gd name="T33" fmla="*/ 56 h 74"/>
                      <a:gd name="T34" fmla="*/ 26 w 30"/>
                      <a:gd name="T35" fmla="*/ 49 h 74"/>
                      <a:gd name="T36" fmla="*/ 23 w 30"/>
                      <a:gd name="T37" fmla="*/ 44 h 74"/>
                      <a:gd name="T38" fmla="*/ 19 w 30"/>
                      <a:gd name="T39" fmla="*/ 37 h 74"/>
                      <a:gd name="T40" fmla="*/ 15 w 30"/>
                      <a:gd name="T41" fmla="*/ 29 h 74"/>
                      <a:gd name="T42" fmla="*/ 11 w 30"/>
                      <a:gd name="T43" fmla="*/ 24 h 74"/>
                      <a:gd name="T44" fmla="*/ 8 w 30"/>
                      <a:gd name="T45" fmla="*/ 19 h 74"/>
                      <a:gd name="T46" fmla="*/ 6 w 30"/>
                      <a:gd name="T47" fmla="*/ 14 h 74"/>
                      <a:gd name="T48" fmla="*/ 5 w 30"/>
                      <a:gd name="T49" fmla="*/ 9 h 74"/>
                      <a:gd name="T50" fmla="*/ 4 w 30"/>
                      <a:gd name="T51" fmla="*/ 5 h 74"/>
                      <a:gd name="T52" fmla="*/ 3 w 30"/>
                      <a:gd name="T53" fmla="*/ 0 h 7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0"/>
                      <a:gd name="T82" fmla="*/ 0 h 74"/>
                      <a:gd name="T83" fmla="*/ 30 w 30"/>
                      <a:gd name="T84" fmla="*/ 74 h 7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0" h="74">
                        <a:moveTo>
                          <a:pt x="3" y="0"/>
                        </a:moveTo>
                        <a:lnTo>
                          <a:pt x="2" y="5"/>
                        </a:lnTo>
                        <a:lnTo>
                          <a:pt x="1" y="11"/>
                        </a:lnTo>
                        <a:lnTo>
                          <a:pt x="0" y="15"/>
                        </a:lnTo>
                        <a:lnTo>
                          <a:pt x="1" y="17"/>
                        </a:lnTo>
                        <a:lnTo>
                          <a:pt x="2" y="21"/>
                        </a:lnTo>
                        <a:lnTo>
                          <a:pt x="4" y="27"/>
                        </a:lnTo>
                        <a:lnTo>
                          <a:pt x="7" y="34"/>
                        </a:lnTo>
                        <a:lnTo>
                          <a:pt x="11" y="44"/>
                        </a:lnTo>
                        <a:lnTo>
                          <a:pt x="13" y="50"/>
                        </a:lnTo>
                        <a:lnTo>
                          <a:pt x="17" y="57"/>
                        </a:lnTo>
                        <a:lnTo>
                          <a:pt x="20" y="60"/>
                        </a:lnTo>
                        <a:lnTo>
                          <a:pt x="23" y="64"/>
                        </a:lnTo>
                        <a:lnTo>
                          <a:pt x="28" y="73"/>
                        </a:lnTo>
                        <a:lnTo>
                          <a:pt x="28" y="66"/>
                        </a:lnTo>
                        <a:lnTo>
                          <a:pt x="29" y="61"/>
                        </a:lnTo>
                        <a:lnTo>
                          <a:pt x="28" y="56"/>
                        </a:lnTo>
                        <a:lnTo>
                          <a:pt x="26" y="49"/>
                        </a:lnTo>
                        <a:lnTo>
                          <a:pt x="23" y="44"/>
                        </a:lnTo>
                        <a:lnTo>
                          <a:pt x="19" y="37"/>
                        </a:lnTo>
                        <a:lnTo>
                          <a:pt x="15" y="29"/>
                        </a:lnTo>
                        <a:lnTo>
                          <a:pt x="11" y="24"/>
                        </a:lnTo>
                        <a:lnTo>
                          <a:pt x="8" y="19"/>
                        </a:lnTo>
                        <a:lnTo>
                          <a:pt x="6" y="14"/>
                        </a:lnTo>
                        <a:lnTo>
                          <a:pt x="5" y="9"/>
                        </a:lnTo>
                        <a:lnTo>
                          <a:pt x="4" y="5"/>
                        </a:lnTo>
                        <a:lnTo>
                          <a:pt x="3" y="0"/>
                        </a:lnTo>
                      </a:path>
                    </a:pathLst>
                  </a:custGeom>
                  <a:solidFill>
                    <a:srgbClr val="FFFFFF"/>
                  </a:solidFill>
                  <a:ln w="12700" cap="rnd">
                    <a:solidFill>
                      <a:srgbClr val="000000"/>
                    </a:solidFill>
                    <a:round/>
                    <a:headEnd/>
                    <a:tailEnd/>
                  </a:ln>
                </p:spPr>
                <p:txBody>
                  <a:bodyPr/>
                  <a:lstStyle/>
                  <a:p>
                    <a:endParaRPr lang="en-US"/>
                  </a:p>
                </p:txBody>
              </p:sp>
              <p:sp>
                <p:nvSpPr>
                  <p:cNvPr id="26968" name="Freeform 2556"/>
                  <p:cNvSpPr>
                    <a:spLocks/>
                  </p:cNvSpPr>
                  <p:nvPr/>
                </p:nvSpPr>
                <p:spPr bwMode="auto">
                  <a:xfrm>
                    <a:off x="4923" y="1696"/>
                    <a:ext cx="31" cy="81"/>
                  </a:xfrm>
                  <a:custGeom>
                    <a:avLst/>
                    <a:gdLst>
                      <a:gd name="T0" fmla="*/ 3 w 31"/>
                      <a:gd name="T1" fmla="*/ 0 h 81"/>
                      <a:gd name="T2" fmla="*/ 5 w 31"/>
                      <a:gd name="T3" fmla="*/ 7 h 81"/>
                      <a:gd name="T4" fmla="*/ 8 w 31"/>
                      <a:gd name="T5" fmla="*/ 15 h 81"/>
                      <a:gd name="T6" fmla="*/ 10 w 31"/>
                      <a:gd name="T7" fmla="*/ 19 h 81"/>
                      <a:gd name="T8" fmla="*/ 13 w 31"/>
                      <a:gd name="T9" fmla="*/ 25 h 81"/>
                      <a:gd name="T10" fmla="*/ 16 w 31"/>
                      <a:gd name="T11" fmla="*/ 32 h 81"/>
                      <a:gd name="T12" fmla="*/ 20 w 31"/>
                      <a:gd name="T13" fmla="*/ 39 h 81"/>
                      <a:gd name="T14" fmla="*/ 22 w 31"/>
                      <a:gd name="T15" fmla="*/ 44 h 81"/>
                      <a:gd name="T16" fmla="*/ 25 w 31"/>
                      <a:gd name="T17" fmla="*/ 49 h 81"/>
                      <a:gd name="T18" fmla="*/ 26 w 31"/>
                      <a:gd name="T19" fmla="*/ 53 h 81"/>
                      <a:gd name="T20" fmla="*/ 27 w 31"/>
                      <a:gd name="T21" fmla="*/ 55 h 81"/>
                      <a:gd name="T22" fmla="*/ 28 w 31"/>
                      <a:gd name="T23" fmla="*/ 56 h 81"/>
                      <a:gd name="T24" fmla="*/ 30 w 31"/>
                      <a:gd name="T25" fmla="*/ 57 h 81"/>
                      <a:gd name="T26" fmla="*/ 30 w 31"/>
                      <a:gd name="T27" fmla="*/ 64 h 81"/>
                      <a:gd name="T28" fmla="*/ 29 w 31"/>
                      <a:gd name="T29" fmla="*/ 71 h 81"/>
                      <a:gd name="T30" fmla="*/ 30 w 31"/>
                      <a:gd name="T31" fmla="*/ 79 h 81"/>
                      <a:gd name="T32" fmla="*/ 29 w 31"/>
                      <a:gd name="T33" fmla="*/ 80 h 81"/>
                      <a:gd name="T34" fmla="*/ 27 w 31"/>
                      <a:gd name="T35" fmla="*/ 78 h 81"/>
                      <a:gd name="T36" fmla="*/ 25 w 31"/>
                      <a:gd name="T37" fmla="*/ 71 h 81"/>
                      <a:gd name="T38" fmla="*/ 23 w 31"/>
                      <a:gd name="T39" fmla="*/ 65 h 81"/>
                      <a:gd name="T40" fmla="*/ 21 w 31"/>
                      <a:gd name="T41" fmla="*/ 61 h 81"/>
                      <a:gd name="T42" fmla="*/ 19 w 31"/>
                      <a:gd name="T43" fmla="*/ 58 h 81"/>
                      <a:gd name="T44" fmla="*/ 17 w 31"/>
                      <a:gd name="T45" fmla="*/ 54 h 81"/>
                      <a:gd name="T46" fmla="*/ 15 w 31"/>
                      <a:gd name="T47" fmla="*/ 49 h 81"/>
                      <a:gd name="T48" fmla="*/ 12 w 31"/>
                      <a:gd name="T49" fmla="*/ 44 h 81"/>
                      <a:gd name="T50" fmla="*/ 9 w 31"/>
                      <a:gd name="T51" fmla="*/ 39 h 81"/>
                      <a:gd name="T52" fmla="*/ 7 w 31"/>
                      <a:gd name="T53" fmla="*/ 33 h 81"/>
                      <a:gd name="T54" fmla="*/ 5 w 31"/>
                      <a:gd name="T55" fmla="*/ 27 h 81"/>
                      <a:gd name="T56" fmla="*/ 3 w 31"/>
                      <a:gd name="T57" fmla="*/ 23 h 81"/>
                      <a:gd name="T58" fmla="*/ 1 w 31"/>
                      <a:gd name="T59" fmla="*/ 18 h 81"/>
                      <a:gd name="T60" fmla="*/ 0 w 31"/>
                      <a:gd name="T61" fmla="*/ 16 h 81"/>
                      <a:gd name="T62" fmla="*/ 1 w 31"/>
                      <a:gd name="T63" fmla="*/ 9 h 81"/>
                      <a:gd name="T64" fmla="*/ 3 w 31"/>
                      <a:gd name="T65" fmla="*/ 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1"/>
                      <a:gd name="T100" fmla="*/ 0 h 81"/>
                      <a:gd name="T101" fmla="*/ 31 w 31"/>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1" h="81">
                        <a:moveTo>
                          <a:pt x="3" y="0"/>
                        </a:moveTo>
                        <a:lnTo>
                          <a:pt x="5" y="7"/>
                        </a:lnTo>
                        <a:lnTo>
                          <a:pt x="8" y="15"/>
                        </a:lnTo>
                        <a:lnTo>
                          <a:pt x="10" y="19"/>
                        </a:lnTo>
                        <a:lnTo>
                          <a:pt x="13" y="25"/>
                        </a:lnTo>
                        <a:lnTo>
                          <a:pt x="16" y="32"/>
                        </a:lnTo>
                        <a:lnTo>
                          <a:pt x="20" y="39"/>
                        </a:lnTo>
                        <a:lnTo>
                          <a:pt x="22" y="44"/>
                        </a:lnTo>
                        <a:lnTo>
                          <a:pt x="25" y="49"/>
                        </a:lnTo>
                        <a:lnTo>
                          <a:pt x="26" y="53"/>
                        </a:lnTo>
                        <a:lnTo>
                          <a:pt x="27" y="55"/>
                        </a:lnTo>
                        <a:lnTo>
                          <a:pt x="28" y="56"/>
                        </a:lnTo>
                        <a:lnTo>
                          <a:pt x="30" y="57"/>
                        </a:lnTo>
                        <a:lnTo>
                          <a:pt x="30" y="64"/>
                        </a:lnTo>
                        <a:lnTo>
                          <a:pt x="29" y="71"/>
                        </a:lnTo>
                        <a:lnTo>
                          <a:pt x="30" y="79"/>
                        </a:lnTo>
                        <a:lnTo>
                          <a:pt x="29" y="80"/>
                        </a:lnTo>
                        <a:lnTo>
                          <a:pt x="27" y="78"/>
                        </a:lnTo>
                        <a:lnTo>
                          <a:pt x="25" y="71"/>
                        </a:lnTo>
                        <a:lnTo>
                          <a:pt x="23" y="65"/>
                        </a:lnTo>
                        <a:lnTo>
                          <a:pt x="21" y="61"/>
                        </a:lnTo>
                        <a:lnTo>
                          <a:pt x="19" y="58"/>
                        </a:lnTo>
                        <a:lnTo>
                          <a:pt x="17" y="54"/>
                        </a:lnTo>
                        <a:lnTo>
                          <a:pt x="15" y="49"/>
                        </a:lnTo>
                        <a:lnTo>
                          <a:pt x="12" y="44"/>
                        </a:lnTo>
                        <a:lnTo>
                          <a:pt x="9" y="39"/>
                        </a:lnTo>
                        <a:lnTo>
                          <a:pt x="7" y="33"/>
                        </a:lnTo>
                        <a:lnTo>
                          <a:pt x="5" y="27"/>
                        </a:lnTo>
                        <a:lnTo>
                          <a:pt x="3" y="23"/>
                        </a:lnTo>
                        <a:lnTo>
                          <a:pt x="1" y="18"/>
                        </a:lnTo>
                        <a:lnTo>
                          <a:pt x="0" y="16"/>
                        </a:lnTo>
                        <a:lnTo>
                          <a:pt x="1" y="9"/>
                        </a:lnTo>
                        <a:lnTo>
                          <a:pt x="3" y="0"/>
                        </a:lnTo>
                      </a:path>
                    </a:pathLst>
                  </a:custGeom>
                  <a:solidFill>
                    <a:srgbClr val="FFFFFF"/>
                  </a:solidFill>
                  <a:ln w="12700" cap="rnd">
                    <a:solidFill>
                      <a:srgbClr val="000000"/>
                    </a:solidFill>
                    <a:round/>
                    <a:headEnd/>
                    <a:tailEnd/>
                  </a:ln>
                </p:spPr>
                <p:txBody>
                  <a:bodyPr/>
                  <a:lstStyle/>
                  <a:p>
                    <a:endParaRPr lang="en-US"/>
                  </a:p>
                </p:txBody>
              </p:sp>
              <p:sp>
                <p:nvSpPr>
                  <p:cNvPr id="26969" name="Freeform 2557"/>
                  <p:cNvSpPr>
                    <a:spLocks/>
                  </p:cNvSpPr>
                  <p:nvPr/>
                </p:nvSpPr>
                <p:spPr bwMode="auto">
                  <a:xfrm>
                    <a:off x="4920" y="1739"/>
                    <a:ext cx="32" cy="60"/>
                  </a:xfrm>
                  <a:custGeom>
                    <a:avLst/>
                    <a:gdLst>
                      <a:gd name="T0" fmla="*/ 1 w 32"/>
                      <a:gd name="T1" fmla="*/ 0 h 60"/>
                      <a:gd name="T2" fmla="*/ 5 w 32"/>
                      <a:gd name="T3" fmla="*/ 7 h 60"/>
                      <a:gd name="T4" fmla="*/ 9 w 32"/>
                      <a:gd name="T5" fmla="*/ 14 h 60"/>
                      <a:gd name="T6" fmla="*/ 12 w 32"/>
                      <a:gd name="T7" fmla="*/ 20 h 60"/>
                      <a:gd name="T8" fmla="*/ 15 w 32"/>
                      <a:gd name="T9" fmla="*/ 26 h 60"/>
                      <a:gd name="T10" fmla="*/ 17 w 32"/>
                      <a:gd name="T11" fmla="*/ 31 h 60"/>
                      <a:gd name="T12" fmla="*/ 19 w 32"/>
                      <a:gd name="T13" fmla="*/ 35 h 60"/>
                      <a:gd name="T14" fmla="*/ 22 w 32"/>
                      <a:gd name="T15" fmla="*/ 40 h 60"/>
                      <a:gd name="T16" fmla="*/ 25 w 32"/>
                      <a:gd name="T17" fmla="*/ 46 h 60"/>
                      <a:gd name="T18" fmla="*/ 27 w 32"/>
                      <a:gd name="T19" fmla="*/ 52 h 60"/>
                      <a:gd name="T20" fmla="*/ 29 w 32"/>
                      <a:gd name="T21" fmla="*/ 55 h 60"/>
                      <a:gd name="T22" fmla="*/ 31 w 32"/>
                      <a:gd name="T23" fmla="*/ 59 h 60"/>
                      <a:gd name="T24" fmla="*/ 21 w 32"/>
                      <a:gd name="T25" fmla="*/ 59 h 60"/>
                      <a:gd name="T26" fmla="*/ 18 w 32"/>
                      <a:gd name="T27" fmla="*/ 53 h 60"/>
                      <a:gd name="T28" fmla="*/ 17 w 32"/>
                      <a:gd name="T29" fmla="*/ 48 h 60"/>
                      <a:gd name="T30" fmla="*/ 14 w 32"/>
                      <a:gd name="T31" fmla="*/ 44 h 60"/>
                      <a:gd name="T32" fmla="*/ 12 w 32"/>
                      <a:gd name="T33" fmla="*/ 39 h 60"/>
                      <a:gd name="T34" fmla="*/ 10 w 32"/>
                      <a:gd name="T35" fmla="*/ 35 h 60"/>
                      <a:gd name="T36" fmla="*/ 9 w 32"/>
                      <a:gd name="T37" fmla="*/ 32 h 60"/>
                      <a:gd name="T38" fmla="*/ 6 w 32"/>
                      <a:gd name="T39" fmla="*/ 28 h 60"/>
                      <a:gd name="T40" fmla="*/ 3 w 32"/>
                      <a:gd name="T41" fmla="*/ 23 h 60"/>
                      <a:gd name="T42" fmla="*/ 0 w 32"/>
                      <a:gd name="T43" fmla="*/ 18 h 60"/>
                      <a:gd name="T44" fmla="*/ 0 w 32"/>
                      <a:gd name="T45" fmla="*/ 12 h 60"/>
                      <a:gd name="T46" fmla="*/ 1 w 32"/>
                      <a:gd name="T47" fmla="*/ 4 h 60"/>
                      <a:gd name="T48" fmla="*/ 1 w 32"/>
                      <a:gd name="T49" fmla="*/ 0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
                      <a:gd name="T76" fmla="*/ 0 h 60"/>
                      <a:gd name="T77" fmla="*/ 32 w 32"/>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 h="60">
                        <a:moveTo>
                          <a:pt x="1" y="0"/>
                        </a:moveTo>
                        <a:lnTo>
                          <a:pt x="5" y="7"/>
                        </a:lnTo>
                        <a:lnTo>
                          <a:pt x="9" y="14"/>
                        </a:lnTo>
                        <a:lnTo>
                          <a:pt x="12" y="20"/>
                        </a:lnTo>
                        <a:lnTo>
                          <a:pt x="15" y="26"/>
                        </a:lnTo>
                        <a:lnTo>
                          <a:pt x="17" y="31"/>
                        </a:lnTo>
                        <a:lnTo>
                          <a:pt x="19" y="35"/>
                        </a:lnTo>
                        <a:lnTo>
                          <a:pt x="22" y="40"/>
                        </a:lnTo>
                        <a:lnTo>
                          <a:pt x="25" y="46"/>
                        </a:lnTo>
                        <a:lnTo>
                          <a:pt x="27" y="52"/>
                        </a:lnTo>
                        <a:lnTo>
                          <a:pt x="29" y="55"/>
                        </a:lnTo>
                        <a:lnTo>
                          <a:pt x="31" y="59"/>
                        </a:lnTo>
                        <a:lnTo>
                          <a:pt x="21" y="59"/>
                        </a:lnTo>
                        <a:lnTo>
                          <a:pt x="18" y="53"/>
                        </a:lnTo>
                        <a:lnTo>
                          <a:pt x="17" y="48"/>
                        </a:lnTo>
                        <a:lnTo>
                          <a:pt x="14" y="44"/>
                        </a:lnTo>
                        <a:lnTo>
                          <a:pt x="12" y="39"/>
                        </a:lnTo>
                        <a:lnTo>
                          <a:pt x="10" y="35"/>
                        </a:lnTo>
                        <a:lnTo>
                          <a:pt x="9" y="32"/>
                        </a:lnTo>
                        <a:lnTo>
                          <a:pt x="6" y="28"/>
                        </a:lnTo>
                        <a:lnTo>
                          <a:pt x="3" y="23"/>
                        </a:lnTo>
                        <a:lnTo>
                          <a:pt x="0" y="18"/>
                        </a:lnTo>
                        <a:lnTo>
                          <a:pt x="0" y="12"/>
                        </a:lnTo>
                        <a:lnTo>
                          <a:pt x="1" y="4"/>
                        </a:lnTo>
                        <a:lnTo>
                          <a:pt x="1" y="0"/>
                        </a:lnTo>
                      </a:path>
                    </a:pathLst>
                  </a:custGeom>
                  <a:solidFill>
                    <a:srgbClr val="FFFFFF"/>
                  </a:solidFill>
                  <a:ln w="12700" cap="rnd">
                    <a:solidFill>
                      <a:srgbClr val="000000"/>
                    </a:solidFill>
                    <a:round/>
                    <a:headEnd/>
                    <a:tailEnd/>
                  </a:ln>
                </p:spPr>
                <p:txBody>
                  <a:bodyPr/>
                  <a:lstStyle/>
                  <a:p>
                    <a:endParaRPr lang="en-US"/>
                  </a:p>
                </p:txBody>
              </p:sp>
            </p:grpSp>
          </p:grpSp>
          <p:grpSp>
            <p:nvGrpSpPr>
              <p:cNvPr id="26922" name="Group 2558"/>
              <p:cNvGrpSpPr>
                <a:grpSpLocks/>
              </p:cNvGrpSpPr>
              <p:nvPr/>
            </p:nvGrpSpPr>
            <p:grpSpPr bwMode="auto">
              <a:xfrm>
                <a:off x="4915" y="1496"/>
                <a:ext cx="114" cy="112"/>
                <a:chOff x="4915" y="1496"/>
                <a:chExt cx="114" cy="112"/>
              </a:xfrm>
            </p:grpSpPr>
            <p:grpSp>
              <p:nvGrpSpPr>
                <p:cNvPr id="26935" name="Group 2559"/>
                <p:cNvGrpSpPr>
                  <a:grpSpLocks/>
                </p:cNvGrpSpPr>
                <p:nvPr/>
              </p:nvGrpSpPr>
              <p:grpSpPr bwMode="auto">
                <a:xfrm>
                  <a:off x="4959" y="1496"/>
                  <a:ext cx="70" cy="112"/>
                  <a:chOff x="4959" y="1496"/>
                  <a:chExt cx="70" cy="112"/>
                </a:xfrm>
              </p:grpSpPr>
              <p:sp>
                <p:nvSpPr>
                  <p:cNvPr id="26957" name="Freeform 2560"/>
                  <p:cNvSpPr>
                    <a:spLocks/>
                  </p:cNvSpPr>
                  <p:nvPr/>
                </p:nvSpPr>
                <p:spPr bwMode="auto">
                  <a:xfrm>
                    <a:off x="4992" y="1506"/>
                    <a:ext cx="37" cy="102"/>
                  </a:xfrm>
                  <a:custGeom>
                    <a:avLst/>
                    <a:gdLst>
                      <a:gd name="T0" fmla="*/ 33 w 37"/>
                      <a:gd name="T1" fmla="*/ 0 h 102"/>
                      <a:gd name="T2" fmla="*/ 35 w 37"/>
                      <a:gd name="T3" fmla="*/ 2 h 102"/>
                      <a:gd name="T4" fmla="*/ 36 w 37"/>
                      <a:gd name="T5" fmla="*/ 4 h 102"/>
                      <a:gd name="T6" fmla="*/ 35 w 37"/>
                      <a:gd name="T7" fmla="*/ 6 h 102"/>
                      <a:gd name="T8" fmla="*/ 34 w 37"/>
                      <a:gd name="T9" fmla="*/ 8 h 102"/>
                      <a:gd name="T10" fmla="*/ 33 w 37"/>
                      <a:gd name="T11" fmla="*/ 10 h 102"/>
                      <a:gd name="T12" fmla="*/ 32 w 37"/>
                      <a:gd name="T13" fmla="*/ 15 h 102"/>
                      <a:gd name="T14" fmla="*/ 30 w 37"/>
                      <a:gd name="T15" fmla="*/ 21 h 102"/>
                      <a:gd name="T16" fmla="*/ 28 w 37"/>
                      <a:gd name="T17" fmla="*/ 27 h 102"/>
                      <a:gd name="T18" fmla="*/ 26 w 37"/>
                      <a:gd name="T19" fmla="*/ 32 h 102"/>
                      <a:gd name="T20" fmla="*/ 25 w 37"/>
                      <a:gd name="T21" fmla="*/ 35 h 102"/>
                      <a:gd name="T22" fmla="*/ 25 w 37"/>
                      <a:gd name="T23" fmla="*/ 38 h 102"/>
                      <a:gd name="T24" fmla="*/ 23 w 37"/>
                      <a:gd name="T25" fmla="*/ 41 h 102"/>
                      <a:gd name="T26" fmla="*/ 23 w 37"/>
                      <a:gd name="T27" fmla="*/ 43 h 102"/>
                      <a:gd name="T28" fmla="*/ 21 w 37"/>
                      <a:gd name="T29" fmla="*/ 46 h 102"/>
                      <a:gd name="T30" fmla="*/ 20 w 37"/>
                      <a:gd name="T31" fmla="*/ 49 h 102"/>
                      <a:gd name="T32" fmla="*/ 18 w 37"/>
                      <a:gd name="T33" fmla="*/ 52 h 102"/>
                      <a:gd name="T34" fmla="*/ 18 w 37"/>
                      <a:gd name="T35" fmla="*/ 55 h 102"/>
                      <a:gd name="T36" fmla="*/ 18 w 37"/>
                      <a:gd name="T37" fmla="*/ 59 h 102"/>
                      <a:gd name="T38" fmla="*/ 18 w 37"/>
                      <a:gd name="T39" fmla="*/ 62 h 102"/>
                      <a:gd name="T40" fmla="*/ 18 w 37"/>
                      <a:gd name="T41" fmla="*/ 65 h 102"/>
                      <a:gd name="T42" fmla="*/ 16 w 37"/>
                      <a:gd name="T43" fmla="*/ 66 h 102"/>
                      <a:gd name="T44" fmla="*/ 15 w 37"/>
                      <a:gd name="T45" fmla="*/ 68 h 102"/>
                      <a:gd name="T46" fmla="*/ 14 w 37"/>
                      <a:gd name="T47" fmla="*/ 70 h 102"/>
                      <a:gd name="T48" fmla="*/ 13 w 37"/>
                      <a:gd name="T49" fmla="*/ 73 h 102"/>
                      <a:gd name="T50" fmla="*/ 13 w 37"/>
                      <a:gd name="T51" fmla="*/ 76 h 102"/>
                      <a:gd name="T52" fmla="*/ 11 w 37"/>
                      <a:gd name="T53" fmla="*/ 77 h 102"/>
                      <a:gd name="T54" fmla="*/ 9 w 37"/>
                      <a:gd name="T55" fmla="*/ 79 h 102"/>
                      <a:gd name="T56" fmla="*/ 5 w 37"/>
                      <a:gd name="T57" fmla="*/ 83 h 102"/>
                      <a:gd name="T58" fmla="*/ 5 w 37"/>
                      <a:gd name="T59" fmla="*/ 86 h 102"/>
                      <a:gd name="T60" fmla="*/ 5 w 37"/>
                      <a:gd name="T61" fmla="*/ 88 h 102"/>
                      <a:gd name="T62" fmla="*/ 5 w 37"/>
                      <a:gd name="T63" fmla="*/ 91 h 102"/>
                      <a:gd name="T64" fmla="*/ 5 w 37"/>
                      <a:gd name="T65" fmla="*/ 94 h 102"/>
                      <a:gd name="T66" fmla="*/ 4 w 37"/>
                      <a:gd name="T67" fmla="*/ 97 h 102"/>
                      <a:gd name="T68" fmla="*/ 3 w 37"/>
                      <a:gd name="T69" fmla="*/ 96 h 102"/>
                      <a:gd name="T70" fmla="*/ 1 w 37"/>
                      <a:gd name="T71" fmla="*/ 101 h 102"/>
                      <a:gd name="T72" fmla="*/ 1 w 37"/>
                      <a:gd name="T73" fmla="*/ 96 h 102"/>
                      <a:gd name="T74" fmla="*/ 0 w 37"/>
                      <a:gd name="T75" fmla="*/ 86 h 102"/>
                      <a:gd name="T76" fmla="*/ 7 w 37"/>
                      <a:gd name="T77" fmla="*/ 74 h 102"/>
                      <a:gd name="T78" fmla="*/ 25 w 37"/>
                      <a:gd name="T79" fmla="*/ 31 h 102"/>
                      <a:gd name="T80" fmla="*/ 27 w 37"/>
                      <a:gd name="T81" fmla="*/ 26 h 102"/>
                      <a:gd name="T82" fmla="*/ 30 w 37"/>
                      <a:gd name="T83" fmla="*/ 13 h 102"/>
                      <a:gd name="T84" fmla="*/ 33 w 37"/>
                      <a:gd name="T85" fmla="*/ 7 h 102"/>
                      <a:gd name="T86" fmla="*/ 33 w 37"/>
                      <a:gd name="T87" fmla="*/ 4 h 102"/>
                      <a:gd name="T88" fmla="*/ 33 w 37"/>
                      <a:gd name="T89" fmla="*/ 0 h 10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7"/>
                      <a:gd name="T136" fmla="*/ 0 h 102"/>
                      <a:gd name="T137" fmla="*/ 37 w 37"/>
                      <a:gd name="T138" fmla="*/ 102 h 10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7" h="102">
                        <a:moveTo>
                          <a:pt x="33" y="0"/>
                        </a:moveTo>
                        <a:lnTo>
                          <a:pt x="35" y="2"/>
                        </a:lnTo>
                        <a:lnTo>
                          <a:pt x="36" y="4"/>
                        </a:lnTo>
                        <a:lnTo>
                          <a:pt x="35" y="6"/>
                        </a:lnTo>
                        <a:lnTo>
                          <a:pt x="34" y="8"/>
                        </a:lnTo>
                        <a:lnTo>
                          <a:pt x="33" y="10"/>
                        </a:lnTo>
                        <a:lnTo>
                          <a:pt x="32" y="15"/>
                        </a:lnTo>
                        <a:lnTo>
                          <a:pt x="30" y="21"/>
                        </a:lnTo>
                        <a:lnTo>
                          <a:pt x="28" y="27"/>
                        </a:lnTo>
                        <a:lnTo>
                          <a:pt x="26" y="32"/>
                        </a:lnTo>
                        <a:lnTo>
                          <a:pt x="25" y="35"/>
                        </a:lnTo>
                        <a:lnTo>
                          <a:pt x="25" y="38"/>
                        </a:lnTo>
                        <a:lnTo>
                          <a:pt x="23" y="41"/>
                        </a:lnTo>
                        <a:lnTo>
                          <a:pt x="23" y="43"/>
                        </a:lnTo>
                        <a:lnTo>
                          <a:pt x="21" y="46"/>
                        </a:lnTo>
                        <a:lnTo>
                          <a:pt x="20" y="49"/>
                        </a:lnTo>
                        <a:lnTo>
                          <a:pt x="18" y="52"/>
                        </a:lnTo>
                        <a:lnTo>
                          <a:pt x="18" y="55"/>
                        </a:lnTo>
                        <a:lnTo>
                          <a:pt x="18" y="59"/>
                        </a:lnTo>
                        <a:lnTo>
                          <a:pt x="18" y="62"/>
                        </a:lnTo>
                        <a:lnTo>
                          <a:pt x="18" y="65"/>
                        </a:lnTo>
                        <a:lnTo>
                          <a:pt x="16" y="66"/>
                        </a:lnTo>
                        <a:lnTo>
                          <a:pt x="15" y="68"/>
                        </a:lnTo>
                        <a:lnTo>
                          <a:pt x="14" y="70"/>
                        </a:lnTo>
                        <a:lnTo>
                          <a:pt x="13" y="73"/>
                        </a:lnTo>
                        <a:lnTo>
                          <a:pt x="13" y="76"/>
                        </a:lnTo>
                        <a:lnTo>
                          <a:pt x="11" y="77"/>
                        </a:lnTo>
                        <a:lnTo>
                          <a:pt x="9" y="79"/>
                        </a:lnTo>
                        <a:lnTo>
                          <a:pt x="5" y="83"/>
                        </a:lnTo>
                        <a:lnTo>
                          <a:pt x="5" y="86"/>
                        </a:lnTo>
                        <a:lnTo>
                          <a:pt x="5" y="88"/>
                        </a:lnTo>
                        <a:lnTo>
                          <a:pt x="5" y="91"/>
                        </a:lnTo>
                        <a:lnTo>
                          <a:pt x="5" y="94"/>
                        </a:lnTo>
                        <a:lnTo>
                          <a:pt x="4" y="97"/>
                        </a:lnTo>
                        <a:lnTo>
                          <a:pt x="3" y="96"/>
                        </a:lnTo>
                        <a:lnTo>
                          <a:pt x="1" y="101"/>
                        </a:lnTo>
                        <a:lnTo>
                          <a:pt x="1" y="96"/>
                        </a:lnTo>
                        <a:lnTo>
                          <a:pt x="0" y="86"/>
                        </a:lnTo>
                        <a:lnTo>
                          <a:pt x="7" y="74"/>
                        </a:lnTo>
                        <a:lnTo>
                          <a:pt x="25" y="31"/>
                        </a:lnTo>
                        <a:lnTo>
                          <a:pt x="27" y="26"/>
                        </a:lnTo>
                        <a:lnTo>
                          <a:pt x="30" y="13"/>
                        </a:lnTo>
                        <a:lnTo>
                          <a:pt x="33" y="7"/>
                        </a:lnTo>
                        <a:lnTo>
                          <a:pt x="33" y="4"/>
                        </a:lnTo>
                        <a:lnTo>
                          <a:pt x="33" y="0"/>
                        </a:lnTo>
                      </a:path>
                    </a:pathLst>
                  </a:custGeom>
                  <a:solidFill>
                    <a:srgbClr val="FFFFFF"/>
                  </a:solidFill>
                  <a:ln w="12700" cap="rnd">
                    <a:solidFill>
                      <a:srgbClr val="000000"/>
                    </a:solidFill>
                    <a:round/>
                    <a:headEnd/>
                    <a:tailEnd/>
                  </a:ln>
                </p:spPr>
                <p:txBody>
                  <a:bodyPr/>
                  <a:lstStyle/>
                  <a:p>
                    <a:endParaRPr lang="en-US"/>
                  </a:p>
                </p:txBody>
              </p:sp>
              <p:sp>
                <p:nvSpPr>
                  <p:cNvPr id="26958" name="Freeform 2561"/>
                  <p:cNvSpPr>
                    <a:spLocks/>
                  </p:cNvSpPr>
                  <p:nvPr/>
                </p:nvSpPr>
                <p:spPr bwMode="auto">
                  <a:xfrm>
                    <a:off x="4959" y="1496"/>
                    <a:ext cx="69" cy="110"/>
                  </a:xfrm>
                  <a:custGeom>
                    <a:avLst/>
                    <a:gdLst>
                      <a:gd name="T0" fmla="*/ 52 w 69"/>
                      <a:gd name="T1" fmla="*/ 0 h 110"/>
                      <a:gd name="T2" fmla="*/ 55 w 69"/>
                      <a:gd name="T3" fmla="*/ 2 h 110"/>
                      <a:gd name="T4" fmla="*/ 58 w 69"/>
                      <a:gd name="T5" fmla="*/ 6 h 110"/>
                      <a:gd name="T6" fmla="*/ 59 w 69"/>
                      <a:gd name="T7" fmla="*/ 7 h 110"/>
                      <a:gd name="T8" fmla="*/ 63 w 69"/>
                      <a:gd name="T9" fmla="*/ 9 h 110"/>
                      <a:gd name="T10" fmla="*/ 66 w 69"/>
                      <a:gd name="T11" fmla="*/ 10 h 110"/>
                      <a:gd name="T12" fmla="*/ 68 w 69"/>
                      <a:gd name="T13" fmla="*/ 10 h 110"/>
                      <a:gd name="T14" fmla="*/ 65 w 69"/>
                      <a:gd name="T15" fmla="*/ 16 h 110"/>
                      <a:gd name="T16" fmla="*/ 50 w 69"/>
                      <a:gd name="T17" fmla="*/ 56 h 110"/>
                      <a:gd name="T18" fmla="*/ 42 w 69"/>
                      <a:gd name="T19" fmla="*/ 74 h 110"/>
                      <a:gd name="T20" fmla="*/ 38 w 69"/>
                      <a:gd name="T21" fmla="*/ 85 h 110"/>
                      <a:gd name="T22" fmla="*/ 36 w 69"/>
                      <a:gd name="T23" fmla="*/ 93 h 110"/>
                      <a:gd name="T24" fmla="*/ 35 w 69"/>
                      <a:gd name="T25" fmla="*/ 95 h 110"/>
                      <a:gd name="T26" fmla="*/ 34 w 69"/>
                      <a:gd name="T27" fmla="*/ 100 h 110"/>
                      <a:gd name="T28" fmla="*/ 34 w 69"/>
                      <a:gd name="T29" fmla="*/ 103 h 110"/>
                      <a:gd name="T30" fmla="*/ 31 w 69"/>
                      <a:gd name="T31" fmla="*/ 106 h 110"/>
                      <a:gd name="T32" fmla="*/ 30 w 69"/>
                      <a:gd name="T33" fmla="*/ 109 h 110"/>
                      <a:gd name="T34" fmla="*/ 20 w 69"/>
                      <a:gd name="T35" fmla="*/ 99 h 110"/>
                      <a:gd name="T36" fmla="*/ 11 w 69"/>
                      <a:gd name="T37" fmla="*/ 90 h 110"/>
                      <a:gd name="T38" fmla="*/ 7 w 69"/>
                      <a:gd name="T39" fmla="*/ 84 h 110"/>
                      <a:gd name="T40" fmla="*/ 3 w 69"/>
                      <a:gd name="T41" fmla="*/ 77 h 110"/>
                      <a:gd name="T42" fmla="*/ 0 w 69"/>
                      <a:gd name="T43" fmla="*/ 71 h 110"/>
                      <a:gd name="T44" fmla="*/ 6 w 69"/>
                      <a:gd name="T45" fmla="*/ 69 h 110"/>
                      <a:gd name="T46" fmla="*/ 10 w 69"/>
                      <a:gd name="T47" fmla="*/ 65 h 110"/>
                      <a:gd name="T48" fmla="*/ 15 w 69"/>
                      <a:gd name="T49" fmla="*/ 59 h 110"/>
                      <a:gd name="T50" fmla="*/ 17 w 69"/>
                      <a:gd name="T51" fmla="*/ 56 h 110"/>
                      <a:gd name="T52" fmla="*/ 20 w 69"/>
                      <a:gd name="T53" fmla="*/ 50 h 110"/>
                      <a:gd name="T54" fmla="*/ 25 w 69"/>
                      <a:gd name="T55" fmla="*/ 44 h 110"/>
                      <a:gd name="T56" fmla="*/ 29 w 69"/>
                      <a:gd name="T57" fmla="*/ 38 h 110"/>
                      <a:gd name="T58" fmla="*/ 32 w 69"/>
                      <a:gd name="T59" fmla="*/ 31 h 110"/>
                      <a:gd name="T60" fmla="*/ 36 w 69"/>
                      <a:gd name="T61" fmla="*/ 26 h 110"/>
                      <a:gd name="T62" fmla="*/ 40 w 69"/>
                      <a:gd name="T63" fmla="*/ 21 h 110"/>
                      <a:gd name="T64" fmla="*/ 42 w 69"/>
                      <a:gd name="T65" fmla="*/ 17 h 110"/>
                      <a:gd name="T66" fmla="*/ 45 w 69"/>
                      <a:gd name="T67" fmla="*/ 11 h 110"/>
                      <a:gd name="T68" fmla="*/ 48 w 69"/>
                      <a:gd name="T69" fmla="*/ 4 h 110"/>
                      <a:gd name="T70" fmla="*/ 52 w 69"/>
                      <a:gd name="T71" fmla="*/ 0 h 1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110"/>
                      <a:gd name="T110" fmla="*/ 69 w 69"/>
                      <a:gd name="T111" fmla="*/ 110 h 1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110">
                        <a:moveTo>
                          <a:pt x="52" y="0"/>
                        </a:moveTo>
                        <a:lnTo>
                          <a:pt x="55" y="2"/>
                        </a:lnTo>
                        <a:lnTo>
                          <a:pt x="58" y="6"/>
                        </a:lnTo>
                        <a:lnTo>
                          <a:pt x="59" y="7"/>
                        </a:lnTo>
                        <a:lnTo>
                          <a:pt x="63" y="9"/>
                        </a:lnTo>
                        <a:lnTo>
                          <a:pt x="66" y="10"/>
                        </a:lnTo>
                        <a:lnTo>
                          <a:pt x="68" y="10"/>
                        </a:lnTo>
                        <a:lnTo>
                          <a:pt x="65" y="16"/>
                        </a:lnTo>
                        <a:lnTo>
                          <a:pt x="50" y="56"/>
                        </a:lnTo>
                        <a:lnTo>
                          <a:pt x="42" y="74"/>
                        </a:lnTo>
                        <a:lnTo>
                          <a:pt x="38" y="85"/>
                        </a:lnTo>
                        <a:lnTo>
                          <a:pt x="36" y="93"/>
                        </a:lnTo>
                        <a:lnTo>
                          <a:pt x="35" y="95"/>
                        </a:lnTo>
                        <a:lnTo>
                          <a:pt x="34" y="100"/>
                        </a:lnTo>
                        <a:lnTo>
                          <a:pt x="34" y="103"/>
                        </a:lnTo>
                        <a:lnTo>
                          <a:pt x="31" y="106"/>
                        </a:lnTo>
                        <a:lnTo>
                          <a:pt x="30" y="109"/>
                        </a:lnTo>
                        <a:lnTo>
                          <a:pt x="20" y="99"/>
                        </a:lnTo>
                        <a:lnTo>
                          <a:pt x="11" y="90"/>
                        </a:lnTo>
                        <a:lnTo>
                          <a:pt x="7" y="84"/>
                        </a:lnTo>
                        <a:lnTo>
                          <a:pt x="3" y="77"/>
                        </a:lnTo>
                        <a:lnTo>
                          <a:pt x="0" y="71"/>
                        </a:lnTo>
                        <a:lnTo>
                          <a:pt x="6" y="69"/>
                        </a:lnTo>
                        <a:lnTo>
                          <a:pt x="10" y="65"/>
                        </a:lnTo>
                        <a:lnTo>
                          <a:pt x="15" y="59"/>
                        </a:lnTo>
                        <a:lnTo>
                          <a:pt x="17" y="56"/>
                        </a:lnTo>
                        <a:lnTo>
                          <a:pt x="20" y="50"/>
                        </a:lnTo>
                        <a:lnTo>
                          <a:pt x="25" y="44"/>
                        </a:lnTo>
                        <a:lnTo>
                          <a:pt x="29" y="38"/>
                        </a:lnTo>
                        <a:lnTo>
                          <a:pt x="32" y="31"/>
                        </a:lnTo>
                        <a:lnTo>
                          <a:pt x="36" y="26"/>
                        </a:lnTo>
                        <a:lnTo>
                          <a:pt x="40" y="21"/>
                        </a:lnTo>
                        <a:lnTo>
                          <a:pt x="42" y="17"/>
                        </a:lnTo>
                        <a:lnTo>
                          <a:pt x="45" y="11"/>
                        </a:lnTo>
                        <a:lnTo>
                          <a:pt x="48" y="4"/>
                        </a:lnTo>
                        <a:lnTo>
                          <a:pt x="52" y="0"/>
                        </a:lnTo>
                      </a:path>
                    </a:pathLst>
                  </a:custGeom>
                  <a:solidFill>
                    <a:srgbClr val="FFFFFF"/>
                  </a:solidFill>
                  <a:ln w="12700" cap="rnd">
                    <a:solidFill>
                      <a:srgbClr val="000000"/>
                    </a:solidFill>
                    <a:round/>
                    <a:headEnd/>
                    <a:tailEnd/>
                  </a:ln>
                </p:spPr>
                <p:txBody>
                  <a:bodyPr/>
                  <a:lstStyle/>
                  <a:p>
                    <a:endParaRPr lang="en-US"/>
                  </a:p>
                </p:txBody>
              </p:sp>
              <p:sp>
                <p:nvSpPr>
                  <p:cNvPr id="26959" name="Freeform 2562"/>
                  <p:cNvSpPr>
                    <a:spLocks/>
                  </p:cNvSpPr>
                  <p:nvPr/>
                </p:nvSpPr>
                <p:spPr bwMode="auto">
                  <a:xfrm>
                    <a:off x="4987" y="1506"/>
                    <a:ext cx="41" cy="100"/>
                  </a:xfrm>
                  <a:custGeom>
                    <a:avLst/>
                    <a:gdLst>
                      <a:gd name="T0" fmla="*/ 38 w 41"/>
                      <a:gd name="T1" fmla="*/ 0 h 100"/>
                      <a:gd name="T2" fmla="*/ 40 w 41"/>
                      <a:gd name="T3" fmla="*/ 1 h 100"/>
                      <a:gd name="T4" fmla="*/ 40 w 41"/>
                      <a:gd name="T5" fmla="*/ 1 h 100"/>
                      <a:gd name="T6" fmla="*/ 39 w 41"/>
                      <a:gd name="T7" fmla="*/ 3 h 100"/>
                      <a:gd name="T8" fmla="*/ 39 w 41"/>
                      <a:gd name="T9" fmla="*/ 4 h 100"/>
                      <a:gd name="T10" fmla="*/ 38 w 41"/>
                      <a:gd name="T11" fmla="*/ 7 h 100"/>
                      <a:gd name="T12" fmla="*/ 38 w 41"/>
                      <a:gd name="T13" fmla="*/ 9 h 100"/>
                      <a:gd name="T14" fmla="*/ 36 w 41"/>
                      <a:gd name="T15" fmla="*/ 12 h 100"/>
                      <a:gd name="T16" fmla="*/ 35 w 41"/>
                      <a:gd name="T17" fmla="*/ 14 h 100"/>
                      <a:gd name="T18" fmla="*/ 35 w 41"/>
                      <a:gd name="T19" fmla="*/ 17 h 100"/>
                      <a:gd name="T20" fmla="*/ 33 w 41"/>
                      <a:gd name="T21" fmla="*/ 21 h 100"/>
                      <a:gd name="T22" fmla="*/ 32 w 41"/>
                      <a:gd name="T23" fmla="*/ 25 h 100"/>
                      <a:gd name="T24" fmla="*/ 30 w 41"/>
                      <a:gd name="T25" fmla="*/ 31 h 100"/>
                      <a:gd name="T26" fmla="*/ 28 w 41"/>
                      <a:gd name="T27" fmla="*/ 35 h 100"/>
                      <a:gd name="T28" fmla="*/ 23 w 41"/>
                      <a:gd name="T29" fmla="*/ 46 h 100"/>
                      <a:gd name="T30" fmla="*/ 21 w 41"/>
                      <a:gd name="T31" fmla="*/ 50 h 100"/>
                      <a:gd name="T32" fmla="*/ 20 w 41"/>
                      <a:gd name="T33" fmla="*/ 54 h 100"/>
                      <a:gd name="T34" fmla="*/ 18 w 41"/>
                      <a:gd name="T35" fmla="*/ 58 h 100"/>
                      <a:gd name="T36" fmla="*/ 17 w 41"/>
                      <a:gd name="T37" fmla="*/ 63 h 100"/>
                      <a:gd name="T38" fmla="*/ 14 w 41"/>
                      <a:gd name="T39" fmla="*/ 67 h 100"/>
                      <a:gd name="T40" fmla="*/ 13 w 41"/>
                      <a:gd name="T41" fmla="*/ 72 h 100"/>
                      <a:gd name="T42" fmla="*/ 11 w 41"/>
                      <a:gd name="T43" fmla="*/ 78 h 100"/>
                      <a:gd name="T44" fmla="*/ 9 w 41"/>
                      <a:gd name="T45" fmla="*/ 83 h 100"/>
                      <a:gd name="T46" fmla="*/ 8 w 41"/>
                      <a:gd name="T47" fmla="*/ 89 h 100"/>
                      <a:gd name="T48" fmla="*/ 7 w 41"/>
                      <a:gd name="T49" fmla="*/ 92 h 100"/>
                      <a:gd name="T50" fmla="*/ 5 w 41"/>
                      <a:gd name="T51" fmla="*/ 95 h 100"/>
                      <a:gd name="T52" fmla="*/ 4 w 41"/>
                      <a:gd name="T53" fmla="*/ 99 h 100"/>
                      <a:gd name="T54" fmla="*/ 2 w 41"/>
                      <a:gd name="T55" fmla="*/ 98 h 100"/>
                      <a:gd name="T56" fmla="*/ 0 w 41"/>
                      <a:gd name="T57" fmla="*/ 95 h 100"/>
                      <a:gd name="T58" fmla="*/ 1 w 41"/>
                      <a:gd name="T59" fmla="*/ 90 h 100"/>
                      <a:gd name="T60" fmla="*/ 2 w 41"/>
                      <a:gd name="T61" fmla="*/ 83 h 100"/>
                      <a:gd name="T62" fmla="*/ 2 w 41"/>
                      <a:gd name="T63" fmla="*/ 78 h 100"/>
                      <a:gd name="T64" fmla="*/ 4 w 41"/>
                      <a:gd name="T65" fmla="*/ 72 h 100"/>
                      <a:gd name="T66" fmla="*/ 5 w 41"/>
                      <a:gd name="T67" fmla="*/ 69 h 100"/>
                      <a:gd name="T68" fmla="*/ 8 w 41"/>
                      <a:gd name="T69" fmla="*/ 65 h 100"/>
                      <a:gd name="T70" fmla="*/ 11 w 41"/>
                      <a:gd name="T71" fmla="*/ 61 h 100"/>
                      <a:gd name="T72" fmla="*/ 13 w 41"/>
                      <a:gd name="T73" fmla="*/ 58 h 100"/>
                      <a:gd name="T74" fmla="*/ 16 w 41"/>
                      <a:gd name="T75" fmla="*/ 55 h 100"/>
                      <a:gd name="T76" fmla="*/ 18 w 41"/>
                      <a:gd name="T77" fmla="*/ 50 h 100"/>
                      <a:gd name="T78" fmla="*/ 20 w 41"/>
                      <a:gd name="T79" fmla="*/ 47 h 100"/>
                      <a:gd name="T80" fmla="*/ 23 w 41"/>
                      <a:gd name="T81" fmla="*/ 44 h 100"/>
                      <a:gd name="T82" fmla="*/ 23 w 41"/>
                      <a:gd name="T83" fmla="*/ 41 h 100"/>
                      <a:gd name="T84" fmla="*/ 24 w 41"/>
                      <a:gd name="T85" fmla="*/ 36 h 100"/>
                      <a:gd name="T86" fmla="*/ 26 w 41"/>
                      <a:gd name="T87" fmla="*/ 33 h 100"/>
                      <a:gd name="T88" fmla="*/ 26 w 41"/>
                      <a:gd name="T89" fmla="*/ 31 h 100"/>
                      <a:gd name="T90" fmla="*/ 28 w 41"/>
                      <a:gd name="T91" fmla="*/ 29 h 100"/>
                      <a:gd name="T92" fmla="*/ 29 w 41"/>
                      <a:gd name="T93" fmla="*/ 27 h 100"/>
                      <a:gd name="T94" fmla="*/ 29 w 41"/>
                      <a:gd name="T95" fmla="*/ 24 h 100"/>
                      <a:gd name="T96" fmla="*/ 29 w 41"/>
                      <a:gd name="T97" fmla="*/ 21 h 100"/>
                      <a:gd name="T98" fmla="*/ 30 w 41"/>
                      <a:gd name="T99" fmla="*/ 18 h 100"/>
                      <a:gd name="T100" fmla="*/ 31 w 41"/>
                      <a:gd name="T101" fmla="*/ 16 h 100"/>
                      <a:gd name="T102" fmla="*/ 32 w 41"/>
                      <a:gd name="T103" fmla="*/ 13 h 100"/>
                      <a:gd name="T104" fmla="*/ 33 w 41"/>
                      <a:gd name="T105" fmla="*/ 10 h 100"/>
                      <a:gd name="T106" fmla="*/ 34 w 41"/>
                      <a:gd name="T107" fmla="*/ 7 h 100"/>
                      <a:gd name="T108" fmla="*/ 35 w 41"/>
                      <a:gd name="T109" fmla="*/ 4 h 100"/>
                      <a:gd name="T110" fmla="*/ 36 w 41"/>
                      <a:gd name="T111" fmla="*/ 1 h 100"/>
                      <a:gd name="T112" fmla="*/ 38 w 41"/>
                      <a:gd name="T113" fmla="*/ 0 h 1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
                      <a:gd name="T172" fmla="*/ 0 h 100"/>
                      <a:gd name="T173" fmla="*/ 41 w 41"/>
                      <a:gd name="T174" fmla="*/ 100 h 10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 h="100">
                        <a:moveTo>
                          <a:pt x="38" y="0"/>
                        </a:moveTo>
                        <a:lnTo>
                          <a:pt x="40" y="1"/>
                        </a:lnTo>
                        <a:lnTo>
                          <a:pt x="39" y="3"/>
                        </a:lnTo>
                        <a:lnTo>
                          <a:pt x="39" y="4"/>
                        </a:lnTo>
                        <a:lnTo>
                          <a:pt x="38" y="7"/>
                        </a:lnTo>
                        <a:lnTo>
                          <a:pt x="38" y="9"/>
                        </a:lnTo>
                        <a:lnTo>
                          <a:pt x="36" y="12"/>
                        </a:lnTo>
                        <a:lnTo>
                          <a:pt x="35" y="14"/>
                        </a:lnTo>
                        <a:lnTo>
                          <a:pt x="35" y="17"/>
                        </a:lnTo>
                        <a:lnTo>
                          <a:pt x="33" y="21"/>
                        </a:lnTo>
                        <a:lnTo>
                          <a:pt x="32" y="25"/>
                        </a:lnTo>
                        <a:lnTo>
                          <a:pt x="30" y="31"/>
                        </a:lnTo>
                        <a:lnTo>
                          <a:pt x="28" y="35"/>
                        </a:lnTo>
                        <a:lnTo>
                          <a:pt x="23" y="46"/>
                        </a:lnTo>
                        <a:lnTo>
                          <a:pt x="21" y="50"/>
                        </a:lnTo>
                        <a:lnTo>
                          <a:pt x="20" y="54"/>
                        </a:lnTo>
                        <a:lnTo>
                          <a:pt x="18" y="58"/>
                        </a:lnTo>
                        <a:lnTo>
                          <a:pt x="17" y="63"/>
                        </a:lnTo>
                        <a:lnTo>
                          <a:pt x="14" y="67"/>
                        </a:lnTo>
                        <a:lnTo>
                          <a:pt x="13" y="72"/>
                        </a:lnTo>
                        <a:lnTo>
                          <a:pt x="11" y="78"/>
                        </a:lnTo>
                        <a:lnTo>
                          <a:pt x="9" y="83"/>
                        </a:lnTo>
                        <a:lnTo>
                          <a:pt x="8" y="89"/>
                        </a:lnTo>
                        <a:lnTo>
                          <a:pt x="7" y="92"/>
                        </a:lnTo>
                        <a:lnTo>
                          <a:pt x="5" y="95"/>
                        </a:lnTo>
                        <a:lnTo>
                          <a:pt x="4" y="99"/>
                        </a:lnTo>
                        <a:lnTo>
                          <a:pt x="2" y="98"/>
                        </a:lnTo>
                        <a:lnTo>
                          <a:pt x="0" y="95"/>
                        </a:lnTo>
                        <a:lnTo>
                          <a:pt x="1" y="90"/>
                        </a:lnTo>
                        <a:lnTo>
                          <a:pt x="2" y="83"/>
                        </a:lnTo>
                        <a:lnTo>
                          <a:pt x="2" y="78"/>
                        </a:lnTo>
                        <a:lnTo>
                          <a:pt x="4" y="72"/>
                        </a:lnTo>
                        <a:lnTo>
                          <a:pt x="5" y="69"/>
                        </a:lnTo>
                        <a:lnTo>
                          <a:pt x="8" y="65"/>
                        </a:lnTo>
                        <a:lnTo>
                          <a:pt x="11" y="61"/>
                        </a:lnTo>
                        <a:lnTo>
                          <a:pt x="13" y="58"/>
                        </a:lnTo>
                        <a:lnTo>
                          <a:pt x="16" y="55"/>
                        </a:lnTo>
                        <a:lnTo>
                          <a:pt x="18" y="50"/>
                        </a:lnTo>
                        <a:lnTo>
                          <a:pt x="20" y="47"/>
                        </a:lnTo>
                        <a:lnTo>
                          <a:pt x="23" y="44"/>
                        </a:lnTo>
                        <a:lnTo>
                          <a:pt x="23" y="41"/>
                        </a:lnTo>
                        <a:lnTo>
                          <a:pt x="24" y="36"/>
                        </a:lnTo>
                        <a:lnTo>
                          <a:pt x="26" y="33"/>
                        </a:lnTo>
                        <a:lnTo>
                          <a:pt x="26" y="31"/>
                        </a:lnTo>
                        <a:lnTo>
                          <a:pt x="28" y="29"/>
                        </a:lnTo>
                        <a:lnTo>
                          <a:pt x="29" y="27"/>
                        </a:lnTo>
                        <a:lnTo>
                          <a:pt x="29" y="24"/>
                        </a:lnTo>
                        <a:lnTo>
                          <a:pt x="29" y="21"/>
                        </a:lnTo>
                        <a:lnTo>
                          <a:pt x="30" y="18"/>
                        </a:lnTo>
                        <a:lnTo>
                          <a:pt x="31" y="16"/>
                        </a:lnTo>
                        <a:lnTo>
                          <a:pt x="32" y="13"/>
                        </a:lnTo>
                        <a:lnTo>
                          <a:pt x="33" y="10"/>
                        </a:lnTo>
                        <a:lnTo>
                          <a:pt x="34" y="7"/>
                        </a:lnTo>
                        <a:lnTo>
                          <a:pt x="35" y="4"/>
                        </a:lnTo>
                        <a:lnTo>
                          <a:pt x="36" y="1"/>
                        </a:lnTo>
                        <a:lnTo>
                          <a:pt x="38" y="0"/>
                        </a:lnTo>
                      </a:path>
                    </a:pathLst>
                  </a:custGeom>
                  <a:solidFill>
                    <a:srgbClr val="FFFFFF"/>
                  </a:solidFill>
                  <a:ln w="12700" cap="rnd">
                    <a:solidFill>
                      <a:srgbClr val="000000"/>
                    </a:solidFill>
                    <a:round/>
                    <a:headEnd/>
                    <a:tailEnd/>
                  </a:ln>
                </p:spPr>
                <p:txBody>
                  <a:bodyPr/>
                  <a:lstStyle/>
                  <a:p>
                    <a:endParaRPr lang="en-US"/>
                  </a:p>
                </p:txBody>
              </p:sp>
            </p:grpSp>
            <p:grpSp>
              <p:nvGrpSpPr>
                <p:cNvPr id="26936" name="Group 2563"/>
                <p:cNvGrpSpPr>
                  <a:grpSpLocks/>
                </p:cNvGrpSpPr>
                <p:nvPr/>
              </p:nvGrpSpPr>
              <p:grpSpPr bwMode="auto">
                <a:xfrm>
                  <a:off x="4915" y="1543"/>
                  <a:ext cx="27" cy="56"/>
                  <a:chOff x="4915" y="1543"/>
                  <a:chExt cx="27" cy="56"/>
                </a:xfrm>
              </p:grpSpPr>
              <p:sp>
                <p:nvSpPr>
                  <p:cNvPr id="26954" name="Freeform 2564"/>
                  <p:cNvSpPr>
                    <a:spLocks/>
                  </p:cNvSpPr>
                  <p:nvPr/>
                </p:nvSpPr>
                <p:spPr bwMode="auto">
                  <a:xfrm>
                    <a:off x="4915" y="1543"/>
                    <a:ext cx="27" cy="54"/>
                  </a:xfrm>
                  <a:custGeom>
                    <a:avLst/>
                    <a:gdLst>
                      <a:gd name="T0" fmla="*/ 0 w 27"/>
                      <a:gd name="T1" fmla="*/ 1 h 54"/>
                      <a:gd name="T2" fmla="*/ 3 w 27"/>
                      <a:gd name="T3" fmla="*/ 0 h 54"/>
                      <a:gd name="T4" fmla="*/ 5 w 27"/>
                      <a:gd name="T5" fmla="*/ 1 h 54"/>
                      <a:gd name="T6" fmla="*/ 8 w 27"/>
                      <a:gd name="T7" fmla="*/ 1 h 54"/>
                      <a:gd name="T8" fmla="*/ 11 w 27"/>
                      <a:gd name="T9" fmla="*/ 3 h 54"/>
                      <a:gd name="T10" fmla="*/ 13 w 27"/>
                      <a:gd name="T11" fmla="*/ 5 h 54"/>
                      <a:gd name="T12" fmla="*/ 15 w 27"/>
                      <a:gd name="T13" fmla="*/ 7 h 54"/>
                      <a:gd name="T14" fmla="*/ 16 w 27"/>
                      <a:gd name="T15" fmla="*/ 9 h 54"/>
                      <a:gd name="T16" fmla="*/ 17 w 27"/>
                      <a:gd name="T17" fmla="*/ 11 h 54"/>
                      <a:gd name="T18" fmla="*/ 19 w 27"/>
                      <a:gd name="T19" fmla="*/ 13 h 54"/>
                      <a:gd name="T20" fmla="*/ 20 w 27"/>
                      <a:gd name="T21" fmla="*/ 15 h 54"/>
                      <a:gd name="T22" fmla="*/ 21 w 27"/>
                      <a:gd name="T23" fmla="*/ 16 h 54"/>
                      <a:gd name="T24" fmla="*/ 21 w 27"/>
                      <a:gd name="T25" fmla="*/ 18 h 54"/>
                      <a:gd name="T26" fmla="*/ 23 w 27"/>
                      <a:gd name="T27" fmla="*/ 20 h 54"/>
                      <a:gd name="T28" fmla="*/ 25 w 27"/>
                      <a:gd name="T29" fmla="*/ 23 h 54"/>
                      <a:gd name="T30" fmla="*/ 26 w 27"/>
                      <a:gd name="T31" fmla="*/ 25 h 54"/>
                      <a:gd name="T32" fmla="*/ 25 w 27"/>
                      <a:gd name="T33" fmla="*/ 28 h 54"/>
                      <a:gd name="T34" fmla="*/ 23 w 27"/>
                      <a:gd name="T35" fmla="*/ 30 h 54"/>
                      <a:gd name="T36" fmla="*/ 21 w 27"/>
                      <a:gd name="T37" fmla="*/ 33 h 54"/>
                      <a:gd name="T38" fmla="*/ 20 w 27"/>
                      <a:gd name="T39" fmla="*/ 35 h 54"/>
                      <a:gd name="T40" fmla="*/ 19 w 27"/>
                      <a:gd name="T41" fmla="*/ 39 h 54"/>
                      <a:gd name="T42" fmla="*/ 17 w 27"/>
                      <a:gd name="T43" fmla="*/ 42 h 54"/>
                      <a:gd name="T44" fmla="*/ 15 w 27"/>
                      <a:gd name="T45" fmla="*/ 45 h 54"/>
                      <a:gd name="T46" fmla="*/ 12 w 27"/>
                      <a:gd name="T47" fmla="*/ 47 h 54"/>
                      <a:gd name="T48" fmla="*/ 9 w 27"/>
                      <a:gd name="T49" fmla="*/ 51 h 54"/>
                      <a:gd name="T50" fmla="*/ 5 w 27"/>
                      <a:gd name="T51" fmla="*/ 53 h 54"/>
                      <a:gd name="T52" fmla="*/ 5 w 27"/>
                      <a:gd name="T53" fmla="*/ 48 h 54"/>
                      <a:gd name="T54" fmla="*/ 3 w 27"/>
                      <a:gd name="T55" fmla="*/ 42 h 54"/>
                      <a:gd name="T56" fmla="*/ 3 w 27"/>
                      <a:gd name="T57" fmla="*/ 35 h 54"/>
                      <a:gd name="T58" fmla="*/ 2 w 27"/>
                      <a:gd name="T59" fmla="*/ 22 h 54"/>
                      <a:gd name="T60" fmla="*/ 2 w 27"/>
                      <a:gd name="T61" fmla="*/ 6 h 54"/>
                      <a:gd name="T62" fmla="*/ 0 w 27"/>
                      <a:gd name="T63" fmla="*/ 1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
                      <a:gd name="T97" fmla="*/ 0 h 54"/>
                      <a:gd name="T98" fmla="*/ 27 w 27"/>
                      <a:gd name="T99" fmla="*/ 54 h 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 h="54">
                        <a:moveTo>
                          <a:pt x="0" y="1"/>
                        </a:moveTo>
                        <a:lnTo>
                          <a:pt x="3" y="0"/>
                        </a:lnTo>
                        <a:lnTo>
                          <a:pt x="5" y="1"/>
                        </a:lnTo>
                        <a:lnTo>
                          <a:pt x="8" y="1"/>
                        </a:lnTo>
                        <a:lnTo>
                          <a:pt x="11" y="3"/>
                        </a:lnTo>
                        <a:lnTo>
                          <a:pt x="13" y="5"/>
                        </a:lnTo>
                        <a:lnTo>
                          <a:pt x="15" y="7"/>
                        </a:lnTo>
                        <a:lnTo>
                          <a:pt x="16" y="9"/>
                        </a:lnTo>
                        <a:lnTo>
                          <a:pt x="17" y="11"/>
                        </a:lnTo>
                        <a:lnTo>
                          <a:pt x="19" y="13"/>
                        </a:lnTo>
                        <a:lnTo>
                          <a:pt x="20" y="15"/>
                        </a:lnTo>
                        <a:lnTo>
                          <a:pt x="21" y="16"/>
                        </a:lnTo>
                        <a:lnTo>
                          <a:pt x="21" y="18"/>
                        </a:lnTo>
                        <a:lnTo>
                          <a:pt x="23" y="20"/>
                        </a:lnTo>
                        <a:lnTo>
                          <a:pt x="25" y="23"/>
                        </a:lnTo>
                        <a:lnTo>
                          <a:pt x="26" y="25"/>
                        </a:lnTo>
                        <a:lnTo>
                          <a:pt x="25" y="28"/>
                        </a:lnTo>
                        <a:lnTo>
                          <a:pt x="23" y="30"/>
                        </a:lnTo>
                        <a:lnTo>
                          <a:pt x="21" y="33"/>
                        </a:lnTo>
                        <a:lnTo>
                          <a:pt x="20" y="35"/>
                        </a:lnTo>
                        <a:lnTo>
                          <a:pt x="19" y="39"/>
                        </a:lnTo>
                        <a:lnTo>
                          <a:pt x="17" y="42"/>
                        </a:lnTo>
                        <a:lnTo>
                          <a:pt x="15" y="45"/>
                        </a:lnTo>
                        <a:lnTo>
                          <a:pt x="12" y="47"/>
                        </a:lnTo>
                        <a:lnTo>
                          <a:pt x="9" y="51"/>
                        </a:lnTo>
                        <a:lnTo>
                          <a:pt x="5" y="53"/>
                        </a:lnTo>
                        <a:lnTo>
                          <a:pt x="5" y="48"/>
                        </a:lnTo>
                        <a:lnTo>
                          <a:pt x="3" y="42"/>
                        </a:lnTo>
                        <a:lnTo>
                          <a:pt x="3" y="35"/>
                        </a:lnTo>
                        <a:lnTo>
                          <a:pt x="2" y="22"/>
                        </a:lnTo>
                        <a:lnTo>
                          <a:pt x="2" y="6"/>
                        </a:lnTo>
                        <a:lnTo>
                          <a:pt x="0" y="1"/>
                        </a:lnTo>
                      </a:path>
                    </a:pathLst>
                  </a:custGeom>
                  <a:solidFill>
                    <a:srgbClr val="FFFFFF"/>
                  </a:solidFill>
                  <a:ln w="12700" cap="rnd">
                    <a:solidFill>
                      <a:srgbClr val="000000"/>
                    </a:solidFill>
                    <a:round/>
                    <a:headEnd/>
                    <a:tailEnd/>
                  </a:ln>
                </p:spPr>
                <p:txBody>
                  <a:bodyPr/>
                  <a:lstStyle/>
                  <a:p>
                    <a:endParaRPr lang="en-US"/>
                  </a:p>
                </p:txBody>
              </p:sp>
              <p:sp>
                <p:nvSpPr>
                  <p:cNvPr id="26955" name="Freeform 2565"/>
                  <p:cNvSpPr>
                    <a:spLocks/>
                  </p:cNvSpPr>
                  <p:nvPr/>
                </p:nvSpPr>
                <p:spPr bwMode="auto">
                  <a:xfrm>
                    <a:off x="4915" y="1544"/>
                    <a:ext cx="27" cy="26"/>
                  </a:xfrm>
                  <a:custGeom>
                    <a:avLst/>
                    <a:gdLst>
                      <a:gd name="T0" fmla="*/ 0 w 27"/>
                      <a:gd name="T1" fmla="*/ 0 h 26"/>
                      <a:gd name="T2" fmla="*/ 2 w 27"/>
                      <a:gd name="T3" fmla="*/ 0 h 26"/>
                      <a:gd name="T4" fmla="*/ 4 w 27"/>
                      <a:gd name="T5" fmla="*/ 0 h 26"/>
                      <a:gd name="T6" fmla="*/ 7 w 27"/>
                      <a:gd name="T7" fmla="*/ 0 h 26"/>
                      <a:gd name="T8" fmla="*/ 10 w 27"/>
                      <a:gd name="T9" fmla="*/ 1 h 26"/>
                      <a:gd name="T10" fmla="*/ 12 w 27"/>
                      <a:gd name="T11" fmla="*/ 2 h 26"/>
                      <a:gd name="T12" fmla="*/ 14 w 27"/>
                      <a:gd name="T13" fmla="*/ 4 h 26"/>
                      <a:gd name="T14" fmla="*/ 15 w 27"/>
                      <a:gd name="T15" fmla="*/ 6 h 26"/>
                      <a:gd name="T16" fmla="*/ 16 w 27"/>
                      <a:gd name="T17" fmla="*/ 8 h 26"/>
                      <a:gd name="T18" fmla="*/ 17 w 27"/>
                      <a:gd name="T19" fmla="*/ 10 h 26"/>
                      <a:gd name="T20" fmla="*/ 19 w 27"/>
                      <a:gd name="T21" fmla="*/ 11 h 26"/>
                      <a:gd name="T22" fmla="*/ 20 w 27"/>
                      <a:gd name="T23" fmla="*/ 13 h 26"/>
                      <a:gd name="T24" fmla="*/ 21 w 27"/>
                      <a:gd name="T25" fmla="*/ 15 h 26"/>
                      <a:gd name="T26" fmla="*/ 21 w 27"/>
                      <a:gd name="T27" fmla="*/ 16 h 26"/>
                      <a:gd name="T28" fmla="*/ 23 w 27"/>
                      <a:gd name="T29" fmla="*/ 17 h 26"/>
                      <a:gd name="T30" fmla="*/ 25 w 27"/>
                      <a:gd name="T31" fmla="*/ 19 h 26"/>
                      <a:gd name="T32" fmla="*/ 26 w 27"/>
                      <a:gd name="T33" fmla="*/ 21 h 26"/>
                      <a:gd name="T34" fmla="*/ 26 w 27"/>
                      <a:gd name="T35" fmla="*/ 22 h 26"/>
                      <a:gd name="T36" fmla="*/ 25 w 27"/>
                      <a:gd name="T37" fmla="*/ 24 h 26"/>
                      <a:gd name="T38" fmla="*/ 25 w 27"/>
                      <a:gd name="T39" fmla="*/ 25 h 26"/>
                      <a:gd name="T40" fmla="*/ 25 w 27"/>
                      <a:gd name="T41" fmla="*/ 23 h 26"/>
                      <a:gd name="T42" fmla="*/ 25 w 27"/>
                      <a:gd name="T43" fmla="*/ 21 h 26"/>
                      <a:gd name="T44" fmla="*/ 23 w 27"/>
                      <a:gd name="T45" fmla="*/ 21 h 26"/>
                      <a:gd name="T46" fmla="*/ 22 w 27"/>
                      <a:gd name="T47" fmla="*/ 19 h 26"/>
                      <a:gd name="T48" fmla="*/ 20 w 27"/>
                      <a:gd name="T49" fmla="*/ 18 h 26"/>
                      <a:gd name="T50" fmla="*/ 19 w 27"/>
                      <a:gd name="T51" fmla="*/ 17 h 26"/>
                      <a:gd name="T52" fmla="*/ 17 w 27"/>
                      <a:gd name="T53" fmla="*/ 15 h 26"/>
                      <a:gd name="T54" fmla="*/ 16 w 27"/>
                      <a:gd name="T55" fmla="*/ 13 h 26"/>
                      <a:gd name="T56" fmla="*/ 15 w 27"/>
                      <a:gd name="T57" fmla="*/ 11 h 26"/>
                      <a:gd name="T58" fmla="*/ 13 w 27"/>
                      <a:gd name="T59" fmla="*/ 10 h 26"/>
                      <a:gd name="T60" fmla="*/ 11 w 27"/>
                      <a:gd name="T61" fmla="*/ 8 h 26"/>
                      <a:gd name="T62" fmla="*/ 10 w 27"/>
                      <a:gd name="T63" fmla="*/ 6 h 26"/>
                      <a:gd name="T64" fmla="*/ 8 w 27"/>
                      <a:gd name="T65" fmla="*/ 5 h 26"/>
                      <a:gd name="T66" fmla="*/ 7 w 27"/>
                      <a:gd name="T67" fmla="*/ 3 h 26"/>
                      <a:gd name="T68" fmla="*/ 6 w 27"/>
                      <a:gd name="T69" fmla="*/ 2 h 26"/>
                      <a:gd name="T70" fmla="*/ 3 w 27"/>
                      <a:gd name="T71" fmla="*/ 1 h 26"/>
                      <a:gd name="T72" fmla="*/ 2 w 27"/>
                      <a:gd name="T73" fmla="*/ 1 h 26"/>
                      <a:gd name="T74" fmla="*/ 0 w 27"/>
                      <a:gd name="T75" fmla="*/ 0 h 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
                      <a:gd name="T115" fmla="*/ 0 h 26"/>
                      <a:gd name="T116" fmla="*/ 27 w 27"/>
                      <a:gd name="T117" fmla="*/ 26 h 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 h="26">
                        <a:moveTo>
                          <a:pt x="0" y="0"/>
                        </a:moveTo>
                        <a:lnTo>
                          <a:pt x="2" y="0"/>
                        </a:lnTo>
                        <a:lnTo>
                          <a:pt x="4" y="0"/>
                        </a:lnTo>
                        <a:lnTo>
                          <a:pt x="7" y="0"/>
                        </a:lnTo>
                        <a:lnTo>
                          <a:pt x="10" y="1"/>
                        </a:lnTo>
                        <a:lnTo>
                          <a:pt x="12" y="2"/>
                        </a:lnTo>
                        <a:lnTo>
                          <a:pt x="14" y="4"/>
                        </a:lnTo>
                        <a:lnTo>
                          <a:pt x="15" y="6"/>
                        </a:lnTo>
                        <a:lnTo>
                          <a:pt x="16" y="8"/>
                        </a:lnTo>
                        <a:lnTo>
                          <a:pt x="17" y="10"/>
                        </a:lnTo>
                        <a:lnTo>
                          <a:pt x="19" y="11"/>
                        </a:lnTo>
                        <a:lnTo>
                          <a:pt x="20" y="13"/>
                        </a:lnTo>
                        <a:lnTo>
                          <a:pt x="21" y="15"/>
                        </a:lnTo>
                        <a:lnTo>
                          <a:pt x="21" y="16"/>
                        </a:lnTo>
                        <a:lnTo>
                          <a:pt x="23" y="17"/>
                        </a:lnTo>
                        <a:lnTo>
                          <a:pt x="25" y="19"/>
                        </a:lnTo>
                        <a:lnTo>
                          <a:pt x="26" y="21"/>
                        </a:lnTo>
                        <a:lnTo>
                          <a:pt x="26" y="22"/>
                        </a:lnTo>
                        <a:lnTo>
                          <a:pt x="25" y="24"/>
                        </a:lnTo>
                        <a:lnTo>
                          <a:pt x="25" y="25"/>
                        </a:lnTo>
                        <a:lnTo>
                          <a:pt x="25" y="23"/>
                        </a:lnTo>
                        <a:lnTo>
                          <a:pt x="25" y="21"/>
                        </a:lnTo>
                        <a:lnTo>
                          <a:pt x="23" y="21"/>
                        </a:lnTo>
                        <a:lnTo>
                          <a:pt x="22" y="19"/>
                        </a:lnTo>
                        <a:lnTo>
                          <a:pt x="20" y="18"/>
                        </a:lnTo>
                        <a:lnTo>
                          <a:pt x="19" y="17"/>
                        </a:lnTo>
                        <a:lnTo>
                          <a:pt x="17" y="15"/>
                        </a:lnTo>
                        <a:lnTo>
                          <a:pt x="16" y="13"/>
                        </a:lnTo>
                        <a:lnTo>
                          <a:pt x="15" y="11"/>
                        </a:lnTo>
                        <a:lnTo>
                          <a:pt x="13" y="10"/>
                        </a:lnTo>
                        <a:lnTo>
                          <a:pt x="11" y="8"/>
                        </a:lnTo>
                        <a:lnTo>
                          <a:pt x="10" y="6"/>
                        </a:lnTo>
                        <a:lnTo>
                          <a:pt x="8" y="5"/>
                        </a:lnTo>
                        <a:lnTo>
                          <a:pt x="7" y="3"/>
                        </a:lnTo>
                        <a:lnTo>
                          <a:pt x="6" y="2"/>
                        </a:lnTo>
                        <a:lnTo>
                          <a:pt x="3" y="1"/>
                        </a:lnTo>
                        <a:lnTo>
                          <a:pt x="2" y="1"/>
                        </a:lnTo>
                        <a:lnTo>
                          <a:pt x="0" y="0"/>
                        </a:lnTo>
                      </a:path>
                    </a:pathLst>
                  </a:custGeom>
                  <a:solidFill>
                    <a:srgbClr val="FFFFFF"/>
                  </a:solidFill>
                  <a:ln w="12700" cap="rnd">
                    <a:solidFill>
                      <a:srgbClr val="000000"/>
                    </a:solidFill>
                    <a:round/>
                    <a:headEnd/>
                    <a:tailEnd/>
                  </a:ln>
                </p:spPr>
                <p:txBody>
                  <a:bodyPr/>
                  <a:lstStyle/>
                  <a:p>
                    <a:endParaRPr lang="en-US"/>
                  </a:p>
                </p:txBody>
              </p:sp>
              <p:sp>
                <p:nvSpPr>
                  <p:cNvPr id="26956" name="Freeform 2566"/>
                  <p:cNvSpPr>
                    <a:spLocks/>
                  </p:cNvSpPr>
                  <p:nvPr/>
                </p:nvSpPr>
                <p:spPr bwMode="auto">
                  <a:xfrm>
                    <a:off x="4919" y="1581"/>
                    <a:ext cx="17" cy="18"/>
                  </a:xfrm>
                  <a:custGeom>
                    <a:avLst/>
                    <a:gdLst>
                      <a:gd name="T0" fmla="*/ 16 w 17"/>
                      <a:gd name="T1" fmla="*/ 0 h 18"/>
                      <a:gd name="T2" fmla="*/ 16 w 17"/>
                      <a:gd name="T3" fmla="*/ 2 h 18"/>
                      <a:gd name="T4" fmla="*/ 14 w 17"/>
                      <a:gd name="T5" fmla="*/ 4 h 18"/>
                      <a:gd name="T6" fmla="*/ 13 w 17"/>
                      <a:gd name="T7" fmla="*/ 6 h 18"/>
                      <a:gd name="T8" fmla="*/ 11 w 17"/>
                      <a:gd name="T9" fmla="*/ 9 h 18"/>
                      <a:gd name="T10" fmla="*/ 9 w 17"/>
                      <a:gd name="T11" fmla="*/ 11 h 18"/>
                      <a:gd name="T12" fmla="*/ 6 w 17"/>
                      <a:gd name="T13" fmla="*/ 12 h 18"/>
                      <a:gd name="T14" fmla="*/ 5 w 17"/>
                      <a:gd name="T15" fmla="*/ 14 h 18"/>
                      <a:gd name="T16" fmla="*/ 1 w 17"/>
                      <a:gd name="T17" fmla="*/ 16 h 18"/>
                      <a:gd name="T18" fmla="*/ 1 w 17"/>
                      <a:gd name="T19" fmla="*/ 14 h 18"/>
                      <a:gd name="T20" fmla="*/ 1 w 17"/>
                      <a:gd name="T21" fmla="*/ 12 h 18"/>
                      <a:gd name="T22" fmla="*/ 0 w 17"/>
                      <a:gd name="T23" fmla="*/ 8 h 18"/>
                      <a:gd name="T24" fmla="*/ 0 w 17"/>
                      <a:gd name="T25" fmla="*/ 11 h 18"/>
                      <a:gd name="T26" fmla="*/ 1 w 17"/>
                      <a:gd name="T27" fmla="*/ 13 h 18"/>
                      <a:gd name="T28" fmla="*/ 1 w 17"/>
                      <a:gd name="T29" fmla="*/ 16 h 18"/>
                      <a:gd name="T30" fmla="*/ 1 w 17"/>
                      <a:gd name="T31" fmla="*/ 17 h 18"/>
                      <a:gd name="T32" fmla="*/ 2 w 17"/>
                      <a:gd name="T33" fmla="*/ 16 h 18"/>
                      <a:gd name="T34" fmla="*/ 3 w 17"/>
                      <a:gd name="T35" fmla="*/ 16 h 18"/>
                      <a:gd name="T36" fmla="*/ 5 w 17"/>
                      <a:gd name="T37" fmla="*/ 15 h 18"/>
                      <a:gd name="T38" fmla="*/ 7 w 17"/>
                      <a:gd name="T39" fmla="*/ 15 h 18"/>
                      <a:gd name="T40" fmla="*/ 8 w 17"/>
                      <a:gd name="T41" fmla="*/ 14 h 18"/>
                      <a:gd name="T42" fmla="*/ 10 w 17"/>
                      <a:gd name="T43" fmla="*/ 12 h 18"/>
                      <a:gd name="T44" fmla="*/ 12 w 17"/>
                      <a:gd name="T45" fmla="*/ 11 h 18"/>
                      <a:gd name="T46" fmla="*/ 13 w 17"/>
                      <a:gd name="T47" fmla="*/ 8 h 18"/>
                      <a:gd name="T48" fmla="*/ 14 w 17"/>
                      <a:gd name="T49" fmla="*/ 6 h 18"/>
                      <a:gd name="T50" fmla="*/ 15 w 17"/>
                      <a:gd name="T51" fmla="*/ 5 h 18"/>
                      <a:gd name="T52" fmla="*/ 16 w 17"/>
                      <a:gd name="T53" fmla="*/ 3 h 18"/>
                      <a:gd name="T54" fmla="*/ 16 w 17"/>
                      <a:gd name="T55" fmla="*/ 0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
                      <a:gd name="T85" fmla="*/ 0 h 18"/>
                      <a:gd name="T86" fmla="*/ 17 w 17"/>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 h="18">
                        <a:moveTo>
                          <a:pt x="16" y="0"/>
                        </a:moveTo>
                        <a:lnTo>
                          <a:pt x="16" y="2"/>
                        </a:lnTo>
                        <a:lnTo>
                          <a:pt x="14" y="4"/>
                        </a:lnTo>
                        <a:lnTo>
                          <a:pt x="13" y="6"/>
                        </a:lnTo>
                        <a:lnTo>
                          <a:pt x="11" y="9"/>
                        </a:lnTo>
                        <a:lnTo>
                          <a:pt x="9" y="11"/>
                        </a:lnTo>
                        <a:lnTo>
                          <a:pt x="6" y="12"/>
                        </a:lnTo>
                        <a:lnTo>
                          <a:pt x="5" y="14"/>
                        </a:lnTo>
                        <a:lnTo>
                          <a:pt x="1" y="16"/>
                        </a:lnTo>
                        <a:lnTo>
                          <a:pt x="1" y="14"/>
                        </a:lnTo>
                        <a:lnTo>
                          <a:pt x="1" y="12"/>
                        </a:lnTo>
                        <a:lnTo>
                          <a:pt x="0" y="8"/>
                        </a:lnTo>
                        <a:lnTo>
                          <a:pt x="0" y="11"/>
                        </a:lnTo>
                        <a:lnTo>
                          <a:pt x="1" y="13"/>
                        </a:lnTo>
                        <a:lnTo>
                          <a:pt x="1" y="16"/>
                        </a:lnTo>
                        <a:lnTo>
                          <a:pt x="1" y="17"/>
                        </a:lnTo>
                        <a:lnTo>
                          <a:pt x="2" y="16"/>
                        </a:lnTo>
                        <a:lnTo>
                          <a:pt x="3" y="16"/>
                        </a:lnTo>
                        <a:lnTo>
                          <a:pt x="5" y="15"/>
                        </a:lnTo>
                        <a:lnTo>
                          <a:pt x="7" y="15"/>
                        </a:lnTo>
                        <a:lnTo>
                          <a:pt x="8" y="14"/>
                        </a:lnTo>
                        <a:lnTo>
                          <a:pt x="10" y="12"/>
                        </a:lnTo>
                        <a:lnTo>
                          <a:pt x="12" y="11"/>
                        </a:lnTo>
                        <a:lnTo>
                          <a:pt x="13" y="8"/>
                        </a:lnTo>
                        <a:lnTo>
                          <a:pt x="14" y="6"/>
                        </a:lnTo>
                        <a:lnTo>
                          <a:pt x="15" y="5"/>
                        </a:lnTo>
                        <a:lnTo>
                          <a:pt x="16" y="3"/>
                        </a:lnTo>
                        <a:lnTo>
                          <a:pt x="16" y="0"/>
                        </a:lnTo>
                      </a:path>
                    </a:pathLst>
                  </a:custGeom>
                  <a:solidFill>
                    <a:srgbClr val="FFFFFF"/>
                  </a:solidFill>
                  <a:ln w="12700" cap="rnd">
                    <a:solidFill>
                      <a:srgbClr val="000000"/>
                    </a:solidFill>
                    <a:round/>
                    <a:headEnd/>
                    <a:tailEnd/>
                  </a:ln>
                </p:spPr>
                <p:txBody>
                  <a:bodyPr/>
                  <a:lstStyle/>
                  <a:p>
                    <a:endParaRPr lang="en-US"/>
                  </a:p>
                </p:txBody>
              </p:sp>
            </p:grpSp>
          </p:grpSp>
          <p:sp>
            <p:nvSpPr>
              <p:cNvPr id="26944" name="Freeform 2567"/>
              <p:cNvSpPr>
                <a:spLocks/>
              </p:cNvSpPr>
              <p:nvPr/>
            </p:nvSpPr>
            <p:spPr bwMode="auto">
              <a:xfrm>
                <a:off x="4624" y="1647"/>
                <a:ext cx="17" cy="17"/>
              </a:xfrm>
              <a:custGeom>
                <a:avLst/>
                <a:gdLst>
                  <a:gd name="T0" fmla="*/ 0 w 17"/>
                  <a:gd name="T1" fmla="*/ 0 h 17"/>
                  <a:gd name="T2" fmla="*/ 0 w 17"/>
                  <a:gd name="T3" fmla="*/ 0 h 17"/>
                  <a:gd name="T4" fmla="*/ 0 w 17"/>
                  <a:gd name="T5" fmla="*/ 8 h 17"/>
                  <a:gd name="T6" fmla="*/ 0 w 17"/>
                  <a:gd name="T7" fmla="*/ 8 h 17"/>
                  <a:gd name="T8" fmla="*/ 16 w 17"/>
                  <a:gd name="T9" fmla="*/ 16 h 17"/>
                  <a:gd name="T10" fmla="*/ 16 w 17"/>
                  <a:gd name="T11" fmla="*/ 8 h 17"/>
                  <a:gd name="T12" fmla="*/ 16 w 17"/>
                  <a:gd name="T13" fmla="*/ 0 h 17"/>
                  <a:gd name="T14" fmla="*/ 16 w 17"/>
                  <a:gd name="T15" fmla="*/ 0 h 17"/>
                  <a:gd name="T16" fmla="*/ 0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0" y="0"/>
                    </a:moveTo>
                    <a:lnTo>
                      <a:pt x="0" y="0"/>
                    </a:lnTo>
                    <a:lnTo>
                      <a:pt x="0" y="8"/>
                    </a:lnTo>
                    <a:lnTo>
                      <a:pt x="16" y="16"/>
                    </a:lnTo>
                    <a:lnTo>
                      <a:pt x="16" y="8"/>
                    </a:lnTo>
                    <a:lnTo>
                      <a:pt x="16" y="0"/>
                    </a:lnTo>
                    <a:lnTo>
                      <a:pt x="0" y="0"/>
                    </a:lnTo>
                  </a:path>
                </a:pathLst>
              </a:custGeom>
              <a:solidFill>
                <a:srgbClr val="FFFFFF"/>
              </a:solidFill>
              <a:ln w="12700" cap="rnd">
                <a:solidFill>
                  <a:srgbClr val="000000"/>
                </a:solidFill>
                <a:round/>
                <a:headEnd/>
                <a:tailEnd/>
              </a:ln>
            </p:spPr>
            <p:txBody>
              <a:bodyPr/>
              <a:lstStyle/>
              <a:p>
                <a:endParaRPr lang="en-US"/>
              </a:p>
            </p:txBody>
          </p:sp>
          <p:sp>
            <p:nvSpPr>
              <p:cNvPr id="26945" name="Freeform 2568"/>
              <p:cNvSpPr>
                <a:spLocks/>
              </p:cNvSpPr>
              <p:nvPr/>
            </p:nvSpPr>
            <p:spPr bwMode="auto">
              <a:xfrm>
                <a:off x="4881" y="1414"/>
                <a:ext cx="89" cy="138"/>
              </a:xfrm>
              <a:custGeom>
                <a:avLst/>
                <a:gdLst>
                  <a:gd name="T0" fmla="*/ 88 w 89"/>
                  <a:gd name="T1" fmla="*/ 104 h 138"/>
                  <a:gd name="T2" fmla="*/ 86 w 89"/>
                  <a:gd name="T3" fmla="*/ 107 h 138"/>
                  <a:gd name="T4" fmla="*/ 83 w 89"/>
                  <a:gd name="T5" fmla="*/ 110 h 138"/>
                  <a:gd name="T6" fmla="*/ 79 w 89"/>
                  <a:gd name="T7" fmla="*/ 113 h 138"/>
                  <a:gd name="T8" fmla="*/ 76 w 89"/>
                  <a:gd name="T9" fmla="*/ 115 h 138"/>
                  <a:gd name="T10" fmla="*/ 72 w 89"/>
                  <a:gd name="T11" fmla="*/ 117 h 138"/>
                  <a:gd name="T12" fmla="*/ 71 w 89"/>
                  <a:gd name="T13" fmla="*/ 120 h 138"/>
                  <a:gd name="T14" fmla="*/ 67 w 89"/>
                  <a:gd name="T15" fmla="*/ 121 h 138"/>
                  <a:gd name="T16" fmla="*/ 66 w 89"/>
                  <a:gd name="T17" fmla="*/ 124 h 138"/>
                  <a:gd name="T18" fmla="*/ 64 w 89"/>
                  <a:gd name="T19" fmla="*/ 128 h 138"/>
                  <a:gd name="T20" fmla="*/ 62 w 89"/>
                  <a:gd name="T21" fmla="*/ 131 h 138"/>
                  <a:gd name="T22" fmla="*/ 60 w 89"/>
                  <a:gd name="T23" fmla="*/ 134 h 138"/>
                  <a:gd name="T24" fmla="*/ 57 w 89"/>
                  <a:gd name="T25" fmla="*/ 134 h 138"/>
                  <a:gd name="T26" fmla="*/ 53 w 89"/>
                  <a:gd name="T27" fmla="*/ 135 h 138"/>
                  <a:gd name="T28" fmla="*/ 50 w 89"/>
                  <a:gd name="T29" fmla="*/ 137 h 138"/>
                  <a:gd name="T30" fmla="*/ 47 w 89"/>
                  <a:gd name="T31" fmla="*/ 137 h 138"/>
                  <a:gd name="T32" fmla="*/ 43 w 89"/>
                  <a:gd name="T33" fmla="*/ 137 h 138"/>
                  <a:gd name="T34" fmla="*/ 40 w 89"/>
                  <a:gd name="T35" fmla="*/ 137 h 138"/>
                  <a:gd name="T36" fmla="*/ 36 w 89"/>
                  <a:gd name="T37" fmla="*/ 135 h 138"/>
                  <a:gd name="T38" fmla="*/ 33 w 89"/>
                  <a:gd name="T39" fmla="*/ 134 h 138"/>
                  <a:gd name="T40" fmla="*/ 29 w 89"/>
                  <a:gd name="T41" fmla="*/ 131 h 138"/>
                  <a:gd name="T42" fmla="*/ 26 w 89"/>
                  <a:gd name="T43" fmla="*/ 129 h 138"/>
                  <a:gd name="T44" fmla="*/ 24 w 89"/>
                  <a:gd name="T45" fmla="*/ 126 h 138"/>
                  <a:gd name="T46" fmla="*/ 22 w 89"/>
                  <a:gd name="T47" fmla="*/ 123 h 138"/>
                  <a:gd name="T48" fmla="*/ 22 w 89"/>
                  <a:gd name="T49" fmla="*/ 120 h 138"/>
                  <a:gd name="T50" fmla="*/ 21 w 89"/>
                  <a:gd name="T51" fmla="*/ 117 h 138"/>
                  <a:gd name="T52" fmla="*/ 21 w 89"/>
                  <a:gd name="T53" fmla="*/ 113 h 138"/>
                  <a:gd name="T54" fmla="*/ 19 w 89"/>
                  <a:gd name="T55" fmla="*/ 110 h 138"/>
                  <a:gd name="T56" fmla="*/ 19 w 89"/>
                  <a:gd name="T57" fmla="*/ 107 h 138"/>
                  <a:gd name="T58" fmla="*/ 17 w 89"/>
                  <a:gd name="T59" fmla="*/ 104 h 138"/>
                  <a:gd name="T60" fmla="*/ 16 w 89"/>
                  <a:gd name="T61" fmla="*/ 101 h 138"/>
                  <a:gd name="T62" fmla="*/ 16 w 89"/>
                  <a:gd name="T63" fmla="*/ 98 h 138"/>
                  <a:gd name="T64" fmla="*/ 14 w 89"/>
                  <a:gd name="T65" fmla="*/ 94 h 138"/>
                  <a:gd name="T66" fmla="*/ 12 w 89"/>
                  <a:gd name="T67" fmla="*/ 91 h 138"/>
                  <a:gd name="T68" fmla="*/ 10 w 89"/>
                  <a:gd name="T69" fmla="*/ 88 h 138"/>
                  <a:gd name="T70" fmla="*/ 10 w 89"/>
                  <a:gd name="T71" fmla="*/ 85 h 138"/>
                  <a:gd name="T72" fmla="*/ 9 w 89"/>
                  <a:gd name="T73" fmla="*/ 82 h 138"/>
                  <a:gd name="T74" fmla="*/ 9 w 89"/>
                  <a:gd name="T75" fmla="*/ 79 h 138"/>
                  <a:gd name="T76" fmla="*/ 7 w 89"/>
                  <a:gd name="T77" fmla="*/ 76 h 138"/>
                  <a:gd name="T78" fmla="*/ 7 w 89"/>
                  <a:gd name="T79" fmla="*/ 72 h 138"/>
                  <a:gd name="T80" fmla="*/ 7 w 89"/>
                  <a:gd name="T81" fmla="*/ 69 h 138"/>
                  <a:gd name="T82" fmla="*/ 5 w 89"/>
                  <a:gd name="T83" fmla="*/ 66 h 138"/>
                  <a:gd name="T84" fmla="*/ 5 w 89"/>
                  <a:gd name="T85" fmla="*/ 63 h 138"/>
                  <a:gd name="T86" fmla="*/ 3 w 89"/>
                  <a:gd name="T87" fmla="*/ 60 h 138"/>
                  <a:gd name="T88" fmla="*/ 3 w 89"/>
                  <a:gd name="T89" fmla="*/ 57 h 138"/>
                  <a:gd name="T90" fmla="*/ 2 w 89"/>
                  <a:gd name="T91" fmla="*/ 54 h 138"/>
                  <a:gd name="T92" fmla="*/ 2 w 89"/>
                  <a:gd name="T93" fmla="*/ 50 h 138"/>
                  <a:gd name="T94" fmla="*/ 2 w 89"/>
                  <a:gd name="T95" fmla="*/ 47 h 138"/>
                  <a:gd name="T96" fmla="*/ 2 w 89"/>
                  <a:gd name="T97" fmla="*/ 44 h 138"/>
                  <a:gd name="T98" fmla="*/ 2 w 89"/>
                  <a:gd name="T99" fmla="*/ 41 h 138"/>
                  <a:gd name="T100" fmla="*/ 2 w 89"/>
                  <a:gd name="T101" fmla="*/ 38 h 138"/>
                  <a:gd name="T102" fmla="*/ 2 w 89"/>
                  <a:gd name="T103" fmla="*/ 35 h 138"/>
                  <a:gd name="T104" fmla="*/ 2 w 89"/>
                  <a:gd name="T105" fmla="*/ 31 h 138"/>
                  <a:gd name="T106" fmla="*/ 0 w 89"/>
                  <a:gd name="T107" fmla="*/ 28 h 138"/>
                  <a:gd name="T108" fmla="*/ 0 w 89"/>
                  <a:gd name="T109" fmla="*/ 25 h 138"/>
                  <a:gd name="T110" fmla="*/ 0 w 89"/>
                  <a:gd name="T111" fmla="*/ 22 h 138"/>
                  <a:gd name="T112" fmla="*/ 0 w 89"/>
                  <a:gd name="T113" fmla="*/ 19 h 138"/>
                  <a:gd name="T114" fmla="*/ 0 w 89"/>
                  <a:gd name="T115" fmla="*/ 16 h 138"/>
                  <a:gd name="T116" fmla="*/ 0 w 89"/>
                  <a:gd name="T117" fmla="*/ 13 h 138"/>
                  <a:gd name="T118" fmla="*/ 0 w 89"/>
                  <a:gd name="T119" fmla="*/ 9 h 138"/>
                  <a:gd name="T120" fmla="*/ 0 w 89"/>
                  <a:gd name="T121" fmla="*/ 6 h 138"/>
                  <a:gd name="T122" fmla="*/ 2 w 89"/>
                  <a:gd name="T123" fmla="*/ 3 h 138"/>
                  <a:gd name="T124" fmla="*/ 3 w 89"/>
                  <a:gd name="T125" fmla="*/ 0 h 1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9"/>
                  <a:gd name="T190" fmla="*/ 0 h 138"/>
                  <a:gd name="T191" fmla="*/ 89 w 89"/>
                  <a:gd name="T192" fmla="*/ 138 h 1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9" h="138">
                    <a:moveTo>
                      <a:pt x="88" y="104"/>
                    </a:moveTo>
                    <a:lnTo>
                      <a:pt x="86" y="107"/>
                    </a:lnTo>
                    <a:lnTo>
                      <a:pt x="83" y="110"/>
                    </a:lnTo>
                    <a:lnTo>
                      <a:pt x="79" y="113"/>
                    </a:lnTo>
                    <a:lnTo>
                      <a:pt x="76" y="115"/>
                    </a:lnTo>
                    <a:lnTo>
                      <a:pt x="72" y="117"/>
                    </a:lnTo>
                    <a:lnTo>
                      <a:pt x="71" y="120"/>
                    </a:lnTo>
                    <a:lnTo>
                      <a:pt x="67" y="121"/>
                    </a:lnTo>
                    <a:lnTo>
                      <a:pt x="66" y="124"/>
                    </a:lnTo>
                    <a:lnTo>
                      <a:pt x="64" y="128"/>
                    </a:lnTo>
                    <a:lnTo>
                      <a:pt x="62" y="131"/>
                    </a:lnTo>
                    <a:lnTo>
                      <a:pt x="60" y="134"/>
                    </a:lnTo>
                    <a:lnTo>
                      <a:pt x="57" y="134"/>
                    </a:lnTo>
                    <a:lnTo>
                      <a:pt x="53" y="135"/>
                    </a:lnTo>
                    <a:lnTo>
                      <a:pt x="50" y="137"/>
                    </a:lnTo>
                    <a:lnTo>
                      <a:pt x="47" y="137"/>
                    </a:lnTo>
                    <a:lnTo>
                      <a:pt x="43" y="137"/>
                    </a:lnTo>
                    <a:lnTo>
                      <a:pt x="40" y="137"/>
                    </a:lnTo>
                    <a:lnTo>
                      <a:pt x="36" y="135"/>
                    </a:lnTo>
                    <a:lnTo>
                      <a:pt x="33" y="134"/>
                    </a:lnTo>
                    <a:lnTo>
                      <a:pt x="29" y="131"/>
                    </a:lnTo>
                    <a:lnTo>
                      <a:pt x="26" y="129"/>
                    </a:lnTo>
                    <a:lnTo>
                      <a:pt x="24" y="126"/>
                    </a:lnTo>
                    <a:lnTo>
                      <a:pt x="22" y="123"/>
                    </a:lnTo>
                    <a:lnTo>
                      <a:pt x="22" y="120"/>
                    </a:lnTo>
                    <a:lnTo>
                      <a:pt x="21" y="117"/>
                    </a:lnTo>
                    <a:lnTo>
                      <a:pt x="21" y="113"/>
                    </a:lnTo>
                    <a:lnTo>
                      <a:pt x="19" y="110"/>
                    </a:lnTo>
                    <a:lnTo>
                      <a:pt x="19" y="107"/>
                    </a:lnTo>
                    <a:lnTo>
                      <a:pt x="17" y="104"/>
                    </a:lnTo>
                    <a:lnTo>
                      <a:pt x="16" y="101"/>
                    </a:lnTo>
                    <a:lnTo>
                      <a:pt x="16" y="98"/>
                    </a:lnTo>
                    <a:lnTo>
                      <a:pt x="14" y="94"/>
                    </a:lnTo>
                    <a:lnTo>
                      <a:pt x="12" y="91"/>
                    </a:lnTo>
                    <a:lnTo>
                      <a:pt x="10" y="88"/>
                    </a:lnTo>
                    <a:lnTo>
                      <a:pt x="10" y="85"/>
                    </a:lnTo>
                    <a:lnTo>
                      <a:pt x="9" y="82"/>
                    </a:lnTo>
                    <a:lnTo>
                      <a:pt x="9" y="79"/>
                    </a:lnTo>
                    <a:lnTo>
                      <a:pt x="7" y="76"/>
                    </a:lnTo>
                    <a:lnTo>
                      <a:pt x="7" y="72"/>
                    </a:lnTo>
                    <a:lnTo>
                      <a:pt x="7" y="69"/>
                    </a:lnTo>
                    <a:lnTo>
                      <a:pt x="5" y="66"/>
                    </a:lnTo>
                    <a:lnTo>
                      <a:pt x="5" y="63"/>
                    </a:lnTo>
                    <a:lnTo>
                      <a:pt x="3" y="60"/>
                    </a:lnTo>
                    <a:lnTo>
                      <a:pt x="3" y="57"/>
                    </a:lnTo>
                    <a:lnTo>
                      <a:pt x="2" y="54"/>
                    </a:lnTo>
                    <a:lnTo>
                      <a:pt x="2" y="50"/>
                    </a:lnTo>
                    <a:lnTo>
                      <a:pt x="2" y="47"/>
                    </a:lnTo>
                    <a:lnTo>
                      <a:pt x="2" y="44"/>
                    </a:lnTo>
                    <a:lnTo>
                      <a:pt x="2" y="41"/>
                    </a:lnTo>
                    <a:lnTo>
                      <a:pt x="2" y="38"/>
                    </a:lnTo>
                    <a:lnTo>
                      <a:pt x="2" y="35"/>
                    </a:lnTo>
                    <a:lnTo>
                      <a:pt x="2" y="31"/>
                    </a:lnTo>
                    <a:lnTo>
                      <a:pt x="0" y="28"/>
                    </a:lnTo>
                    <a:lnTo>
                      <a:pt x="0" y="25"/>
                    </a:lnTo>
                    <a:lnTo>
                      <a:pt x="0" y="22"/>
                    </a:lnTo>
                    <a:lnTo>
                      <a:pt x="0" y="19"/>
                    </a:lnTo>
                    <a:lnTo>
                      <a:pt x="0" y="16"/>
                    </a:lnTo>
                    <a:lnTo>
                      <a:pt x="0" y="13"/>
                    </a:lnTo>
                    <a:lnTo>
                      <a:pt x="0" y="9"/>
                    </a:lnTo>
                    <a:lnTo>
                      <a:pt x="0" y="6"/>
                    </a:lnTo>
                    <a:lnTo>
                      <a:pt x="2" y="3"/>
                    </a:lnTo>
                    <a:lnTo>
                      <a:pt x="3" y="0"/>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6946" name="Freeform 2569"/>
              <p:cNvSpPr>
                <a:spLocks/>
              </p:cNvSpPr>
              <p:nvPr/>
            </p:nvSpPr>
            <p:spPr bwMode="auto">
              <a:xfrm>
                <a:off x="4891" y="1445"/>
                <a:ext cx="18" cy="17"/>
              </a:xfrm>
              <a:custGeom>
                <a:avLst/>
                <a:gdLst>
                  <a:gd name="T0" fmla="*/ 0 w 18"/>
                  <a:gd name="T1" fmla="*/ 4 h 17"/>
                  <a:gd name="T2" fmla="*/ 0 w 18"/>
                  <a:gd name="T3" fmla="*/ 0 h 17"/>
                  <a:gd name="T4" fmla="*/ 3 w 18"/>
                  <a:gd name="T5" fmla="*/ 0 h 17"/>
                  <a:gd name="T6" fmla="*/ 7 w 18"/>
                  <a:gd name="T7" fmla="*/ 0 h 17"/>
                  <a:gd name="T8" fmla="*/ 10 w 18"/>
                  <a:gd name="T9" fmla="*/ 2 h 17"/>
                  <a:gd name="T10" fmla="*/ 14 w 18"/>
                  <a:gd name="T11" fmla="*/ 4 h 17"/>
                  <a:gd name="T12" fmla="*/ 15 w 18"/>
                  <a:gd name="T13" fmla="*/ 8 h 17"/>
                  <a:gd name="T14" fmla="*/ 15 w 18"/>
                  <a:gd name="T15" fmla="*/ 12 h 17"/>
                  <a:gd name="T16" fmla="*/ 17 w 18"/>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7"/>
                  <a:gd name="T29" fmla="*/ 18 w 1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7">
                    <a:moveTo>
                      <a:pt x="0" y="4"/>
                    </a:moveTo>
                    <a:lnTo>
                      <a:pt x="0" y="0"/>
                    </a:lnTo>
                    <a:lnTo>
                      <a:pt x="3" y="0"/>
                    </a:lnTo>
                    <a:lnTo>
                      <a:pt x="7" y="0"/>
                    </a:lnTo>
                    <a:lnTo>
                      <a:pt x="10" y="2"/>
                    </a:lnTo>
                    <a:lnTo>
                      <a:pt x="14" y="4"/>
                    </a:lnTo>
                    <a:lnTo>
                      <a:pt x="15" y="8"/>
                    </a:lnTo>
                    <a:lnTo>
                      <a:pt x="15" y="12"/>
                    </a:lnTo>
                    <a:lnTo>
                      <a:pt x="17" y="16"/>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6947" name="Freeform 2570"/>
              <p:cNvSpPr>
                <a:spLocks/>
              </p:cNvSpPr>
              <p:nvPr/>
            </p:nvSpPr>
            <p:spPr bwMode="auto">
              <a:xfrm>
                <a:off x="4913" y="1446"/>
                <a:ext cx="42" cy="45"/>
              </a:xfrm>
              <a:custGeom>
                <a:avLst/>
                <a:gdLst>
                  <a:gd name="T0" fmla="*/ 41 w 42"/>
                  <a:gd name="T1" fmla="*/ 1 h 45"/>
                  <a:gd name="T2" fmla="*/ 38 w 42"/>
                  <a:gd name="T3" fmla="*/ 1 h 45"/>
                  <a:gd name="T4" fmla="*/ 35 w 42"/>
                  <a:gd name="T5" fmla="*/ 1 h 45"/>
                  <a:gd name="T6" fmla="*/ 32 w 42"/>
                  <a:gd name="T7" fmla="*/ 0 h 45"/>
                  <a:gd name="T8" fmla="*/ 28 w 42"/>
                  <a:gd name="T9" fmla="*/ 0 h 45"/>
                  <a:gd name="T10" fmla="*/ 25 w 42"/>
                  <a:gd name="T11" fmla="*/ 0 h 45"/>
                  <a:gd name="T12" fmla="*/ 22 w 42"/>
                  <a:gd name="T13" fmla="*/ 0 h 45"/>
                  <a:gd name="T14" fmla="*/ 19 w 42"/>
                  <a:gd name="T15" fmla="*/ 1 h 45"/>
                  <a:gd name="T16" fmla="*/ 16 w 42"/>
                  <a:gd name="T17" fmla="*/ 2 h 45"/>
                  <a:gd name="T18" fmla="*/ 14 w 42"/>
                  <a:gd name="T19" fmla="*/ 5 h 45"/>
                  <a:gd name="T20" fmla="*/ 11 w 42"/>
                  <a:gd name="T21" fmla="*/ 6 h 45"/>
                  <a:gd name="T22" fmla="*/ 9 w 42"/>
                  <a:gd name="T23" fmla="*/ 9 h 45"/>
                  <a:gd name="T24" fmla="*/ 6 w 42"/>
                  <a:gd name="T25" fmla="*/ 11 h 45"/>
                  <a:gd name="T26" fmla="*/ 6 w 42"/>
                  <a:gd name="T27" fmla="*/ 13 h 45"/>
                  <a:gd name="T28" fmla="*/ 5 w 42"/>
                  <a:gd name="T29" fmla="*/ 16 h 45"/>
                  <a:gd name="T30" fmla="*/ 5 w 42"/>
                  <a:gd name="T31" fmla="*/ 18 h 45"/>
                  <a:gd name="T32" fmla="*/ 5 w 42"/>
                  <a:gd name="T33" fmla="*/ 21 h 45"/>
                  <a:gd name="T34" fmla="*/ 6 w 42"/>
                  <a:gd name="T35" fmla="*/ 23 h 45"/>
                  <a:gd name="T36" fmla="*/ 6 w 42"/>
                  <a:gd name="T37" fmla="*/ 26 h 45"/>
                  <a:gd name="T38" fmla="*/ 8 w 42"/>
                  <a:gd name="T39" fmla="*/ 28 h 45"/>
                  <a:gd name="T40" fmla="*/ 8 w 42"/>
                  <a:gd name="T41" fmla="*/ 31 h 45"/>
                  <a:gd name="T42" fmla="*/ 8 w 42"/>
                  <a:gd name="T43" fmla="*/ 33 h 45"/>
                  <a:gd name="T44" fmla="*/ 9 w 42"/>
                  <a:gd name="T45" fmla="*/ 35 h 45"/>
                  <a:gd name="T46" fmla="*/ 9 w 42"/>
                  <a:gd name="T47" fmla="*/ 38 h 45"/>
                  <a:gd name="T48" fmla="*/ 8 w 42"/>
                  <a:gd name="T49" fmla="*/ 40 h 45"/>
                  <a:gd name="T50" fmla="*/ 6 w 42"/>
                  <a:gd name="T51" fmla="*/ 43 h 45"/>
                  <a:gd name="T52" fmla="*/ 3 w 42"/>
                  <a:gd name="T53" fmla="*/ 44 h 45"/>
                  <a:gd name="T54" fmla="*/ 0 w 42"/>
                  <a:gd name="T55" fmla="*/ 44 h 4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
                  <a:gd name="T85" fmla="*/ 0 h 45"/>
                  <a:gd name="T86" fmla="*/ 42 w 42"/>
                  <a:gd name="T87" fmla="*/ 45 h 4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 h="45">
                    <a:moveTo>
                      <a:pt x="41" y="1"/>
                    </a:moveTo>
                    <a:lnTo>
                      <a:pt x="38" y="1"/>
                    </a:lnTo>
                    <a:lnTo>
                      <a:pt x="35" y="1"/>
                    </a:lnTo>
                    <a:lnTo>
                      <a:pt x="32" y="0"/>
                    </a:lnTo>
                    <a:lnTo>
                      <a:pt x="28" y="0"/>
                    </a:lnTo>
                    <a:lnTo>
                      <a:pt x="25" y="0"/>
                    </a:lnTo>
                    <a:lnTo>
                      <a:pt x="22" y="0"/>
                    </a:lnTo>
                    <a:lnTo>
                      <a:pt x="19" y="1"/>
                    </a:lnTo>
                    <a:lnTo>
                      <a:pt x="16" y="2"/>
                    </a:lnTo>
                    <a:lnTo>
                      <a:pt x="14" y="5"/>
                    </a:lnTo>
                    <a:lnTo>
                      <a:pt x="11" y="6"/>
                    </a:lnTo>
                    <a:lnTo>
                      <a:pt x="9" y="9"/>
                    </a:lnTo>
                    <a:lnTo>
                      <a:pt x="6" y="11"/>
                    </a:lnTo>
                    <a:lnTo>
                      <a:pt x="6" y="13"/>
                    </a:lnTo>
                    <a:lnTo>
                      <a:pt x="5" y="16"/>
                    </a:lnTo>
                    <a:lnTo>
                      <a:pt x="5" y="18"/>
                    </a:lnTo>
                    <a:lnTo>
                      <a:pt x="5" y="21"/>
                    </a:lnTo>
                    <a:lnTo>
                      <a:pt x="6" y="23"/>
                    </a:lnTo>
                    <a:lnTo>
                      <a:pt x="6" y="26"/>
                    </a:lnTo>
                    <a:lnTo>
                      <a:pt x="8" y="28"/>
                    </a:lnTo>
                    <a:lnTo>
                      <a:pt x="8" y="31"/>
                    </a:lnTo>
                    <a:lnTo>
                      <a:pt x="8" y="33"/>
                    </a:lnTo>
                    <a:lnTo>
                      <a:pt x="9" y="35"/>
                    </a:lnTo>
                    <a:lnTo>
                      <a:pt x="9" y="38"/>
                    </a:lnTo>
                    <a:lnTo>
                      <a:pt x="8" y="40"/>
                    </a:lnTo>
                    <a:lnTo>
                      <a:pt x="6" y="43"/>
                    </a:lnTo>
                    <a:lnTo>
                      <a:pt x="3" y="44"/>
                    </a:lnTo>
                    <a:lnTo>
                      <a:pt x="0" y="44"/>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6948" name="Freeform 2571"/>
              <p:cNvSpPr>
                <a:spLocks/>
              </p:cNvSpPr>
              <p:nvPr/>
            </p:nvSpPr>
            <p:spPr bwMode="auto">
              <a:xfrm>
                <a:off x="4907" y="1506"/>
                <a:ext cx="29" cy="17"/>
              </a:xfrm>
              <a:custGeom>
                <a:avLst/>
                <a:gdLst>
                  <a:gd name="T0" fmla="*/ 0 w 29"/>
                  <a:gd name="T1" fmla="*/ 16 h 17"/>
                  <a:gd name="T2" fmla="*/ 4 w 29"/>
                  <a:gd name="T3" fmla="*/ 16 h 17"/>
                  <a:gd name="T4" fmla="*/ 7 w 29"/>
                  <a:gd name="T5" fmla="*/ 16 h 17"/>
                  <a:gd name="T6" fmla="*/ 11 w 29"/>
                  <a:gd name="T7" fmla="*/ 16 h 17"/>
                  <a:gd name="T8" fmla="*/ 14 w 29"/>
                  <a:gd name="T9" fmla="*/ 16 h 17"/>
                  <a:gd name="T10" fmla="*/ 18 w 29"/>
                  <a:gd name="T11" fmla="*/ 16 h 17"/>
                  <a:gd name="T12" fmla="*/ 21 w 29"/>
                  <a:gd name="T13" fmla="*/ 8 h 17"/>
                  <a:gd name="T14" fmla="*/ 25 w 29"/>
                  <a:gd name="T15" fmla="*/ 0 h 17"/>
                  <a:gd name="T16" fmla="*/ 28 w 29"/>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17"/>
                  <a:gd name="T29" fmla="*/ 29 w 29"/>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17">
                    <a:moveTo>
                      <a:pt x="0" y="16"/>
                    </a:moveTo>
                    <a:lnTo>
                      <a:pt x="4" y="16"/>
                    </a:lnTo>
                    <a:lnTo>
                      <a:pt x="7" y="16"/>
                    </a:lnTo>
                    <a:lnTo>
                      <a:pt x="11" y="16"/>
                    </a:lnTo>
                    <a:lnTo>
                      <a:pt x="14" y="16"/>
                    </a:lnTo>
                    <a:lnTo>
                      <a:pt x="18" y="16"/>
                    </a:lnTo>
                    <a:lnTo>
                      <a:pt x="21" y="8"/>
                    </a:lnTo>
                    <a:lnTo>
                      <a:pt x="25" y="0"/>
                    </a:lnTo>
                    <a:lnTo>
                      <a:pt x="28" y="0"/>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6949" name="Freeform 2572"/>
              <p:cNvSpPr>
                <a:spLocks/>
              </p:cNvSpPr>
              <p:nvPr/>
            </p:nvSpPr>
            <p:spPr bwMode="auto">
              <a:xfrm>
                <a:off x="4664" y="1546"/>
                <a:ext cx="238" cy="117"/>
              </a:xfrm>
              <a:custGeom>
                <a:avLst/>
                <a:gdLst>
                  <a:gd name="T0" fmla="*/ 22 w 238"/>
                  <a:gd name="T1" fmla="*/ 113 h 117"/>
                  <a:gd name="T2" fmla="*/ 19 w 238"/>
                  <a:gd name="T3" fmla="*/ 107 h 117"/>
                  <a:gd name="T4" fmla="*/ 15 w 238"/>
                  <a:gd name="T5" fmla="*/ 100 h 117"/>
                  <a:gd name="T6" fmla="*/ 12 w 238"/>
                  <a:gd name="T7" fmla="*/ 94 h 117"/>
                  <a:gd name="T8" fmla="*/ 7 w 238"/>
                  <a:gd name="T9" fmla="*/ 88 h 117"/>
                  <a:gd name="T10" fmla="*/ 3 w 238"/>
                  <a:gd name="T11" fmla="*/ 83 h 117"/>
                  <a:gd name="T12" fmla="*/ 3 w 238"/>
                  <a:gd name="T13" fmla="*/ 80 h 117"/>
                  <a:gd name="T14" fmla="*/ 10 w 238"/>
                  <a:gd name="T15" fmla="*/ 77 h 117"/>
                  <a:gd name="T16" fmla="*/ 17 w 238"/>
                  <a:gd name="T17" fmla="*/ 74 h 117"/>
                  <a:gd name="T18" fmla="*/ 24 w 238"/>
                  <a:gd name="T19" fmla="*/ 71 h 117"/>
                  <a:gd name="T20" fmla="*/ 29 w 238"/>
                  <a:gd name="T21" fmla="*/ 66 h 117"/>
                  <a:gd name="T22" fmla="*/ 34 w 238"/>
                  <a:gd name="T23" fmla="*/ 61 h 117"/>
                  <a:gd name="T24" fmla="*/ 41 w 238"/>
                  <a:gd name="T25" fmla="*/ 58 h 117"/>
                  <a:gd name="T26" fmla="*/ 48 w 238"/>
                  <a:gd name="T27" fmla="*/ 55 h 117"/>
                  <a:gd name="T28" fmla="*/ 53 w 238"/>
                  <a:gd name="T29" fmla="*/ 52 h 117"/>
                  <a:gd name="T30" fmla="*/ 58 w 238"/>
                  <a:gd name="T31" fmla="*/ 49 h 117"/>
                  <a:gd name="T32" fmla="*/ 64 w 238"/>
                  <a:gd name="T33" fmla="*/ 45 h 117"/>
                  <a:gd name="T34" fmla="*/ 70 w 238"/>
                  <a:gd name="T35" fmla="*/ 44 h 117"/>
                  <a:gd name="T36" fmla="*/ 77 w 238"/>
                  <a:gd name="T37" fmla="*/ 45 h 117"/>
                  <a:gd name="T38" fmla="*/ 84 w 238"/>
                  <a:gd name="T39" fmla="*/ 47 h 117"/>
                  <a:gd name="T40" fmla="*/ 91 w 238"/>
                  <a:gd name="T41" fmla="*/ 47 h 117"/>
                  <a:gd name="T42" fmla="*/ 98 w 238"/>
                  <a:gd name="T43" fmla="*/ 47 h 117"/>
                  <a:gd name="T44" fmla="*/ 105 w 238"/>
                  <a:gd name="T45" fmla="*/ 45 h 117"/>
                  <a:gd name="T46" fmla="*/ 112 w 238"/>
                  <a:gd name="T47" fmla="*/ 42 h 117"/>
                  <a:gd name="T48" fmla="*/ 119 w 238"/>
                  <a:gd name="T49" fmla="*/ 41 h 117"/>
                  <a:gd name="T50" fmla="*/ 125 w 238"/>
                  <a:gd name="T51" fmla="*/ 41 h 117"/>
                  <a:gd name="T52" fmla="*/ 132 w 238"/>
                  <a:gd name="T53" fmla="*/ 39 h 117"/>
                  <a:gd name="T54" fmla="*/ 139 w 238"/>
                  <a:gd name="T55" fmla="*/ 38 h 117"/>
                  <a:gd name="T56" fmla="*/ 146 w 238"/>
                  <a:gd name="T57" fmla="*/ 38 h 117"/>
                  <a:gd name="T58" fmla="*/ 153 w 238"/>
                  <a:gd name="T59" fmla="*/ 36 h 117"/>
                  <a:gd name="T60" fmla="*/ 160 w 238"/>
                  <a:gd name="T61" fmla="*/ 34 h 117"/>
                  <a:gd name="T62" fmla="*/ 167 w 238"/>
                  <a:gd name="T63" fmla="*/ 34 h 117"/>
                  <a:gd name="T64" fmla="*/ 173 w 238"/>
                  <a:gd name="T65" fmla="*/ 31 h 117"/>
                  <a:gd name="T66" fmla="*/ 182 w 238"/>
                  <a:gd name="T67" fmla="*/ 27 h 117"/>
                  <a:gd name="T68" fmla="*/ 189 w 238"/>
                  <a:gd name="T69" fmla="*/ 22 h 117"/>
                  <a:gd name="T70" fmla="*/ 196 w 238"/>
                  <a:gd name="T71" fmla="*/ 19 h 117"/>
                  <a:gd name="T72" fmla="*/ 204 w 238"/>
                  <a:gd name="T73" fmla="*/ 16 h 117"/>
                  <a:gd name="T74" fmla="*/ 211 w 238"/>
                  <a:gd name="T75" fmla="*/ 13 h 117"/>
                  <a:gd name="T76" fmla="*/ 218 w 238"/>
                  <a:gd name="T77" fmla="*/ 9 h 117"/>
                  <a:gd name="T78" fmla="*/ 223 w 238"/>
                  <a:gd name="T79" fmla="*/ 5 h 117"/>
                  <a:gd name="T80" fmla="*/ 230 w 238"/>
                  <a:gd name="T81" fmla="*/ 3 h 117"/>
                  <a:gd name="T82" fmla="*/ 237 w 238"/>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8"/>
                  <a:gd name="T127" fmla="*/ 0 h 117"/>
                  <a:gd name="T128" fmla="*/ 238 w 238"/>
                  <a:gd name="T129" fmla="*/ 117 h 11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8" h="117">
                    <a:moveTo>
                      <a:pt x="24" y="116"/>
                    </a:moveTo>
                    <a:lnTo>
                      <a:pt x="22" y="113"/>
                    </a:lnTo>
                    <a:lnTo>
                      <a:pt x="21" y="110"/>
                    </a:lnTo>
                    <a:lnTo>
                      <a:pt x="19" y="107"/>
                    </a:lnTo>
                    <a:lnTo>
                      <a:pt x="17" y="103"/>
                    </a:lnTo>
                    <a:lnTo>
                      <a:pt x="15" y="100"/>
                    </a:lnTo>
                    <a:lnTo>
                      <a:pt x="14" y="97"/>
                    </a:lnTo>
                    <a:lnTo>
                      <a:pt x="12" y="94"/>
                    </a:lnTo>
                    <a:lnTo>
                      <a:pt x="10" y="91"/>
                    </a:lnTo>
                    <a:lnTo>
                      <a:pt x="7" y="88"/>
                    </a:lnTo>
                    <a:lnTo>
                      <a:pt x="7" y="85"/>
                    </a:lnTo>
                    <a:lnTo>
                      <a:pt x="3" y="83"/>
                    </a:lnTo>
                    <a:lnTo>
                      <a:pt x="0" y="82"/>
                    </a:lnTo>
                    <a:lnTo>
                      <a:pt x="3" y="80"/>
                    </a:lnTo>
                    <a:lnTo>
                      <a:pt x="7" y="77"/>
                    </a:lnTo>
                    <a:lnTo>
                      <a:pt x="10" y="77"/>
                    </a:lnTo>
                    <a:lnTo>
                      <a:pt x="14" y="75"/>
                    </a:lnTo>
                    <a:lnTo>
                      <a:pt x="17" y="74"/>
                    </a:lnTo>
                    <a:lnTo>
                      <a:pt x="21" y="72"/>
                    </a:lnTo>
                    <a:lnTo>
                      <a:pt x="24" y="71"/>
                    </a:lnTo>
                    <a:lnTo>
                      <a:pt x="26" y="67"/>
                    </a:lnTo>
                    <a:lnTo>
                      <a:pt x="29" y="66"/>
                    </a:lnTo>
                    <a:lnTo>
                      <a:pt x="33" y="64"/>
                    </a:lnTo>
                    <a:lnTo>
                      <a:pt x="34" y="61"/>
                    </a:lnTo>
                    <a:lnTo>
                      <a:pt x="38" y="60"/>
                    </a:lnTo>
                    <a:lnTo>
                      <a:pt x="41" y="58"/>
                    </a:lnTo>
                    <a:lnTo>
                      <a:pt x="45" y="56"/>
                    </a:lnTo>
                    <a:lnTo>
                      <a:pt x="48" y="55"/>
                    </a:lnTo>
                    <a:lnTo>
                      <a:pt x="50" y="52"/>
                    </a:lnTo>
                    <a:lnTo>
                      <a:pt x="53" y="52"/>
                    </a:lnTo>
                    <a:lnTo>
                      <a:pt x="55" y="49"/>
                    </a:lnTo>
                    <a:lnTo>
                      <a:pt x="58" y="49"/>
                    </a:lnTo>
                    <a:lnTo>
                      <a:pt x="60" y="45"/>
                    </a:lnTo>
                    <a:lnTo>
                      <a:pt x="64" y="45"/>
                    </a:lnTo>
                    <a:lnTo>
                      <a:pt x="67" y="44"/>
                    </a:lnTo>
                    <a:lnTo>
                      <a:pt x="70" y="44"/>
                    </a:lnTo>
                    <a:lnTo>
                      <a:pt x="74" y="44"/>
                    </a:lnTo>
                    <a:lnTo>
                      <a:pt x="77" y="45"/>
                    </a:lnTo>
                    <a:lnTo>
                      <a:pt x="81" y="45"/>
                    </a:lnTo>
                    <a:lnTo>
                      <a:pt x="84" y="47"/>
                    </a:lnTo>
                    <a:lnTo>
                      <a:pt x="88" y="47"/>
                    </a:lnTo>
                    <a:lnTo>
                      <a:pt x="91" y="47"/>
                    </a:lnTo>
                    <a:lnTo>
                      <a:pt x="94" y="47"/>
                    </a:lnTo>
                    <a:lnTo>
                      <a:pt x="98" y="47"/>
                    </a:lnTo>
                    <a:lnTo>
                      <a:pt x="101" y="47"/>
                    </a:lnTo>
                    <a:lnTo>
                      <a:pt x="105" y="45"/>
                    </a:lnTo>
                    <a:lnTo>
                      <a:pt x="108" y="44"/>
                    </a:lnTo>
                    <a:lnTo>
                      <a:pt x="112" y="42"/>
                    </a:lnTo>
                    <a:lnTo>
                      <a:pt x="115" y="42"/>
                    </a:lnTo>
                    <a:lnTo>
                      <a:pt x="119" y="41"/>
                    </a:lnTo>
                    <a:lnTo>
                      <a:pt x="122" y="41"/>
                    </a:lnTo>
                    <a:lnTo>
                      <a:pt x="125" y="41"/>
                    </a:lnTo>
                    <a:lnTo>
                      <a:pt x="129" y="41"/>
                    </a:lnTo>
                    <a:lnTo>
                      <a:pt x="132" y="39"/>
                    </a:lnTo>
                    <a:lnTo>
                      <a:pt x="136" y="38"/>
                    </a:lnTo>
                    <a:lnTo>
                      <a:pt x="139" y="38"/>
                    </a:lnTo>
                    <a:lnTo>
                      <a:pt x="143" y="38"/>
                    </a:lnTo>
                    <a:lnTo>
                      <a:pt x="146" y="38"/>
                    </a:lnTo>
                    <a:lnTo>
                      <a:pt x="149" y="38"/>
                    </a:lnTo>
                    <a:lnTo>
                      <a:pt x="153" y="36"/>
                    </a:lnTo>
                    <a:lnTo>
                      <a:pt x="156" y="36"/>
                    </a:lnTo>
                    <a:lnTo>
                      <a:pt x="160" y="34"/>
                    </a:lnTo>
                    <a:lnTo>
                      <a:pt x="163" y="34"/>
                    </a:lnTo>
                    <a:lnTo>
                      <a:pt x="167" y="34"/>
                    </a:lnTo>
                    <a:lnTo>
                      <a:pt x="170" y="33"/>
                    </a:lnTo>
                    <a:lnTo>
                      <a:pt x="173" y="31"/>
                    </a:lnTo>
                    <a:lnTo>
                      <a:pt x="177" y="28"/>
                    </a:lnTo>
                    <a:lnTo>
                      <a:pt x="182" y="27"/>
                    </a:lnTo>
                    <a:lnTo>
                      <a:pt x="185" y="25"/>
                    </a:lnTo>
                    <a:lnTo>
                      <a:pt x="189" y="22"/>
                    </a:lnTo>
                    <a:lnTo>
                      <a:pt x="192" y="20"/>
                    </a:lnTo>
                    <a:lnTo>
                      <a:pt x="196" y="19"/>
                    </a:lnTo>
                    <a:lnTo>
                      <a:pt x="199" y="17"/>
                    </a:lnTo>
                    <a:lnTo>
                      <a:pt x="204" y="16"/>
                    </a:lnTo>
                    <a:lnTo>
                      <a:pt x="208" y="14"/>
                    </a:lnTo>
                    <a:lnTo>
                      <a:pt x="211" y="13"/>
                    </a:lnTo>
                    <a:lnTo>
                      <a:pt x="215" y="11"/>
                    </a:lnTo>
                    <a:lnTo>
                      <a:pt x="218" y="9"/>
                    </a:lnTo>
                    <a:lnTo>
                      <a:pt x="222" y="8"/>
                    </a:lnTo>
                    <a:lnTo>
                      <a:pt x="223" y="5"/>
                    </a:lnTo>
                    <a:lnTo>
                      <a:pt x="227" y="5"/>
                    </a:lnTo>
                    <a:lnTo>
                      <a:pt x="230" y="3"/>
                    </a:lnTo>
                    <a:lnTo>
                      <a:pt x="234" y="2"/>
                    </a:lnTo>
                    <a:lnTo>
                      <a:pt x="237" y="0"/>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6950" name="Freeform 2573"/>
              <p:cNvSpPr>
                <a:spLocks/>
              </p:cNvSpPr>
              <p:nvPr/>
            </p:nvSpPr>
            <p:spPr bwMode="auto">
              <a:xfrm>
                <a:off x="4693" y="1660"/>
                <a:ext cx="193" cy="34"/>
              </a:xfrm>
              <a:custGeom>
                <a:avLst/>
                <a:gdLst>
                  <a:gd name="T0" fmla="*/ 0 w 193"/>
                  <a:gd name="T1" fmla="*/ 2 h 34"/>
                  <a:gd name="T2" fmla="*/ 3 w 193"/>
                  <a:gd name="T3" fmla="*/ 2 h 34"/>
                  <a:gd name="T4" fmla="*/ 7 w 193"/>
                  <a:gd name="T5" fmla="*/ 2 h 34"/>
                  <a:gd name="T6" fmla="*/ 10 w 193"/>
                  <a:gd name="T7" fmla="*/ 2 h 34"/>
                  <a:gd name="T8" fmla="*/ 14 w 193"/>
                  <a:gd name="T9" fmla="*/ 0 h 34"/>
                  <a:gd name="T10" fmla="*/ 17 w 193"/>
                  <a:gd name="T11" fmla="*/ 0 h 34"/>
                  <a:gd name="T12" fmla="*/ 21 w 193"/>
                  <a:gd name="T13" fmla="*/ 0 h 34"/>
                  <a:gd name="T14" fmla="*/ 24 w 193"/>
                  <a:gd name="T15" fmla="*/ 0 h 34"/>
                  <a:gd name="T16" fmla="*/ 27 w 193"/>
                  <a:gd name="T17" fmla="*/ 0 h 34"/>
                  <a:gd name="T18" fmla="*/ 31 w 193"/>
                  <a:gd name="T19" fmla="*/ 0 h 34"/>
                  <a:gd name="T20" fmla="*/ 34 w 193"/>
                  <a:gd name="T21" fmla="*/ 0 h 34"/>
                  <a:gd name="T22" fmla="*/ 38 w 193"/>
                  <a:gd name="T23" fmla="*/ 0 h 34"/>
                  <a:gd name="T24" fmla="*/ 41 w 193"/>
                  <a:gd name="T25" fmla="*/ 0 h 34"/>
                  <a:gd name="T26" fmla="*/ 45 w 193"/>
                  <a:gd name="T27" fmla="*/ 0 h 34"/>
                  <a:gd name="T28" fmla="*/ 48 w 193"/>
                  <a:gd name="T29" fmla="*/ 0 h 34"/>
                  <a:gd name="T30" fmla="*/ 51 w 193"/>
                  <a:gd name="T31" fmla="*/ 0 h 34"/>
                  <a:gd name="T32" fmla="*/ 57 w 193"/>
                  <a:gd name="T33" fmla="*/ 0 h 34"/>
                  <a:gd name="T34" fmla="*/ 60 w 193"/>
                  <a:gd name="T35" fmla="*/ 0 h 34"/>
                  <a:gd name="T36" fmla="*/ 63 w 193"/>
                  <a:gd name="T37" fmla="*/ 0 h 34"/>
                  <a:gd name="T38" fmla="*/ 69 w 193"/>
                  <a:gd name="T39" fmla="*/ 2 h 34"/>
                  <a:gd name="T40" fmla="*/ 74 w 193"/>
                  <a:gd name="T41" fmla="*/ 3 h 34"/>
                  <a:gd name="T42" fmla="*/ 77 w 193"/>
                  <a:gd name="T43" fmla="*/ 3 h 34"/>
                  <a:gd name="T44" fmla="*/ 81 w 193"/>
                  <a:gd name="T45" fmla="*/ 3 h 34"/>
                  <a:gd name="T46" fmla="*/ 86 w 193"/>
                  <a:gd name="T47" fmla="*/ 3 h 34"/>
                  <a:gd name="T48" fmla="*/ 91 w 193"/>
                  <a:gd name="T49" fmla="*/ 5 h 34"/>
                  <a:gd name="T50" fmla="*/ 96 w 193"/>
                  <a:gd name="T51" fmla="*/ 5 h 34"/>
                  <a:gd name="T52" fmla="*/ 99 w 193"/>
                  <a:gd name="T53" fmla="*/ 5 h 34"/>
                  <a:gd name="T54" fmla="*/ 103 w 193"/>
                  <a:gd name="T55" fmla="*/ 5 h 34"/>
                  <a:gd name="T56" fmla="*/ 106 w 193"/>
                  <a:gd name="T57" fmla="*/ 3 h 34"/>
                  <a:gd name="T58" fmla="*/ 110 w 193"/>
                  <a:gd name="T59" fmla="*/ 3 h 34"/>
                  <a:gd name="T60" fmla="*/ 115 w 193"/>
                  <a:gd name="T61" fmla="*/ 3 h 34"/>
                  <a:gd name="T62" fmla="*/ 118 w 193"/>
                  <a:gd name="T63" fmla="*/ 3 h 34"/>
                  <a:gd name="T64" fmla="*/ 122 w 193"/>
                  <a:gd name="T65" fmla="*/ 5 h 34"/>
                  <a:gd name="T66" fmla="*/ 125 w 193"/>
                  <a:gd name="T67" fmla="*/ 6 h 34"/>
                  <a:gd name="T68" fmla="*/ 125 w 193"/>
                  <a:gd name="T69" fmla="*/ 9 h 34"/>
                  <a:gd name="T70" fmla="*/ 125 w 193"/>
                  <a:gd name="T71" fmla="*/ 13 h 34"/>
                  <a:gd name="T72" fmla="*/ 125 w 193"/>
                  <a:gd name="T73" fmla="*/ 16 h 34"/>
                  <a:gd name="T74" fmla="*/ 129 w 193"/>
                  <a:gd name="T75" fmla="*/ 17 h 34"/>
                  <a:gd name="T76" fmla="*/ 132 w 193"/>
                  <a:gd name="T77" fmla="*/ 19 h 34"/>
                  <a:gd name="T78" fmla="*/ 135 w 193"/>
                  <a:gd name="T79" fmla="*/ 20 h 34"/>
                  <a:gd name="T80" fmla="*/ 141 w 193"/>
                  <a:gd name="T81" fmla="*/ 22 h 34"/>
                  <a:gd name="T82" fmla="*/ 144 w 193"/>
                  <a:gd name="T83" fmla="*/ 22 h 34"/>
                  <a:gd name="T84" fmla="*/ 149 w 193"/>
                  <a:gd name="T85" fmla="*/ 24 h 34"/>
                  <a:gd name="T86" fmla="*/ 154 w 193"/>
                  <a:gd name="T87" fmla="*/ 25 h 34"/>
                  <a:gd name="T88" fmla="*/ 159 w 193"/>
                  <a:gd name="T89" fmla="*/ 28 h 34"/>
                  <a:gd name="T90" fmla="*/ 165 w 193"/>
                  <a:gd name="T91" fmla="*/ 30 h 34"/>
                  <a:gd name="T92" fmla="*/ 168 w 193"/>
                  <a:gd name="T93" fmla="*/ 30 h 34"/>
                  <a:gd name="T94" fmla="*/ 171 w 193"/>
                  <a:gd name="T95" fmla="*/ 28 h 34"/>
                  <a:gd name="T96" fmla="*/ 175 w 193"/>
                  <a:gd name="T97" fmla="*/ 28 h 34"/>
                  <a:gd name="T98" fmla="*/ 178 w 193"/>
                  <a:gd name="T99" fmla="*/ 30 h 34"/>
                  <a:gd name="T100" fmla="*/ 182 w 193"/>
                  <a:gd name="T101" fmla="*/ 31 h 34"/>
                  <a:gd name="T102" fmla="*/ 185 w 193"/>
                  <a:gd name="T103" fmla="*/ 31 h 34"/>
                  <a:gd name="T104" fmla="*/ 189 w 193"/>
                  <a:gd name="T105" fmla="*/ 33 h 34"/>
                  <a:gd name="T106" fmla="*/ 192 w 193"/>
                  <a:gd name="T107" fmla="*/ 33 h 3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3"/>
                  <a:gd name="T163" fmla="*/ 0 h 34"/>
                  <a:gd name="T164" fmla="*/ 193 w 193"/>
                  <a:gd name="T165" fmla="*/ 34 h 3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3" h="34">
                    <a:moveTo>
                      <a:pt x="0" y="2"/>
                    </a:moveTo>
                    <a:lnTo>
                      <a:pt x="3" y="2"/>
                    </a:lnTo>
                    <a:lnTo>
                      <a:pt x="7" y="2"/>
                    </a:lnTo>
                    <a:lnTo>
                      <a:pt x="10" y="2"/>
                    </a:lnTo>
                    <a:lnTo>
                      <a:pt x="14" y="0"/>
                    </a:lnTo>
                    <a:lnTo>
                      <a:pt x="17" y="0"/>
                    </a:lnTo>
                    <a:lnTo>
                      <a:pt x="21" y="0"/>
                    </a:lnTo>
                    <a:lnTo>
                      <a:pt x="24" y="0"/>
                    </a:lnTo>
                    <a:lnTo>
                      <a:pt x="27" y="0"/>
                    </a:lnTo>
                    <a:lnTo>
                      <a:pt x="31" y="0"/>
                    </a:lnTo>
                    <a:lnTo>
                      <a:pt x="34" y="0"/>
                    </a:lnTo>
                    <a:lnTo>
                      <a:pt x="38" y="0"/>
                    </a:lnTo>
                    <a:lnTo>
                      <a:pt x="41" y="0"/>
                    </a:lnTo>
                    <a:lnTo>
                      <a:pt x="45" y="0"/>
                    </a:lnTo>
                    <a:lnTo>
                      <a:pt x="48" y="0"/>
                    </a:lnTo>
                    <a:lnTo>
                      <a:pt x="51" y="0"/>
                    </a:lnTo>
                    <a:lnTo>
                      <a:pt x="57" y="0"/>
                    </a:lnTo>
                    <a:lnTo>
                      <a:pt x="60" y="0"/>
                    </a:lnTo>
                    <a:lnTo>
                      <a:pt x="63" y="0"/>
                    </a:lnTo>
                    <a:lnTo>
                      <a:pt x="69" y="2"/>
                    </a:lnTo>
                    <a:lnTo>
                      <a:pt x="74" y="3"/>
                    </a:lnTo>
                    <a:lnTo>
                      <a:pt x="77" y="3"/>
                    </a:lnTo>
                    <a:lnTo>
                      <a:pt x="81" y="3"/>
                    </a:lnTo>
                    <a:lnTo>
                      <a:pt x="86" y="3"/>
                    </a:lnTo>
                    <a:lnTo>
                      <a:pt x="91" y="5"/>
                    </a:lnTo>
                    <a:lnTo>
                      <a:pt x="96" y="5"/>
                    </a:lnTo>
                    <a:lnTo>
                      <a:pt x="99" y="5"/>
                    </a:lnTo>
                    <a:lnTo>
                      <a:pt x="103" y="5"/>
                    </a:lnTo>
                    <a:lnTo>
                      <a:pt x="106" y="3"/>
                    </a:lnTo>
                    <a:lnTo>
                      <a:pt x="110" y="3"/>
                    </a:lnTo>
                    <a:lnTo>
                      <a:pt x="115" y="3"/>
                    </a:lnTo>
                    <a:lnTo>
                      <a:pt x="118" y="3"/>
                    </a:lnTo>
                    <a:lnTo>
                      <a:pt x="122" y="5"/>
                    </a:lnTo>
                    <a:lnTo>
                      <a:pt x="125" y="6"/>
                    </a:lnTo>
                    <a:lnTo>
                      <a:pt x="125" y="9"/>
                    </a:lnTo>
                    <a:lnTo>
                      <a:pt x="125" y="13"/>
                    </a:lnTo>
                    <a:lnTo>
                      <a:pt x="125" y="16"/>
                    </a:lnTo>
                    <a:lnTo>
                      <a:pt x="129" y="17"/>
                    </a:lnTo>
                    <a:lnTo>
                      <a:pt x="132" y="19"/>
                    </a:lnTo>
                    <a:lnTo>
                      <a:pt x="135" y="20"/>
                    </a:lnTo>
                    <a:lnTo>
                      <a:pt x="141" y="22"/>
                    </a:lnTo>
                    <a:lnTo>
                      <a:pt x="144" y="22"/>
                    </a:lnTo>
                    <a:lnTo>
                      <a:pt x="149" y="24"/>
                    </a:lnTo>
                    <a:lnTo>
                      <a:pt x="154" y="25"/>
                    </a:lnTo>
                    <a:lnTo>
                      <a:pt x="159" y="28"/>
                    </a:lnTo>
                    <a:lnTo>
                      <a:pt x="165" y="30"/>
                    </a:lnTo>
                    <a:lnTo>
                      <a:pt x="168" y="30"/>
                    </a:lnTo>
                    <a:lnTo>
                      <a:pt x="171" y="28"/>
                    </a:lnTo>
                    <a:lnTo>
                      <a:pt x="175" y="28"/>
                    </a:lnTo>
                    <a:lnTo>
                      <a:pt x="178" y="30"/>
                    </a:lnTo>
                    <a:lnTo>
                      <a:pt x="182" y="31"/>
                    </a:lnTo>
                    <a:lnTo>
                      <a:pt x="185" y="31"/>
                    </a:lnTo>
                    <a:lnTo>
                      <a:pt x="189" y="33"/>
                    </a:lnTo>
                    <a:lnTo>
                      <a:pt x="192" y="33"/>
                    </a:lnTo>
                  </a:path>
                </a:pathLst>
              </a:custGeom>
              <a:solidFill>
                <a:srgbClr val="FFFFFF"/>
              </a:solidFill>
              <a:ln w="12700" cap="rnd">
                <a:solidFill>
                  <a:srgbClr val="000000"/>
                </a:solidFill>
                <a:round/>
                <a:headEnd type="none" w="sm" len="sm"/>
                <a:tailEnd type="none" w="sm" len="sm"/>
              </a:ln>
            </p:spPr>
            <p:txBody>
              <a:bodyPr/>
              <a:lstStyle/>
              <a:p>
                <a:endParaRPr lang="en-US"/>
              </a:p>
            </p:txBody>
          </p:sp>
          <p:sp>
            <p:nvSpPr>
              <p:cNvPr id="26951" name="Freeform 2574"/>
              <p:cNvSpPr>
                <a:spLocks/>
              </p:cNvSpPr>
              <p:nvPr/>
            </p:nvSpPr>
            <p:spPr bwMode="auto">
              <a:xfrm>
                <a:off x="5031" y="1506"/>
                <a:ext cx="181" cy="231"/>
              </a:xfrm>
              <a:custGeom>
                <a:avLst/>
                <a:gdLst>
                  <a:gd name="T0" fmla="*/ 3 w 181"/>
                  <a:gd name="T1" fmla="*/ 3 h 231"/>
                  <a:gd name="T2" fmla="*/ 10 w 181"/>
                  <a:gd name="T3" fmla="*/ 9 h 231"/>
                  <a:gd name="T4" fmla="*/ 15 w 181"/>
                  <a:gd name="T5" fmla="*/ 16 h 231"/>
                  <a:gd name="T6" fmla="*/ 21 w 181"/>
                  <a:gd name="T7" fmla="*/ 20 h 231"/>
                  <a:gd name="T8" fmla="*/ 27 w 181"/>
                  <a:gd name="T9" fmla="*/ 23 h 231"/>
                  <a:gd name="T10" fmla="*/ 34 w 181"/>
                  <a:gd name="T11" fmla="*/ 25 h 231"/>
                  <a:gd name="T12" fmla="*/ 41 w 181"/>
                  <a:gd name="T13" fmla="*/ 28 h 231"/>
                  <a:gd name="T14" fmla="*/ 48 w 181"/>
                  <a:gd name="T15" fmla="*/ 31 h 231"/>
                  <a:gd name="T16" fmla="*/ 55 w 181"/>
                  <a:gd name="T17" fmla="*/ 34 h 231"/>
                  <a:gd name="T18" fmla="*/ 62 w 181"/>
                  <a:gd name="T19" fmla="*/ 38 h 231"/>
                  <a:gd name="T20" fmla="*/ 72 w 181"/>
                  <a:gd name="T21" fmla="*/ 44 h 231"/>
                  <a:gd name="T22" fmla="*/ 81 w 181"/>
                  <a:gd name="T23" fmla="*/ 47 h 231"/>
                  <a:gd name="T24" fmla="*/ 89 w 181"/>
                  <a:gd name="T25" fmla="*/ 52 h 231"/>
                  <a:gd name="T26" fmla="*/ 94 w 181"/>
                  <a:gd name="T27" fmla="*/ 56 h 231"/>
                  <a:gd name="T28" fmla="*/ 99 w 181"/>
                  <a:gd name="T29" fmla="*/ 63 h 231"/>
                  <a:gd name="T30" fmla="*/ 105 w 181"/>
                  <a:gd name="T31" fmla="*/ 67 h 231"/>
                  <a:gd name="T32" fmla="*/ 110 w 181"/>
                  <a:gd name="T33" fmla="*/ 74 h 231"/>
                  <a:gd name="T34" fmla="*/ 113 w 181"/>
                  <a:gd name="T35" fmla="*/ 80 h 231"/>
                  <a:gd name="T36" fmla="*/ 117 w 181"/>
                  <a:gd name="T37" fmla="*/ 86 h 231"/>
                  <a:gd name="T38" fmla="*/ 122 w 181"/>
                  <a:gd name="T39" fmla="*/ 92 h 231"/>
                  <a:gd name="T40" fmla="*/ 123 w 181"/>
                  <a:gd name="T41" fmla="*/ 99 h 231"/>
                  <a:gd name="T42" fmla="*/ 127 w 181"/>
                  <a:gd name="T43" fmla="*/ 105 h 231"/>
                  <a:gd name="T44" fmla="*/ 130 w 181"/>
                  <a:gd name="T45" fmla="*/ 111 h 231"/>
                  <a:gd name="T46" fmla="*/ 132 w 181"/>
                  <a:gd name="T47" fmla="*/ 117 h 231"/>
                  <a:gd name="T48" fmla="*/ 134 w 181"/>
                  <a:gd name="T49" fmla="*/ 124 h 231"/>
                  <a:gd name="T50" fmla="*/ 137 w 181"/>
                  <a:gd name="T51" fmla="*/ 130 h 231"/>
                  <a:gd name="T52" fmla="*/ 139 w 181"/>
                  <a:gd name="T53" fmla="*/ 136 h 231"/>
                  <a:gd name="T54" fmla="*/ 142 w 181"/>
                  <a:gd name="T55" fmla="*/ 144 h 231"/>
                  <a:gd name="T56" fmla="*/ 146 w 181"/>
                  <a:gd name="T57" fmla="*/ 152 h 231"/>
                  <a:gd name="T58" fmla="*/ 149 w 181"/>
                  <a:gd name="T59" fmla="*/ 163 h 231"/>
                  <a:gd name="T60" fmla="*/ 151 w 181"/>
                  <a:gd name="T61" fmla="*/ 171 h 231"/>
                  <a:gd name="T62" fmla="*/ 154 w 181"/>
                  <a:gd name="T63" fmla="*/ 175 h 231"/>
                  <a:gd name="T64" fmla="*/ 158 w 181"/>
                  <a:gd name="T65" fmla="*/ 183 h 231"/>
                  <a:gd name="T66" fmla="*/ 161 w 181"/>
                  <a:gd name="T67" fmla="*/ 189 h 231"/>
                  <a:gd name="T68" fmla="*/ 165 w 181"/>
                  <a:gd name="T69" fmla="*/ 196 h 231"/>
                  <a:gd name="T70" fmla="*/ 168 w 181"/>
                  <a:gd name="T71" fmla="*/ 202 h 231"/>
                  <a:gd name="T72" fmla="*/ 170 w 181"/>
                  <a:gd name="T73" fmla="*/ 208 h 231"/>
                  <a:gd name="T74" fmla="*/ 173 w 181"/>
                  <a:gd name="T75" fmla="*/ 214 h 231"/>
                  <a:gd name="T76" fmla="*/ 175 w 181"/>
                  <a:gd name="T77" fmla="*/ 221 h 231"/>
                  <a:gd name="T78" fmla="*/ 178 w 181"/>
                  <a:gd name="T79" fmla="*/ 227 h 2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1"/>
                  <a:gd name="T121" fmla="*/ 0 h 231"/>
                  <a:gd name="T122" fmla="*/ 181 w 181"/>
                  <a:gd name="T123" fmla="*/ 231 h 23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1" h="231">
                    <a:moveTo>
                      <a:pt x="0" y="0"/>
                    </a:moveTo>
                    <a:lnTo>
                      <a:pt x="3" y="3"/>
                    </a:lnTo>
                    <a:lnTo>
                      <a:pt x="7" y="6"/>
                    </a:lnTo>
                    <a:lnTo>
                      <a:pt x="10" y="9"/>
                    </a:lnTo>
                    <a:lnTo>
                      <a:pt x="14" y="13"/>
                    </a:lnTo>
                    <a:lnTo>
                      <a:pt x="15" y="16"/>
                    </a:lnTo>
                    <a:lnTo>
                      <a:pt x="19" y="17"/>
                    </a:lnTo>
                    <a:lnTo>
                      <a:pt x="21" y="20"/>
                    </a:lnTo>
                    <a:lnTo>
                      <a:pt x="24" y="20"/>
                    </a:lnTo>
                    <a:lnTo>
                      <a:pt x="27" y="23"/>
                    </a:lnTo>
                    <a:lnTo>
                      <a:pt x="31" y="23"/>
                    </a:lnTo>
                    <a:lnTo>
                      <a:pt x="34" y="25"/>
                    </a:lnTo>
                    <a:lnTo>
                      <a:pt x="38" y="27"/>
                    </a:lnTo>
                    <a:lnTo>
                      <a:pt x="41" y="28"/>
                    </a:lnTo>
                    <a:lnTo>
                      <a:pt x="45" y="30"/>
                    </a:lnTo>
                    <a:lnTo>
                      <a:pt x="48" y="31"/>
                    </a:lnTo>
                    <a:lnTo>
                      <a:pt x="51" y="33"/>
                    </a:lnTo>
                    <a:lnTo>
                      <a:pt x="55" y="34"/>
                    </a:lnTo>
                    <a:lnTo>
                      <a:pt x="58" y="36"/>
                    </a:lnTo>
                    <a:lnTo>
                      <a:pt x="62" y="38"/>
                    </a:lnTo>
                    <a:lnTo>
                      <a:pt x="67" y="41"/>
                    </a:lnTo>
                    <a:lnTo>
                      <a:pt x="72" y="44"/>
                    </a:lnTo>
                    <a:lnTo>
                      <a:pt x="75" y="45"/>
                    </a:lnTo>
                    <a:lnTo>
                      <a:pt x="81" y="47"/>
                    </a:lnTo>
                    <a:lnTo>
                      <a:pt x="86" y="49"/>
                    </a:lnTo>
                    <a:lnTo>
                      <a:pt x="89" y="52"/>
                    </a:lnTo>
                    <a:lnTo>
                      <a:pt x="93" y="53"/>
                    </a:lnTo>
                    <a:lnTo>
                      <a:pt x="94" y="56"/>
                    </a:lnTo>
                    <a:lnTo>
                      <a:pt x="98" y="59"/>
                    </a:lnTo>
                    <a:lnTo>
                      <a:pt x="99" y="63"/>
                    </a:lnTo>
                    <a:lnTo>
                      <a:pt x="103" y="64"/>
                    </a:lnTo>
                    <a:lnTo>
                      <a:pt x="105" y="67"/>
                    </a:lnTo>
                    <a:lnTo>
                      <a:pt x="106" y="70"/>
                    </a:lnTo>
                    <a:lnTo>
                      <a:pt x="110" y="74"/>
                    </a:lnTo>
                    <a:lnTo>
                      <a:pt x="111" y="77"/>
                    </a:lnTo>
                    <a:lnTo>
                      <a:pt x="113" y="80"/>
                    </a:lnTo>
                    <a:lnTo>
                      <a:pt x="115" y="83"/>
                    </a:lnTo>
                    <a:lnTo>
                      <a:pt x="117" y="86"/>
                    </a:lnTo>
                    <a:lnTo>
                      <a:pt x="118" y="89"/>
                    </a:lnTo>
                    <a:lnTo>
                      <a:pt x="122" y="92"/>
                    </a:lnTo>
                    <a:lnTo>
                      <a:pt x="122" y="95"/>
                    </a:lnTo>
                    <a:lnTo>
                      <a:pt x="123" y="99"/>
                    </a:lnTo>
                    <a:lnTo>
                      <a:pt x="125" y="102"/>
                    </a:lnTo>
                    <a:lnTo>
                      <a:pt x="127" y="105"/>
                    </a:lnTo>
                    <a:lnTo>
                      <a:pt x="127" y="108"/>
                    </a:lnTo>
                    <a:lnTo>
                      <a:pt x="130" y="111"/>
                    </a:lnTo>
                    <a:lnTo>
                      <a:pt x="130" y="114"/>
                    </a:lnTo>
                    <a:lnTo>
                      <a:pt x="132" y="117"/>
                    </a:lnTo>
                    <a:lnTo>
                      <a:pt x="134" y="120"/>
                    </a:lnTo>
                    <a:lnTo>
                      <a:pt x="134" y="124"/>
                    </a:lnTo>
                    <a:lnTo>
                      <a:pt x="135" y="127"/>
                    </a:lnTo>
                    <a:lnTo>
                      <a:pt x="137" y="130"/>
                    </a:lnTo>
                    <a:lnTo>
                      <a:pt x="139" y="133"/>
                    </a:lnTo>
                    <a:lnTo>
                      <a:pt x="139" y="136"/>
                    </a:lnTo>
                    <a:lnTo>
                      <a:pt x="141" y="139"/>
                    </a:lnTo>
                    <a:lnTo>
                      <a:pt x="142" y="144"/>
                    </a:lnTo>
                    <a:lnTo>
                      <a:pt x="144" y="147"/>
                    </a:lnTo>
                    <a:lnTo>
                      <a:pt x="146" y="152"/>
                    </a:lnTo>
                    <a:lnTo>
                      <a:pt x="147" y="156"/>
                    </a:lnTo>
                    <a:lnTo>
                      <a:pt x="149" y="163"/>
                    </a:lnTo>
                    <a:lnTo>
                      <a:pt x="149" y="167"/>
                    </a:lnTo>
                    <a:lnTo>
                      <a:pt x="151" y="171"/>
                    </a:lnTo>
                    <a:lnTo>
                      <a:pt x="151" y="174"/>
                    </a:lnTo>
                    <a:lnTo>
                      <a:pt x="154" y="175"/>
                    </a:lnTo>
                    <a:lnTo>
                      <a:pt x="156" y="178"/>
                    </a:lnTo>
                    <a:lnTo>
                      <a:pt x="158" y="183"/>
                    </a:lnTo>
                    <a:lnTo>
                      <a:pt x="159" y="186"/>
                    </a:lnTo>
                    <a:lnTo>
                      <a:pt x="161" y="189"/>
                    </a:lnTo>
                    <a:lnTo>
                      <a:pt x="165" y="192"/>
                    </a:lnTo>
                    <a:lnTo>
                      <a:pt x="165" y="196"/>
                    </a:lnTo>
                    <a:lnTo>
                      <a:pt x="166" y="199"/>
                    </a:lnTo>
                    <a:lnTo>
                      <a:pt x="168" y="202"/>
                    </a:lnTo>
                    <a:lnTo>
                      <a:pt x="168" y="205"/>
                    </a:lnTo>
                    <a:lnTo>
                      <a:pt x="170" y="208"/>
                    </a:lnTo>
                    <a:lnTo>
                      <a:pt x="173" y="211"/>
                    </a:lnTo>
                    <a:lnTo>
                      <a:pt x="173" y="214"/>
                    </a:lnTo>
                    <a:lnTo>
                      <a:pt x="173" y="217"/>
                    </a:lnTo>
                    <a:lnTo>
                      <a:pt x="175" y="221"/>
                    </a:lnTo>
                    <a:lnTo>
                      <a:pt x="177" y="224"/>
                    </a:lnTo>
                    <a:lnTo>
                      <a:pt x="178" y="227"/>
                    </a:lnTo>
                    <a:lnTo>
                      <a:pt x="180" y="230"/>
                    </a:lnTo>
                  </a:path>
                </a:pathLst>
              </a:custGeom>
              <a:solidFill>
                <a:srgbClr val="FFFFFF"/>
              </a:solidFill>
              <a:ln w="12700" cap="rnd">
                <a:solidFill>
                  <a:srgbClr val="000000"/>
                </a:solidFill>
                <a:round/>
                <a:headEnd type="none" w="sm" len="sm"/>
                <a:tailEnd type="none" w="sm" len="sm"/>
              </a:ln>
            </p:spPr>
            <p:txBody>
              <a:bodyPr/>
              <a:lstStyle/>
              <a:p>
                <a:endParaRPr lang="en-US"/>
              </a:p>
            </p:txBody>
          </p:sp>
        </p:grpSp>
      </p:grpSp>
      <p:grpSp>
        <p:nvGrpSpPr>
          <p:cNvPr id="26937" name="Group 2671"/>
          <p:cNvGrpSpPr>
            <a:grpSpLocks/>
          </p:cNvGrpSpPr>
          <p:nvPr/>
        </p:nvGrpSpPr>
        <p:grpSpPr bwMode="auto">
          <a:xfrm>
            <a:off x="4787900" y="115888"/>
            <a:ext cx="1841500" cy="1831975"/>
            <a:chOff x="2912" y="288"/>
            <a:chExt cx="1160" cy="1154"/>
          </a:xfrm>
        </p:grpSpPr>
        <p:grpSp>
          <p:nvGrpSpPr>
            <p:cNvPr id="26938" name="Group 2078"/>
            <p:cNvGrpSpPr>
              <a:grpSpLocks/>
            </p:cNvGrpSpPr>
            <p:nvPr/>
          </p:nvGrpSpPr>
          <p:grpSpPr bwMode="auto">
            <a:xfrm>
              <a:off x="3078" y="427"/>
              <a:ext cx="529" cy="464"/>
              <a:chOff x="3043" y="1137"/>
              <a:chExt cx="489" cy="464"/>
            </a:xfrm>
          </p:grpSpPr>
          <p:sp>
            <p:nvSpPr>
              <p:cNvPr id="26900" name="Oval 2079"/>
              <p:cNvSpPr>
                <a:spLocks noChangeArrowheads="1"/>
              </p:cNvSpPr>
              <p:nvPr/>
            </p:nvSpPr>
            <p:spPr bwMode="auto">
              <a:xfrm>
                <a:off x="3043" y="1529"/>
                <a:ext cx="489" cy="72"/>
              </a:xfrm>
              <a:prstGeom prst="ellipse">
                <a:avLst/>
              </a:prstGeom>
              <a:solidFill>
                <a:srgbClr val="FFFFFF"/>
              </a:solidFill>
              <a:ln w="12700">
                <a:solidFill>
                  <a:schemeClr val="tx1"/>
                </a:solidFill>
                <a:round/>
                <a:headEnd/>
                <a:tailEnd/>
              </a:ln>
            </p:spPr>
            <p:txBody>
              <a:bodyPr wrap="none" anchor="ctr"/>
              <a:lstStyle/>
              <a:p>
                <a:pPr eaLnBrk="0" hangingPunct="0"/>
                <a:endParaRPr lang="en-US" sz="2400">
                  <a:latin typeface="Verdana" pitchFamily="34" charset="0"/>
                </a:endParaRPr>
              </a:p>
            </p:txBody>
          </p:sp>
          <p:grpSp>
            <p:nvGrpSpPr>
              <p:cNvPr id="26940" name="Group 2080"/>
              <p:cNvGrpSpPr>
                <a:grpSpLocks/>
              </p:cNvGrpSpPr>
              <p:nvPr/>
            </p:nvGrpSpPr>
            <p:grpSpPr bwMode="auto">
              <a:xfrm>
                <a:off x="3284" y="1137"/>
                <a:ext cx="151" cy="406"/>
                <a:chOff x="3284" y="1137"/>
                <a:chExt cx="151" cy="406"/>
              </a:xfrm>
            </p:grpSpPr>
            <p:grpSp>
              <p:nvGrpSpPr>
                <p:cNvPr id="26941" name="Group 2081"/>
                <p:cNvGrpSpPr>
                  <a:grpSpLocks/>
                </p:cNvGrpSpPr>
                <p:nvPr/>
              </p:nvGrpSpPr>
              <p:grpSpPr bwMode="auto">
                <a:xfrm>
                  <a:off x="3284" y="1137"/>
                  <a:ext cx="151" cy="406"/>
                  <a:chOff x="3284" y="1137"/>
                  <a:chExt cx="151" cy="406"/>
                </a:xfrm>
              </p:grpSpPr>
              <p:sp>
                <p:nvSpPr>
                  <p:cNvPr id="26919" name="Rectangle 2082"/>
                  <p:cNvSpPr>
                    <a:spLocks noChangeArrowheads="1"/>
                  </p:cNvSpPr>
                  <p:nvPr/>
                </p:nvSpPr>
                <p:spPr bwMode="auto">
                  <a:xfrm>
                    <a:off x="3287" y="1206"/>
                    <a:ext cx="143" cy="337"/>
                  </a:xfrm>
                  <a:prstGeom prst="rect">
                    <a:avLst/>
                  </a:prstGeom>
                  <a:solidFill>
                    <a:srgbClr val="FFFFFF"/>
                  </a:solidFill>
                  <a:ln w="12700">
                    <a:solidFill>
                      <a:schemeClr val="tx1"/>
                    </a:solidFill>
                    <a:miter lim="800000"/>
                    <a:headEnd/>
                    <a:tailEnd/>
                  </a:ln>
                </p:spPr>
                <p:txBody>
                  <a:bodyPr wrap="none" anchor="ctr"/>
                  <a:lstStyle/>
                  <a:p>
                    <a:pPr eaLnBrk="0" hangingPunct="0"/>
                    <a:endParaRPr lang="en-US" sz="2400">
                      <a:latin typeface="Verdana" pitchFamily="34" charset="0"/>
                    </a:endParaRPr>
                  </a:p>
                </p:txBody>
              </p:sp>
              <p:sp>
                <p:nvSpPr>
                  <p:cNvPr id="26920" name="Arc 2083"/>
                  <p:cNvSpPr>
                    <a:spLocks/>
                  </p:cNvSpPr>
                  <p:nvPr/>
                </p:nvSpPr>
                <p:spPr bwMode="auto">
                  <a:xfrm>
                    <a:off x="3284" y="1137"/>
                    <a:ext cx="151" cy="70"/>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close/>
                      </a:path>
                    </a:pathLst>
                  </a:custGeom>
                  <a:solidFill>
                    <a:srgbClr val="FFFFFF"/>
                  </a:solidFill>
                  <a:ln w="12700" cap="rnd">
                    <a:solidFill>
                      <a:schemeClr val="tx1"/>
                    </a:solidFill>
                    <a:round/>
                    <a:headEnd/>
                    <a:tailEnd/>
                  </a:ln>
                </p:spPr>
                <p:txBody>
                  <a:bodyPr wrap="none" anchor="ctr"/>
                  <a:lstStyle/>
                  <a:p>
                    <a:endParaRPr lang="en-US"/>
                  </a:p>
                </p:txBody>
              </p:sp>
            </p:grpSp>
            <p:grpSp>
              <p:nvGrpSpPr>
                <p:cNvPr id="26942" name="Group 2084"/>
                <p:cNvGrpSpPr>
                  <a:grpSpLocks/>
                </p:cNvGrpSpPr>
                <p:nvPr/>
              </p:nvGrpSpPr>
              <p:grpSpPr bwMode="auto">
                <a:xfrm>
                  <a:off x="3292" y="1206"/>
                  <a:ext cx="135" cy="256"/>
                  <a:chOff x="3292" y="1206"/>
                  <a:chExt cx="135" cy="256"/>
                </a:xfrm>
              </p:grpSpPr>
              <p:sp>
                <p:nvSpPr>
                  <p:cNvPr id="26915" name="Line 2085"/>
                  <p:cNvSpPr>
                    <a:spLocks noChangeShapeType="1"/>
                  </p:cNvSpPr>
                  <p:nvPr/>
                </p:nvSpPr>
                <p:spPr bwMode="auto">
                  <a:xfrm>
                    <a:off x="3292" y="1206"/>
                    <a:ext cx="135"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6916" name="Line 2086"/>
                  <p:cNvSpPr>
                    <a:spLocks noChangeShapeType="1"/>
                  </p:cNvSpPr>
                  <p:nvPr/>
                </p:nvSpPr>
                <p:spPr bwMode="auto">
                  <a:xfrm>
                    <a:off x="3292" y="1287"/>
                    <a:ext cx="135"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6917" name="Line 2087"/>
                  <p:cNvSpPr>
                    <a:spLocks noChangeShapeType="1"/>
                  </p:cNvSpPr>
                  <p:nvPr/>
                </p:nvSpPr>
                <p:spPr bwMode="auto">
                  <a:xfrm>
                    <a:off x="3292" y="1375"/>
                    <a:ext cx="135"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6918" name="Line 2088"/>
                  <p:cNvSpPr>
                    <a:spLocks noChangeShapeType="1"/>
                  </p:cNvSpPr>
                  <p:nvPr/>
                </p:nvSpPr>
                <p:spPr bwMode="auto">
                  <a:xfrm>
                    <a:off x="3292" y="1462"/>
                    <a:ext cx="135" cy="0"/>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26914" name="Arc 2089"/>
                <p:cNvSpPr>
                  <a:spLocks/>
                </p:cNvSpPr>
                <p:nvPr/>
              </p:nvSpPr>
              <p:spPr bwMode="auto">
                <a:xfrm>
                  <a:off x="3335" y="1137"/>
                  <a:ext cx="51" cy="60"/>
                </a:xfrm>
                <a:custGeom>
                  <a:avLst/>
                  <a:gdLst>
                    <a:gd name="T0" fmla="*/ 0 w 43200"/>
                    <a:gd name="T1" fmla="*/ 0 h 21989"/>
                    <a:gd name="T2" fmla="*/ 0 w 43200"/>
                    <a:gd name="T3" fmla="*/ 0 h 21989"/>
                    <a:gd name="T4" fmla="*/ 0 w 43200"/>
                    <a:gd name="T5" fmla="*/ 0 h 21989"/>
                    <a:gd name="T6" fmla="*/ 0 60000 65536"/>
                    <a:gd name="T7" fmla="*/ 0 60000 65536"/>
                    <a:gd name="T8" fmla="*/ 0 60000 65536"/>
                    <a:gd name="T9" fmla="*/ 0 w 43200"/>
                    <a:gd name="T10" fmla="*/ 0 h 21989"/>
                    <a:gd name="T11" fmla="*/ 43200 w 43200"/>
                    <a:gd name="T12" fmla="*/ 21989 h 21989"/>
                  </a:gdLst>
                  <a:ahLst/>
                  <a:cxnLst>
                    <a:cxn ang="T6">
                      <a:pos x="T0" y="T1"/>
                    </a:cxn>
                    <a:cxn ang="T7">
                      <a:pos x="T2" y="T3"/>
                    </a:cxn>
                    <a:cxn ang="T8">
                      <a:pos x="T4" y="T5"/>
                    </a:cxn>
                  </a:cxnLst>
                  <a:rect l="T9" t="T10" r="T11" b="T12"/>
                  <a:pathLst>
                    <a:path w="43200" h="21989" fill="none" extrusionOk="0">
                      <a:moveTo>
                        <a:pt x="0" y="21600"/>
                      </a:moveTo>
                      <a:cubicBezTo>
                        <a:pt x="0" y="9670"/>
                        <a:pt x="9670" y="0"/>
                        <a:pt x="21600" y="0"/>
                      </a:cubicBezTo>
                      <a:cubicBezTo>
                        <a:pt x="33529" y="0"/>
                        <a:pt x="43200" y="9670"/>
                        <a:pt x="43200" y="21600"/>
                      </a:cubicBezTo>
                      <a:cubicBezTo>
                        <a:pt x="43200" y="21729"/>
                        <a:pt x="43198" y="21859"/>
                        <a:pt x="43196" y="21989"/>
                      </a:cubicBezTo>
                    </a:path>
                    <a:path w="43200" h="21989" stroke="0" extrusionOk="0">
                      <a:moveTo>
                        <a:pt x="0" y="21600"/>
                      </a:moveTo>
                      <a:cubicBezTo>
                        <a:pt x="0" y="9670"/>
                        <a:pt x="9670" y="0"/>
                        <a:pt x="21600" y="0"/>
                      </a:cubicBezTo>
                      <a:cubicBezTo>
                        <a:pt x="33529" y="0"/>
                        <a:pt x="43200" y="9670"/>
                        <a:pt x="43200" y="21600"/>
                      </a:cubicBezTo>
                      <a:cubicBezTo>
                        <a:pt x="43200" y="21729"/>
                        <a:pt x="43198" y="21859"/>
                        <a:pt x="43196" y="21989"/>
                      </a:cubicBezTo>
                      <a:lnTo>
                        <a:pt x="21600" y="21600"/>
                      </a:lnTo>
                      <a:close/>
                    </a:path>
                  </a:pathLst>
                </a:custGeom>
                <a:solidFill>
                  <a:srgbClr val="FFFFFF"/>
                </a:solidFill>
                <a:ln w="12700" cap="rnd">
                  <a:solidFill>
                    <a:schemeClr val="tx1"/>
                  </a:solidFill>
                  <a:round/>
                  <a:headEnd/>
                  <a:tailEnd/>
                </a:ln>
              </p:spPr>
              <p:txBody>
                <a:bodyPr wrap="none" anchor="ctr"/>
                <a:lstStyle/>
                <a:p>
                  <a:endParaRPr lang="en-US"/>
                </a:p>
              </p:txBody>
            </p:sp>
          </p:grpSp>
          <p:grpSp>
            <p:nvGrpSpPr>
              <p:cNvPr id="26943" name="Group 2090"/>
              <p:cNvGrpSpPr>
                <a:grpSpLocks/>
              </p:cNvGrpSpPr>
              <p:nvPr/>
            </p:nvGrpSpPr>
            <p:grpSpPr bwMode="auto">
              <a:xfrm>
                <a:off x="3158" y="1160"/>
                <a:ext cx="151" cy="412"/>
                <a:chOff x="3158" y="1160"/>
                <a:chExt cx="151" cy="412"/>
              </a:xfrm>
            </p:grpSpPr>
            <p:grpSp>
              <p:nvGrpSpPr>
                <p:cNvPr id="26952" name="Group 2091"/>
                <p:cNvGrpSpPr>
                  <a:grpSpLocks/>
                </p:cNvGrpSpPr>
                <p:nvPr/>
              </p:nvGrpSpPr>
              <p:grpSpPr bwMode="auto">
                <a:xfrm>
                  <a:off x="3158" y="1160"/>
                  <a:ext cx="151" cy="412"/>
                  <a:chOff x="3158" y="1160"/>
                  <a:chExt cx="151" cy="412"/>
                </a:xfrm>
              </p:grpSpPr>
              <p:sp>
                <p:nvSpPr>
                  <p:cNvPr id="26910" name="Rectangle 2092"/>
                  <p:cNvSpPr>
                    <a:spLocks noChangeArrowheads="1"/>
                  </p:cNvSpPr>
                  <p:nvPr/>
                </p:nvSpPr>
                <p:spPr bwMode="auto">
                  <a:xfrm>
                    <a:off x="3161" y="1229"/>
                    <a:ext cx="143" cy="343"/>
                  </a:xfrm>
                  <a:prstGeom prst="rect">
                    <a:avLst/>
                  </a:prstGeom>
                  <a:solidFill>
                    <a:srgbClr val="FFFFFF"/>
                  </a:solidFill>
                  <a:ln w="12700">
                    <a:solidFill>
                      <a:schemeClr val="tx1"/>
                    </a:solidFill>
                    <a:miter lim="800000"/>
                    <a:headEnd/>
                    <a:tailEnd/>
                  </a:ln>
                </p:spPr>
                <p:txBody>
                  <a:bodyPr wrap="none" anchor="ctr"/>
                  <a:lstStyle/>
                  <a:p>
                    <a:pPr eaLnBrk="0" hangingPunct="0"/>
                    <a:endParaRPr lang="en-US" sz="2400">
                      <a:latin typeface="Verdana" pitchFamily="34" charset="0"/>
                    </a:endParaRPr>
                  </a:p>
                </p:txBody>
              </p:sp>
              <p:sp>
                <p:nvSpPr>
                  <p:cNvPr id="26911" name="Arc 2093"/>
                  <p:cNvSpPr>
                    <a:spLocks/>
                  </p:cNvSpPr>
                  <p:nvPr/>
                </p:nvSpPr>
                <p:spPr bwMode="auto">
                  <a:xfrm>
                    <a:off x="3158" y="1160"/>
                    <a:ext cx="151" cy="69"/>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0" y="21600"/>
                        </a:moveTo>
                        <a:cubicBezTo>
                          <a:pt x="0" y="9670"/>
                          <a:pt x="9670" y="0"/>
                          <a:pt x="21600" y="0"/>
                        </a:cubicBezTo>
                        <a:cubicBezTo>
                          <a:pt x="33529" y="0"/>
                          <a:pt x="43200" y="9670"/>
                          <a:pt x="43200" y="21600"/>
                        </a:cubicBezTo>
                      </a:path>
                      <a:path w="43200" h="21600" stroke="0" extrusionOk="0">
                        <a:moveTo>
                          <a:pt x="0" y="21600"/>
                        </a:moveTo>
                        <a:cubicBezTo>
                          <a:pt x="0" y="9670"/>
                          <a:pt x="9670" y="0"/>
                          <a:pt x="21600" y="0"/>
                        </a:cubicBezTo>
                        <a:cubicBezTo>
                          <a:pt x="33529" y="0"/>
                          <a:pt x="43200" y="9670"/>
                          <a:pt x="43200" y="21600"/>
                        </a:cubicBezTo>
                        <a:lnTo>
                          <a:pt x="21600" y="21600"/>
                        </a:lnTo>
                        <a:close/>
                      </a:path>
                    </a:pathLst>
                  </a:custGeom>
                  <a:solidFill>
                    <a:srgbClr val="FFFFFF"/>
                  </a:solidFill>
                  <a:ln w="12700" cap="rnd">
                    <a:solidFill>
                      <a:schemeClr val="tx1"/>
                    </a:solidFill>
                    <a:round/>
                    <a:headEnd/>
                    <a:tailEnd/>
                  </a:ln>
                </p:spPr>
                <p:txBody>
                  <a:bodyPr wrap="none" anchor="ctr"/>
                  <a:lstStyle/>
                  <a:p>
                    <a:endParaRPr lang="en-US"/>
                  </a:p>
                </p:txBody>
              </p:sp>
            </p:grpSp>
            <p:grpSp>
              <p:nvGrpSpPr>
                <p:cNvPr id="26953" name="Group 2094"/>
                <p:cNvGrpSpPr>
                  <a:grpSpLocks/>
                </p:cNvGrpSpPr>
                <p:nvPr/>
              </p:nvGrpSpPr>
              <p:grpSpPr bwMode="auto">
                <a:xfrm>
                  <a:off x="3165" y="1229"/>
                  <a:ext cx="136" cy="256"/>
                  <a:chOff x="3165" y="1229"/>
                  <a:chExt cx="136" cy="256"/>
                </a:xfrm>
              </p:grpSpPr>
              <p:sp>
                <p:nvSpPr>
                  <p:cNvPr id="26906" name="Line 2095"/>
                  <p:cNvSpPr>
                    <a:spLocks noChangeShapeType="1"/>
                  </p:cNvSpPr>
                  <p:nvPr/>
                </p:nvSpPr>
                <p:spPr bwMode="auto">
                  <a:xfrm>
                    <a:off x="3165" y="1229"/>
                    <a:ext cx="136"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6907" name="Line 2096"/>
                  <p:cNvSpPr>
                    <a:spLocks noChangeShapeType="1"/>
                  </p:cNvSpPr>
                  <p:nvPr/>
                </p:nvSpPr>
                <p:spPr bwMode="auto">
                  <a:xfrm>
                    <a:off x="3165" y="1316"/>
                    <a:ext cx="136"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6908" name="Line 2097"/>
                  <p:cNvSpPr>
                    <a:spLocks noChangeShapeType="1"/>
                  </p:cNvSpPr>
                  <p:nvPr/>
                </p:nvSpPr>
                <p:spPr bwMode="auto">
                  <a:xfrm>
                    <a:off x="3165" y="1397"/>
                    <a:ext cx="136"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6909" name="Line 2098"/>
                  <p:cNvSpPr>
                    <a:spLocks noChangeShapeType="1"/>
                  </p:cNvSpPr>
                  <p:nvPr/>
                </p:nvSpPr>
                <p:spPr bwMode="auto">
                  <a:xfrm>
                    <a:off x="3165" y="1485"/>
                    <a:ext cx="136" cy="0"/>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26905" name="Arc 2099"/>
                <p:cNvSpPr>
                  <a:spLocks/>
                </p:cNvSpPr>
                <p:nvPr/>
              </p:nvSpPr>
              <p:spPr bwMode="auto">
                <a:xfrm>
                  <a:off x="3209" y="1167"/>
                  <a:ext cx="58" cy="60"/>
                </a:xfrm>
                <a:custGeom>
                  <a:avLst/>
                  <a:gdLst>
                    <a:gd name="T0" fmla="*/ 0 w 43200"/>
                    <a:gd name="T1" fmla="*/ 0 h 21979"/>
                    <a:gd name="T2" fmla="*/ 0 w 43200"/>
                    <a:gd name="T3" fmla="*/ 0 h 21979"/>
                    <a:gd name="T4" fmla="*/ 0 w 43200"/>
                    <a:gd name="T5" fmla="*/ 0 h 21979"/>
                    <a:gd name="T6" fmla="*/ 0 60000 65536"/>
                    <a:gd name="T7" fmla="*/ 0 60000 65536"/>
                    <a:gd name="T8" fmla="*/ 0 60000 65536"/>
                    <a:gd name="T9" fmla="*/ 0 w 43200"/>
                    <a:gd name="T10" fmla="*/ 0 h 21979"/>
                    <a:gd name="T11" fmla="*/ 43200 w 43200"/>
                    <a:gd name="T12" fmla="*/ 21979 h 21979"/>
                  </a:gdLst>
                  <a:ahLst/>
                  <a:cxnLst>
                    <a:cxn ang="T6">
                      <a:pos x="T0" y="T1"/>
                    </a:cxn>
                    <a:cxn ang="T7">
                      <a:pos x="T2" y="T3"/>
                    </a:cxn>
                    <a:cxn ang="T8">
                      <a:pos x="T4" y="T5"/>
                    </a:cxn>
                  </a:cxnLst>
                  <a:rect l="T9" t="T10" r="T11" b="T12"/>
                  <a:pathLst>
                    <a:path w="43200" h="21979" fill="none" extrusionOk="0">
                      <a:moveTo>
                        <a:pt x="0" y="21600"/>
                      </a:moveTo>
                      <a:cubicBezTo>
                        <a:pt x="0" y="9670"/>
                        <a:pt x="9670" y="0"/>
                        <a:pt x="21600" y="0"/>
                      </a:cubicBezTo>
                      <a:cubicBezTo>
                        <a:pt x="33529" y="0"/>
                        <a:pt x="43200" y="9670"/>
                        <a:pt x="43200" y="21600"/>
                      </a:cubicBezTo>
                      <a:cubicBezTo>
                        <a:pt x="43200" y="21726"/>
                        <a:pt x="43198" y="21852"/>
                        <a:pt x="43196" y="21978"/>
                      </a:cubicBezTo>
                    </a:path>
                    <a:path w="43200" h="21979" stroke="0" extrusionOk="0">
                      <a:moveTo>
                        <a:pt x="0" y="21600"/>
                      </a:moveTo>
                      <a:cubicBezTo>
                        <a:pt x="0" y="9670"/>
                        <a:pt x="9670" y="0"/>
                        <a:pt x="21600" y="0"/>
                      </a:cubicBezTo>
                      <a:cubicBezTo>
                        <a:pt x="33529" y="0"/>
                        <a:pt x="43200" y="9670"/>
                        <a:pt x="43200" y="21600"/>
                      </a:cubicBezTo>
                      <a:cubicBezTo>
                        <a:pt x="43200" y="21726"/>
                        <a:pt x="43198" y="21852"/>
                        <a:pt x="43196" y="21978"/>
                      </a:cubicBezTo>
                      <a:lnTo>
                        <a:pt x="21600" y="21600"/>
                      </a:lnTo>
                      <a:close/>
                    </a:path>
                  </a:pathLst>
                </a:custGeom>
                <a:solidFill>
                  <a:srgbClr val="FFFFFF"/>
                </a:solidFill>
                <a:ln w="12700" cap="rnd">
                  <a:solidFill>
                    <a:schemeClr val="tx1"/>
                  </a:solidFill>
                  <a:round/>
                  <a:headEnd/>
                  <a:tailEnd/>
                </a:ln>
              </p:spPr>
              <p:txBody>
                <a:bodyPr wrap="none" anchor="ctr"/>
                <a:lstStyle/>
                <a:p>
                  <a:endParaRPr lang="en-US"/>
                </a:p>
              </p:txBody>
            </p:sp>
          </p:grpSp>
        </p:grpSp>
        <p:sp>
          <p:nvSpPr>
            <p:cNvPr id="26795" name="Rectangle 2100"/>
            <p:cNvSpPr>
              <a:spLocks noChangeArrowheads="1"/>
            </p:cNvSpPr>
            <p:nvPr/>
          </p:nvSpPr>
          <p:spPr bwMode="auto">
            <a:xfrm>
              <a:off x="2912" y="288"/>
              <a:ext cx="628" cy="173"/>
            </a:xfrm>
            <a:prstGeom prst="rect">
              <a:avLst/>
            </a:prstGeom>
            <a:noFill/>
            <a:ln w="9525">
              <a:noFill/>
              <a:miter lim="800000"/>
              <a:headEnd/>
              <a:tailEnd/>
            </a:ln>
          </p:spPr>
          <p:txBody>
            <a:bodyPr wrap="none" lIns="92075" tIns="46038" rIns="92075" bIns="46038">
              <a:spAutoFit/>
            </a:bodyPr>
            <a:lstStyle/>
            <a:p>
              <a:pPr algn="ctr" eaLnBrk="0" hangingPunct="0"/>
              <a:r>
                <a:rPr lang="en-US" sz="1200" b="1"/>
                <a:t>Agriculture</a:t>
              </a:r>
            </a:p>
          </p:txBody>
        </p:sp>
        <p:grpSp>
          <p:nvGrpSpPr>
            <p:cNvPr id="26961" name="Group 2101"/>
            <p:cNvGrpSpPr>
              <a:grpSpLocks/>
            </p:cNvGrpSpPr>
            <p:nvPr/>
          </p:nvGrpSpPr>
          <p:grpSpPr bwMode="auto">
            <a:xfrm>
              <a:off x="3087" y="1248"/>
              <a:ext cx="247" cy="20"/>
              <a:chOff x="3052" y="1958"/>
              <a:chExt cx="228" cy="20"/>
            </a:xfrm>
          </p:grpSpPr>
          <p:sp>
            <p:nvSpPr>
              <p:cNvPr id="26896" name="Rectangle 2102"/>
              <p:cNvSpPr>
                <a:spLocks noChangeArrowheads="1"/>
              </p:cNvSpPr>
              <p:nvPr/>
            </p:nvSpPr>
            <p:spPr bwMode="auto">
              <a:xfrm>
                <a:off x="3052" y="1970"/>
                <a:ext cx="22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897" name="Oval 2103"/>
              <p:cNvSpPr>
                <a:spLocks noChangeArrowheads="1"/>
              </p:cNvSpPr>
              <p:nvPr/>
            </p:nvSpPr>
            <p:spPr bwMode="auto">
              <a:xfrm>
                <a:off x="3077" y="1958"/>
                <a:ext cx="8" cy="11"/>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98" name="Oval 2104"/>
              <p:cNvSpPr>
                <a:spLocks noChangeArrowheads="1"/>
              </p:cNvSpPr>
              <p:nvPr/>
            </p:nvSpPr>
            <p:spPr bwMode="auto">
              <a:xfrm>
                <a:off x="3096" y="1958"/>
                <a:ext cx="8" cy="11"/>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99" name="Rectangle 2105"/>
              <p:cNvSpPr>
                <a:spLocks noChangeArrowheads="1"/>
              </p:cNvSpPr>
              <p:nvPr/>
            </p:nvSpPr>
            <p:spPr bwMode="auto">
              <a:xfrm>
                <a:off x="3256" y="1970"/>
                <a:ext cx="8"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sp>
          <p:nvSpPr>
            <p:cNvPr id="26797" name="Rectangle 2106"/>
            <p:cNvSpPr>
              <a:spLocks noChangeArrowheads="1"/>
            </p:cNvSpPr>
            <p:nvPr/>
          </p:nvSpPr>
          <p:spPr bwMode="auto">
            <a:xfrm>
              <a:off x="3073" y="1042"/>
              <a:ext cx="282" cy="210"/>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798" name="Rectangle 2107"/>
            <p:cNvSpPr>
              <a:spLocks noChangeArrowheads="1"/>
            </p:cNvSpPr>
            <p:nvPr/>
          </p:nvSpPr>
          <p:spPr bwMode="auto">
            <a:xfrm>
              <a:off x="3100" y="1067"/>
              <a:ext cx="228" cy="160"/>
            </a:xfrm>
            <a:prstGeom prst="rect">
              <a:avLst/>
            </a:prstGeom>
            <a:solidFill>
              <a:srgbClr val="F95AB7"/>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nvGrpSpPr>
            <p:cNvPr id="26970" name="Group 2108"/>
            <p:cNvGrpSpPr>
              <a:grpSpLocks/>
            </p:cNvGrpSpPr>
            <p:nvPr/>
          </p:nvGrpSpPr>
          <p:grpSpPr bwMode="auto">
            <a:xfrm>
              <a:off x="3083" y="1281"/>
              <a:ext cx="256" cy="80"/>
              <a:chOff x="3048" y="1991"/>
              <a:chExt cx="236" cy="80"/>
            </a:xfrm>
          </p:grpSpPr>
          <p:sp>
            <p:nvSpPr>
              <p:cNvPr id="26849" name="Rectangle 2109"/>
              <p:cNvSpPr>
                <a:spLocks noChangeArrowheads="1"/>
              </p:cNvSpPr>
              <p:nvPr/>
            </p:nvSpPr>
            <p:spPr bwMode="auto">
              <a:xfrm>
                <a:off x="3052" y="1991"/>
                <a:ext cx="228" cy="73"/>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850" name="Line 2110"/>
              <p:cNvSpPr>
                <a:spLocks noChangeShapeType="1"/>
              </p:cNvSpPr>
              <p:nvPr/>
            </p:nvSpPr>
            <p:spPr bwMode="auto">
              <a:xfrm>
                <a:off x="3048" y="2027"/>
                <a:ext cx="236"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6851" name="Line 2111"/>
              <p:cNvSpPr>
                <a:spLocks noChangeShapeType="1"/>
              </p:cNvSpPr>
              <p:nvPr/>
            </p:nvSpPr>
            <p:spPr bwMode="auto">
              <a:xfrm>
                <a:off x="3195" y="2009"/>
                <a:ext cx="64" cy="0"/>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6852" name="Rectangle 2112"/>
              <p:cNvSpPr>
                <a:spLocks noChangeArrowheads="1"/>
              </p:cNvSpPr>
              <p:nvPr/>
            </p:nvSpPr>
            <p:spPr bwMode="auto">
              <a:xfrm>
                <a:off x="3058" y="1997"/>
                <a:ext cx="18" cy="11"/>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853" name="Line 2113"/>
              <p:cNvSpPr>
                <a:spLocks noChangeShapeType="1"/>
              </p:cNvSpPr>
              <p:nvPr/>
            </p:nvSpPr>
            <p:spPr bwMode="auto">
              <a:xfrm flipV="1">
                <a:off x="3124" y="2027"/>
                <a:ext cx="0" cy="44"/>
              </a:xfrm>
              <a:prstGeom prst="line">
                <a:avLst/>
              </a:prstGeom>
              <a:noFill/>
              <a:ln w="12700">
                <a:solidFill>
                  <a:srgbClr val="000000"/>
                </a:solidFill>
                <a:round/>
                <a:headEnd type="none" w="sm" len="sm"/>
                <a:tailEnd type="none" w="sm" len="sm"/>
              </a:ln>
            </p:spPr>
            <p:txBody>
              <a:bodyPr wrap="none" anchor="ctr"/>
              <a:lstStyle/>
              <a:p>
                <a:endParaRPr lang="en-US"/>
              </a:p>
            </p:txBody>
          </p:sp>
          <p:sp>
            <p:nvSpPr>
              <p:cNvPr id="26854" name="Rectangle 2114"/>
              <p:cNvSpPr>
                <a:spLocks noChangeArrowheads="1"/>
              </p:cNvSpPr>
              <p:nvPr/>
            </p:nvSpPr>
            <p:spPr bwMode="auto">
              <a:xfrm>
                <a:off x="3154" y="2041"/>
                <a:ext cx="107"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nvGrpSpPr>
              <p:cNvPr id="26971" name="Group 2115"/>
              <p:cNvGrpSpPr>
                <a:grpSpLocks/>
              </p:cNvGrpSpPr>
              <p:nvPr/>
            </p:nvGrpSpPr>
            <p:grpSpPr bwMode="auto">
              <a:xfrm>
                <a:off x="3064" y="2034"/>
                <a:ext cx="59" cy="33"/>
                <a:chOff x="3064" y="2034"/>
                <a:chExt cx="59" cy="33"/>
              </a:xfrm>
            </p:grpSpPr>
            <p:sp>
              <p:nvSpPr>
                <p:cNvPr id="26856" name="Oval 2116"/>
                <p:cNvSpPr>
                  <a:spLocks noChangeArrowheads="1"/>
                </p:cNvSpPr>
                <p:nvPr/>
              </p:nvSpPr>
              <p:spPr bwMode="auto">
                <a:xfrm>
                  <a:off x="3064" y="2034"/>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57" name="Oval 2117"/>
                <p:cNvSpPr>
                  <a:spLocks noChangeArrowheads="1"/>
                </p:cNvSpPr>
                <p:nvPr/>
              </p:nvSpPr>
              <p:spPr bwMode="auto">
                <a:xfrm>
                  <a:off x="3064" y="2041"/>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58" name="Oval 2118"/>
                <p:cNvSpPr>
                  <a:spLocks noChangeArrowheads="1"/>
                </p:cNvSpPr>
                <p:nvPr/>
              </p:nvSpPr>
              <p:spPr bwMode="auto">
                <a:xfrm>
                  <a:off x="3064"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59" name="Oval 2119"/>
                <p:cNvSpPr>
                  <a:spLocks noChangeArrowheads="1"/>
                </p:cNvSpPr>
                <p:nvPr/>
              </p:nvSpPr>
              <p:spPr bwMode="auto">
                <a:xfrm>
                  <a:off x="3064"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0" name="Oval 2120"/>
                <p:cNvSpPr>
                  <a:spLocks noChangeArrowheads="1"/>
                </p:cNvSpPr>
                <p:nvPr/>
              </p:nvSpPr>
              <p:spPr bwMode="auto">
                <a:xfrm>
                  <a:off x="3071" y="2034"/>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1" name="Oval 2121"/>
                <p:cNvSpPr>
                  <a:spLocks noChangeArrowheads="1"/>
                </p:cNvSpPr>
                <p:nvPr/>
              </p:nvSpPr>
              <p:spPr bwMode="auto">
                <a:xfrm>
                  <a:off x="3071" y="2041"/>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2" name="Oval 2122"/>
                <p:cNvSpPr>
                  <a:spLocks noChangeArrowheads="1"/>
                </p:cNvSpPr>
                <p:nvPr/>
              </p:nvSpPr>
              <p:spPr bwMode="auto">
                <a:xfrm>
                  <a:off x="3071"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3" name="Oval 2123"/>
                <p:cNvSpPr>
                  <a:spLocks noChangeArrowheads="1"/>
                </p:cNvSpPr>
                <p:nvPr/>
              </p:nvSpPr>
              <p:spPr bwMode="auto">
                <a:xfrm>
                  <a:off x="3071"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4" name="Oval 2124"/>
                <p:cNvSpPr>
                  <a:spLocks noChangeArrowheads="1"/>
                </p:cNvSpPr>
                <p:nvPr/>
              </p:nvSpPr>
              <p:spPr bwMode="auto">
                <a:xfrm>
                  <a:off x="3077" y="2034"/>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5" name="Oval 2125"/>
                <p:cNvSpPr>
                  <a:spLocks noChangeArrowheads="1"/>
                </p:cNvSpPr>
                <p:nvPr/>
              </p:nvSpPr>
              <p:spPr bwMode="auto">
                <a:xfrm>
                  <a:off x="3077" y="2041"/>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6" name="Oval 2126"/>
                <p:cNvSpPr>
                  <a:spLocks noChangeArrowheads="1"/>
                </p:cNvSpPr>
                <p:nvPr/>
              </p:nvSpPr>
              <p:spPr bwMode="auto">
                <a:xfrm>
                  <a:off x="3077"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7" name="Oval 2127"/>
                <p:cNvSpPr>
                  <a:spLocks noChangeArrowheads="1"/>
                </p:cNvSpPr>
                <p:nvPr/>
              </p:nvSpPr>
              <p:spPr bwMode="auto">
                <a:xfrm>
                  <a:off x="3077"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8" name="Oval 2128"/>
                <p:cNvSpPr>
                  <a:spLocks noChangeArrowheads="1"/>
                </p:cNvSpPr>
                <p:nvPr/>
              </p:nvSpPr>
              <p:spPr bwMode="auto">
                <a:xfrm>
                  <a:off x="3084" y="2034"/>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69" name="Oval 2129"/>
                <p:cNvSpPr>
                  <a:spLocks noChangeArrowheads="1"/>
                </p:cNvSpPr>
                <p:nvPr/>
              </p:nvSpPr>
              <p:spPr bwMode="auto">
                <a:xfrm>
                  <a:off x="3084" y="2041"/>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0" name="Oval 2130"/>
                <p:cNvSpPr>
                  <a:spLocks noChangeArrowheads="1"/>
                </p:cNvSpPr>
                <p:nvPr/>
              </p:nvSpPr>
              <p:spPr bwMode="auto">
                <a:xfrm>
                  <a:off x="3084"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1" name="Oval 2131"/>
                <p:cNvSpPr>
                  <a:spLocks noChangeArrowheads="1"/>
                </p:cNvSpPr>
                <p:nvPr/>
              </p:nvSpPr>
              <p:spPr bwMode="auto">
                <a:xfrm>
                  <a:off x="3084"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2" name="Oval 2132"/>
                <p:cNvSpPr>
                  <a:spLocks noChangeArrowheads="1"/>
                </p:cNvSpPr>
                <p:nvPr/>
              </p:nvSpPr>
              <p:spPr bwMode="auto">
                <a:xfrm>
                  <a:off x="3090" y="2034"/>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3" name="Oval 2133"/>
                <p:cNvSpPr>
                  <a:spLocks noChangeArrowheads="1"/>
                </p:cNvSpPr>
                <p:nvPr/>
              </p:nvSpPr>
              <p:spPr bwMode="auto">
                <a:xfrm>
                  <a:off x="3090" y="2041"/>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4" name="Oval 2134"/>
                <p:cNvSpPr>
                  <a:spLocks noChangeArrowheads="1"/>
                </p:cNvSpPr>
                <p:nvPr/>
              </p:nvSpPr>
              <p:spPr bwMode="auto">
                <a:xfrm>
                  <a:off x="3090"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5" name="Oval 2135"/>
                <p:cNvSpPr>
                  <a:spLocks noChangeArrowheads="1"/>
                </p:cNvSpPr>
                <p:nvPr/>
              </p:nvSpPr>
              <p:spPr bwMode="auto">
                <a:xfrm>
                  <a:off x="3090"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6" name="Oval 2136"/>
                <p:cNvSpPr>
                  <a:spLocks noChangeArrowheads="1"/>
                </p:cNvSpPr>
                <p:nvPr/>
              </p:nvSpPr>
              <p:spPr bwMode="auto">
                <a:xfrm>
                  <a:off x="3103" y="2034"/>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7" name="Oval 2137"/>
                <p:cNvSpPr>
                  <a:spLocks noChangeArrowheads="1"/>
                </p:cNvSpPr>
                <p:nvPr/>
              </p:nvSpPr>
              <p:spPr bwMode="auto">
                <a:xfrm>
                  <a:off x="3103" y="2041"/>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8" name="Oval 2138"/>
                <p:cNvSpPr>
                  <a:spLocks noChangeArrowheads="1"/>
                </p:cNvSpPr>
                <p:nvPr/>
              </p:nvSpPr>
              <p:spPr bwMode="auto">
                <a:xfrm>
                  <a:off x="3103"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79" name="Oval 2139"/>
                <p:cNvSpPr>
                  <a:spLocks noChangeArrowheads="1"/>
                </p:cNvSpPr>
                <p:nvPr/>
              </p:nvSpPr>
              <p:spPr bwMode="auto">
                <a:xfrm>
                  <a:off x="3103"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0" name="Oval 2140"/>
                <p:cNvSpPr>
                  <a:spLocks noChangeArrowheads="1"/>
                </p:cNvSpPr>
                <p:nvPr/>
              </p:nvSpPr>
              <p:spPr bwMode="auto">
                <a:xfrm>
                  <a:off x="3109" y="2034"/>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1" name="Oval 2141"/>
                <p:cNvSpPr>
                  <a:spLocks noChangeArrowheads="1"/>
                </p:cNvSpPr>
                <p:nvPr/>
              </p:nvSpPr>
              <p:spPr bwMode="auto">
                <a:xfrm>
                  <a:off x="3109" y="2041"/>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2" name="Oval 2142"/>
                <p:cNvSpPr>
                  <a:spLocks noChangeArrowheads="1"/>
                </p:cNvSpPr>
                <p:nvPr/>
              </p:nvSpPr>
              <p:spPr bwMode="auto">
                <a:xfrm>
                  <a:off x="3109"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3" name="Oval 2143"/>
                <p:cNvSpPr>
                  <a:spLocks noChangeArrowheads="1"/>
                </p:cNvSpPr>
                <p:nvPr/>
              </p:nvSpPr>
              <p:spPr bwMode="auto">
                <a:xfrm>
                  <a:off x="3109"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4" name="Oval 2144"/>
                <p:cNvSpPr>
                  <a:spLocks noChangeArrowheads="1"/>
                </p:cNvSpPr>
                <p:nvPr/>
              </p:nvSpPr>
              <p:spPr bwMode="auto">
                <a:xfrm>
                  <a:off x="3115" y="2034"/>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5" name="Oval 2145"/>
                <p:cNvSpPr>
                  <a:spLocks noChangeArrowheads="1"/>
                </p:cNvSpPr>
                <p:nvPr/>
              </p:nvSpPr>
              <p:spPr bwMode="auto">
                <a:xfrm>
                  <a:off x="3115" y="2041"/>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6" name="Oval 2146"/>
                <p:cNvSpPr>
                  <a:spLocks noChangeArrowheads="1"/>
                </p:cNvSpPr>
                <p:nvPr/>
              </p:nvSpPr>
              <p:spPr bwMode="auto">
                <a:xfrm>
                  <a:off x="3115" y="2047"/>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7" name="Oval 2147"/>
                <p:cNvSpPr>
                  <a:spLocks noChangeArrowheads="1"/>
                </p:cNvSpPr>
                <p:nvPr/>
              </p:nvSpPr>
              <p:spPr bwMode="auto">
                <a:xfrm>
                  <a:off x="3115" y="2053"/>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8" name="Oval 2148"/>
                <p:cNvSpPr>
                  <a:spLocks noChangeArrowheads="1"/>
                </p:cNvSpPr>
                <p:nvPr/>
              </p:nvSpPr>
              <p:spPr bwMode="auto">
                <a:xfrm>
                  <a:off x="3064"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89" name="Oval 2149"/>
                <p:cNvSpPr>
                  <a:spLocks noChangeArrowheads="1"/>
                </p:cNvSpPr>
                <p:nvPr/>
              </p:nvSpPr>
              <p:spPr bwMode="auto">
                <a:xfrm>
                  <a:off x="3071"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90" name="Oval 2150"/>
                <p:cNvSpPr>
                  <a:spLocks noChangeArrowheads="1"/>
                </p:cNvSpPr>
                <p:nvPr/>
              </p:nvSpPr>
              <p:spPr bwMode="auto">
                <a:xfrm>
                  <a:off x="3077"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91" name="Oval 2151"/>
                <p:cNvSpPr>
                  <a:spLocks noChangeArrowheads="1"/>
                </p:cNvSpPr>
                <p:nvPr/>
              </p:nvSpPr>
              <p:spPr bwMode="auto">
                <a:xfrm>
                  <a:off x="3084"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92" name="Oval 2152"/>
                <p:cNvSpPr>
                  <a:spLocks noChangeArrowheads="1"/>
                </p:cNvSpPr>
                <p:nvPr/>
              </p:nvSpPr>
              <p:spPr bwMode="auto">
                <a:xfrm>
                  <a:off x="3090"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93" name="Oval 2153"/>
                <p:cNvSpPr>
                  <a:spLocks noChangeArrowheads="1"/>
                </p:cNvSpPr>
                <p:nvPr/>
              </p:nvSpPr>
              <p:spPr bwMode="auto">
                <a:xfrm>
                  <a:off x="3103"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94" name="Oval 2154"/>
                <p:cNvSpPr>
                  <a:spLocks noChangeArrowheads="1"/>
                </p:cNvSpPr>
                <p:nvPr/>
              </p:nvSpPr>
              <p:spPr bwMode="auto">
                <a:xfrm>
                  <a:off x="3109"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895" name="Oval 2155"/>
                <p:cNvSpPr>
                  <a:spLocks noChangeArrowheads="1"/>
                </p:cNvSpPr>
                <p:nvPr/>
              </p:nvSpPr>
              <p:spPr bwMode="auto">
                <a:xfrm>
                  <a:off x="3115" y="205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nvGrpSpPr>
            <p:cNvPr id="26972" name="Group 2156"/>
            <p:cNvGrpSpPr>
              <a:grpSpLocks/>
            </p:cNvGrpSpPr>
            <p:nvPr/>
          </p:nvGrpSpPr>
          <p:grpSpPr bwMode="auto">
            <a:xfrm>
              <a:off x="3020" y="1352"/>
              <a:ext cx="493" cy="90"/>
              <a:chOff x="2990" y="2062"/>
              <a:chExt cx="455" cy="90"/>
            </a:xfrm>
          </p:grpSpPr>
          <p:grpSp>
            <p:nvGrpSpPr>
              <p:cNvPr id="26973" name="Group 2157"/>
              <p:cNvGrpSpPr>
                <a:grpSpLocks/>
              </p:cNvGrpSpPr>
              <p:nvPr/>
            </p:nvGrpSpPr>
            <p:grpSpPr bwMode="auto">
              <a:xfrm>
                <a:off x="3316" y="2068"/>
                <a:ext cx="129" cy="84"/>
                <a:chOff x="3316" y="2068"/>
                <a:chExt cx="129" cy="84"/>
              </a:xfrm>
            </p:grpSpPr>
            <p:sp>
              <p:nvSpPr>
                <p:cNvPr id="26836" name="Freeform 2158"/>
                <p:cNvSpPr>
                  <a:spLocks/>
                </p:cNvSpPr>
                <p:nvPr/>
              </p:nvSpPr>
              <p:spPr bwMode="auto">
                <a:xfrm>
                  <a:off x="3316" y="2068"/>
                  <a:ext cx="91" cy="51"/>
                </a:xfrm>
                <a:custGeom>
                  <a:avLst/>
                  <a:gdLst>
                    <a:gd name="T0" fmla="*/ 0 w 91"/>
                    <a:gd name="T1" fmla="*/ 0 h 51"/>
                    <a:gd name="T2" fmla="*/ 0 w 91"/>
                    <a:gd name="T3" fmla="*/ 0 h 51"/>
                    <a:gd name="T4" fmla="*/ 6 w 91"/>
                    <a:gd name="T5" fmla="*/ 0 h 51"/>
                    <a:gd name="T6" fmla="*/ 51 w 91"/>
                    <a:gd name="T7" fmla="*/ 6 h 51"/>
                    <a:gd name="T8" fmla="*/ 77 w 91"/>
                    <a:gd name="T9" fmla="*/ 25 h 51"/>
                    <a:gd name="T10" fmla="*/ 90 w 91"/>
                    <a:gd name="T11" fmla="*/ 44 h 51"/>
                    <a:gd name="T12" fmla="*/ 90 w 91"/>
                    <a:gd name="T13" fmla="*/ 50 h 51"/>
                    <a:gd name="T14" fmla="*/ 0 60000 65536"/>
                    <a:gd name="T15" fmla="*/ 0 60000 65536"/>
                    <a:gd name="T16" fmla="*/ 0 60000 65536"/>
                    <a:gd name="T17" fmla="*/ 0 60000 65536"/>
                    <a:gd name="T18" fmla="*/ 0 60000 65536"/>
                    <a:gd name="T19" fmla="*/ 0 60000 65536"/>
                    <a:gd name="T20" fmla="*/ 0 60000 65536"/>
                    <a:gd name="T21" fmla="*/ 0 w 91"/>
                    <a:gd name="T22" fmla="*/ 0 h 51"/>
                    <a:gd name="T23" fmla="*/ 91 w 91"/>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 h="51">
                      <a:moveTo>
                        <a:pt x="0" y="0"/>
                      </a:moveTo>
                      <a:lnTo>
                        <a:pt x="0" y="0"/>
                      </a:lnTo>
                      <a:lnTo>
                        <a:pt x="6" y="0"/>
                      </a:lnTo>
                      <a:lnTo>
                        <a:pt x="51" y="6"/>
                      </a:lnTo>
                      <a:lnTo>
                        <a:pt x="77" y="25"/>
                      </a:lnTo>
                      <a:lnTo>
                        <a:pt x="90" y="44"/>
                      </a:lnTo>
                      <a:lnTo>
                        <a:pt x="90" y="50"/>
                      </a:lnTo>
                    </a:path>
                  </a:pathLst>
                </a:custGeom>
                <a:solidFill>
                  <a:schemeClr val="bg1"/>
                </a:solidFill>
                <a:ln w="12700" cap="rnd">
                  <a:solidFill>
                    <a:srgbClr val="000000"/>
                  </a:solidFill>
                  <a:round/>
                  <a:headEnd type="none" w="sm" len="sm"/>
                  <a:tailEnd type="none" w="sm" len="sm"/>
                </a:ln>
              </p:spPr>
              <p:txBody>
                <a:bodyPr/>
                <a:lstStyle/>
                <a:p>
                  <a:endParaRPr lang="en-US"/>
                </a:p>
              </p:txBody>
            </p:sp>
            <p:sp>
              <p:nvSpPr>
                <p:cNvPr id="26837" name="Freeform 2159"/>
                <p:cNvSpPr>
                  <a:spLocks/>
                </p:cNvSpPr>
                <p:nvPr/>
              </p:nvSpPr>
              <p:spPr bwMode="auto">
                <a:xfrm>
                  <a:off x="3316" y="2068"/>
                  <a:ext cx="84" cy="45"/>
                </a:xfrm>
                <a:custGeom>
                  <a:avLst/>
                  <a:gdLst>
                    <a:gd name="T0" fmla="*/ 0 w 84"/>
                    <a:gd name="T1" fmla="*/ 0 h 45"/>
                    <a:gd name="T2" fmla="*/ 6 w 84"/>
                    <a:gd name="T3" fmla="*/ 0 h 45"/>
                    <a:gd name="T4" fmla="*/ 26 w 84"/>
                    <a:gd name="T5" fmla="*/ 0 h 45"/>
                    <a:gd name="T6" fmla="*/ 45 w 84"/>
                    <a:gd name="T7" fmla="*/ 6 h 45"/>
                    <a:gd name="T8" fmla="*/ 70 w 84"/>
                    <a:gd name="T9" fmla="*/ 19 h 45"/>
                    <a:gd name="T10" fmla="*/ 83 w 84"/>
                    <a:gd name="T11" fmla="*/ 31 h 45"/>
                    <a:gd name="T12" fmla="*/ 83 w 84"/>
                    <a:gd name="T13" fmla="*/ 44 h 45"/>
                    <a:gd name="T14" fmla="*/ 0 60000 65536"/>
                    <a:gd name="T15" fmla="*/ 0 60000 65536"/>
                    <a:gd name="T16" fmla="*/ 0 60000 65536"/>
                    <a:gd name="T17" fmla="*/ 0 60000 65536"/>
                    <a:gd name="T18" fmla="*/ 0 60000 65536"/>
                    <a:gd name="T19" fmla="*/ 0 60000 65536"/>
                    <a:gd name="T20" fmla="*/ 0 60000 65536"/>
                    <a:gd name="T21" fmla="*/ 0 w 84"/>
                    <a:gd name="T22" fmla="*/ 0 h 45"/>
                    <a:gd name="T23" fmla="*/ 84 w 84"/>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 h="45">
                      <a:moveTo>
                        <a:pt x="0" y="0"/>
                      </a:moveTo>
                      <a:lnTo>
                        <a:pt x="6" y="0"/>
                      </a:lnTo>
                      <a:lnTo>
                        <a:pt x="26" y="0"/>
                      </a:lnTo>
                      <a:lnTo>
                        <a:pt x="45" y="6"/>
                      </a:lnTo>
                      <a:lnTo>
                        <a:pt x="70" y="19"/>
                      </a:lnTo>
                      <a:lnTo>
                        <a:pt x="83" y="31"/>
                      </a:lnTo>
                      <a:lnTo>
                        <a:pt x="83" y="44"/>
                      </a:lnTo>
                    </a:path>
                  </a:pathLst>
                </a:custGeom>
                <a:solidFill>
                  <a:schemeClr val="bg1"/>
                </a:solidFill>
                <a:ln w="12700" cap="rnd">
                  <a:solidFill>
                    <a:srgbClr val="000000"/>
                  </a:solidFill>
                  <a:round/>
                  <a:headEnd type="none" w="sm" len="sm"/>
                  <a:tailEnd type="none" w="sm" len="sm"/>
                </a:ln>
              </p:spPr>
              <p:txBody>
                <a:bodyPr/>
                <a:lstStyle/>
                <a:p>
                  <a:endParaRPr lang="en-US"/>
                </a:p>
              </p:txBody>
            </p:sp>
            <p:grpSp>
              <p:nvGrpSpPr>
                <p:cNvPr id="26974" name="Group 2160"/>
                <p:cNvGrpSpPr>
                  <a:grpSpLocks/>
                </p:cNvGrpSpPr>
                <p:nvPr/>
              </p:nvGrpSpPr>
              <p:grpSpPr bwMode="auto">
                <a:xfrm>
                  <a:off x="3380" y="2112"/>
                  <a:ext cx="65" cy="40"/>
                  <a:chOff x="3380" y="2112"/>
                  <a:chExt cx="65" cy="40"/>
                </a:xfrm>
              </p:grpSpPr>
              <p:sp>
                <p:nvSpPr>
                  <p:cNvPr id="26839" name="Freeform 2161"/>
                  <p:cNvSpPr>
                    <a:spLocks/>
                  </p:cNvSpPr>
                  <p:nvPr/>
                </p:nvSpPr>
                <p:spPr bwMode="auto">
                  <a:xfrm>
                    <a:off x="3380" y="2112"/>
                    <a:ext cx="59" cy="32"/>
                  </a:xfrm>
                  <a:custGeom>
                    <a:avLst/>
                    <a:gdLst>
                      <a:gd name="T0" fmla="*/ 35 w 59"/>
                      <a:gd name="T1" fmla="*/ 0 h 32"/>
                      <a:gd name="T2" fmla="*/ 0 w 59"/>
                      <a:gd name="T3" fmla="*/ 0 h 32"/>
                      <a:gd name="T4" fmla="*/ 0 w 59"/>
                      <a:gd name="T5" fmla="*/ 5 h 32"/>
                      <a:gd name="T6" fmla="*/ 23 w 59"/>
                      <a:gd name="T7" fmla="*/ 31 h 32"/>
                      <a:gd name="T8" fmla="*/ 58 w 59"/>
                      <a:gd name="T9" fmla="*/ 31 h 32"/>
                      <a:gd name="T10" fmla="*/ 58 w 59"/>
                      <a:gd name="T11" fmla="*/ 26 h 32"/>
                      <a:gd name="T12" fmla="*/ 52 w 59"/>
                      <a:gd name="T13" fmla="*/ 16 h 32"/>
                      <a:gd name="T14" fmla="*/ 35 w 59"/>
                      <a:gd name="T15" fmla="*/ 0 h 32"/>
                      <a:gd name="T16" fmla="*/ 0 60000 65536"/>
                      <a:gd name="T17" fmla="*/ 0 60000 65536"/>
                      <a:gd name="T18" fmla="*/ 0 60000 65536"/>
                      <a:gd name="T19" fmla="*/ 0 60000 65536"/>
                      <a:gd name="T20" fmla="*/ 0 60000 65536"/>
                      <a:gd name="T21" fmla="*/ 0 60000 65536"/>
                      <a:gd name="T22" fmla="*/ 0 60000 65536"/>
                      <a:gd name="T23" fmla="*/ 0 60000 65536"/>
                      <a:gd name="T24" fmla="*/ 0 w 59"/>
                      <a:gd name="T25" fmla="*/ 0 h 32"/>
                      <a:gd name="T26" fmla="*/ 59 w 59"/>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9" h="32">
                        <a:moveTo>
                          <a:pt x="35" y="0"/>
                        </a:moveTo>
                        <a:lnTo>
                          <a:pt x="0" y="0"/>
                        </a:lnTo>
                        <a:lnTo>
                          <a:pt x="0" y="5"/>
                        </a:lnTo>
                        <a:lnTo>
                          <a:pt x="23" y="31"/>
                        </a:lnTo>
                        <a:lnTo>
                          <a:pt x="58" y="31"/>
                        </a:lnTo>
                        <a:lnTo>
                          <a:pt x="58" y="26"/>
                        </a:lnTo>
                        <a:lnTo>
                          <a:pt x="52" y="16"/>
                        </a:lnTo>
                        <a:lnTo>
                          <a:pt x="35" y="0"/>
                        </a:lnTo>
                      </a:path>
                    </a:pathLst>
                  </a:custGeom>
                  <a:solidFill>
                    <a:schemeClr val="bg1"/>
                  </a:solidFill>
                  <a:ln w="12700" cap="rnd">
                    <a:solidFill>
                      <a:srgbClr val="000000"/>
                    </a:solidFill>
                    <a:round/>
                    <a:headEnd/>
                    <a:tailEnd/>
                  </a:ln>
                </p:spPr>
                <p:txBody>
                  <a:bodyPr/>
                  <a:lstStyle/>
                  <a:p>
                    <a:endParaRPr lang="en-US"/>
                  </a:p>
                </p:txBody>
              </p:sp>
              <p:sp>
                <p:nvSpPr>
                  <p:cNvPr id="26840" name="Freeform 2162"/>
                  <p:cNvSpPr>
                    <a:spLocks/>
                  </p:cNvSpPr>
                  <p:nvPr/>
                </p:nvSpPr>
                <p:spPr bwMode="auto">
                  <a:xfrm>
                    <a:off x="3380" y="2112"/>
                    <a:ext cx="65" cy="38"/>
                  </a:xfrm>
                  <a:custGeom>
                    <a:avLst/>
                    <a:gdLst>
                      <a:gd name="T0" fmla="*/ 38 w 65"/>
                      <a:gd name="T1" fmla="*/ 0 h 38"/>
                      <a:gd name="T2" fmla="*/ 38 w 65"/>
                      <a:gd name="T3" fmla="*/ 0 h 38"/>
                      <a:gd name="T4" fmla="*/ 0 w 65"/>
                      <a:gd name="T5" fmla="*/ 0 h 38"/>
                      <a:gd name="T6" fmla="*/ 0 w 65"/>
                      <a:gd name="T7" fmla="*/ 6 h 38"/>
                      <a:gd name="T8" fmla="*/ 32 w 65"/>
                      <a:gd name="T9" fmla="*/ 37 h 38"/>
                      <a:gd name="T10" fmla="*/ 64 w 65"/>
                      <a:gd name="T11" fmla="*/ 37 h 38"/>
                      <a:gd name="T12" fmla="*/ 64 w 65"/>
                      <a:gd name="T13" fmla="*/ 31 h 38"/>
                      <a:gd name="T14" fmla="*/ 58 w 65"/>
                      <a:gd name="T15" fmla="*/ 12 h 38"/>
                      <a:gd name="T16" fmla="*/ 38 w 65"/>
                      <a:gd name="T17" fmla="*/ 0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38"/>
                      <a:gd name="T29" fmla="*/ 65 w 65"/>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38">
                        <a:moveTo>
                          <a:pt x="38" y="0"/>
                        </a:moveTo>
                        <a:lnTo>
                          <a:pt x="38" y="0"/>
                        </a:lnTo>
                        <a:lnTo>
                          <a:pt x="0" y="0"/>
                        </a:lnTo>
                        <a:lnTo>
                          <a:pt x="0" y="6"/>
                        </a:lnTo>
                        <a:lnTo>
                          <a:pt x="32" y="37"/>
                        </a:lnTo>
                        <a:lnTo>
                          <a:pt x="64" y="37"/>
                        </a:lnTo>
                        <a:lnTo>
                          <a:pt x="64" y="31"/>
                        </a:lnTo>
                        <a:lnTo>
                          <a:pt x="58" y="12"/>
                        </a:lnTo>
                        <a:lnTo>
                          <a:pt x="38" y="0"/>
                        </a:lnTo>
                      </a:path>
                    </a:pathLst>
                  </a:custGeom>
                  <a:solidFill>
                    <a:schemeClr val="bg1"/>
                  </a:solidFill>
                  <a:ln w="12700" cap="rnd">
                    <a:solidFill>
                      <a:srgbClr val="000000"/>
                    </a:solidFill>
                    <a:round/>
                    <a:headEnd/>
                    <a:tailEnd/>
                  </a:ln>
                </p:spPr>
                <p:txBody>
                  <a:bodyPr/>
                  <a:lstStyle/>
                  <a:p>
                    <a:endParaRPr lang="en-US"/>
                  </a:p>
                </p:txBody>
              </p:sp>
              <p:sp>
                <p:nvSpPr>
                  <p:cNvPr id="26841" name="Freeform 2163"/>
                  <p:cNvSpPr>
                    <a:spLocks/>
                  </p:cNvSpPr>
                  <p:nvPr/>
                </p:nvSpPr>
                <p:spPr bwMode="auto">
                  <a:xfrm>
                    <a:off x="3380" y="2112"/>
                    <a:ext cx="65" cy="38"/>
                  </a:xfrm>
                  <a:custGeom>
                    <a:avLst/>
                    <a:gdLst>
                      <a:gd name="T0" fmla="*/ 38 w 65"/>
                      <a:gd name="T1" fmla="*/ 0 h 38"/>
                      <a:gd name="T2" fmla="*/ 0 w 65"/>
                      <a:gd name="T3" fmla="*/ 0 h 38"/>
                      <a:gd name="T4" fmla="*/ 0 w 65"/>
                      <a:gd name="T5" fmla="*/ 6 h 38"/>
                      <a:gd name="T6" fmla="*/ 26 w 65"/>
                      <a:gd name="T7" fmla="*/ 37 h 38"/>
                      <a:gd name="T8" fmla="*/ 64 w 65"/>
                      <a:gd name="T9" fmla="*/ 37 h 38"/>
                      <a:gd name="T10" fmla="*/ 64 w 65"/>
                      <a:gd name="T11" fmla="*/ 31 h 38"/>
                      <a:gd name="T12" fmla="*/ 58 w 65"/>
                      <a:gd name="T13" fmla="*/ 19 h 38"/>
                      <a:gd name="T14" fmla="*/ 38 w 65"/>
                      <a:gd name="T15" fmla="*/ 0 h 38"/>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38"/>
                      <a:gd name="T26" fmla="*/ 65 w 65"/>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38">
                        <a:moveTo>
                          <a:pt x="38" y="0"/>
                        </a:moveTo>
                        <a:lnTo>
                          <a:pt x="0" y="0"/>
                        </a:lnTo>
                        <a:lnTo>
                          <a:pt x="0" y="6"/>
                        </a:lnTo>
                        <a:lnTo>
                          <a:pt x="26" y="37"/>
                        </a:lnTo>
                        <a:lnTo>
                          <a:pt x="64" y="37"/>
                        </a:lnTo>
                        <a:lnTo>
                          <a:pt x="64" y="31"/>
                        </a:lnTo>
                        <a:lnTo>
                          <a:pt x="58" y="19"/>
                        </a:lnTo>
                        <a:lnTo>
                          <a:pt x="38" y="0"/>
                        </a:lnTo>
                      </a:path>
                    </a:pathLst>
                  </a:custGeom>
                  <a:solidFill>
                    <a:schemeClr val="bg1"/>
                  </a:solidFill>
                  <a:ln w="12700" cap="rnd">
                    <a:solidFill>
                      <a:srgbClr val="000000"/>
                    </a:solidFill>
                    <a:round/>
                    <a:headEnd/>
                    <a:tailEnd/>
                  </a:ln>
                </p:spPr>
                <p:txBody>
                  <a:bodyPr/>
                  <a:lstStyle/>
                  <a:p>
                    <a:endParaRPr lang="en-US"/>
                  </a:p>
                </p:txBody>
              </p:sp>
              <p:sp>
                <p:nvSpPr>
                  <p:cNvPr id="26842" name="Freeform 2164"/>
                  <p:cNvSpPr>
                    <a:spLocks/>
                  </p:cNvSpPr>
                  <p:nvPr/>
                </p:nvSpPr>
                <p:spPr bwMode="auto">
                  <a:xfrm>
                    <a:off x="3380" y="2112"/>
                    <a:ext cx="59" cy="26"/>
                  </a:xfrm>
                  <a:custGeom>
                    <a:avLst/>
                    <a:gdLst>
                      <a:gd name="T0" fmla="*/ 0 w 59"/>
                      <a:gd name="T1" fmla="*/ 0 h 26"/>
                      <a:gd name="T2" fmla="*/ 23 w 59"/>
                      <a:gd name="T3" fmla="*/ 15 h 26"/>
                      <a:gd name="T4" fmla="*/ 23 w 59"/>
                      <a:gd name="T5" fmla="*/ 25 h 26"/>
                      <a:gd name="T6" fmla="*/ 58 w 59"/>
                      <a:gd name="T7" fmla="*/ 25 h 26"/>
                      <a:gd name="T8" fmla="*/ 0 w 59"/>
                      <a:gd name="T9" fmla="*/ 0 h 26"/>
                      <a:gd name="T10" fmla="*/ 0 60000 65536"/>
                      <a:gd name="T11" fmla="*/ 0 60000 65536"/>
                      <a:gd name="T12" fmla="*/ 0 60000 65536"/>
                      <a:gd name="T13" fmla="*/ 0 60000 65536"/>
                      <a:gd name="T14" fmla="*/ 0 60000 65536"/>
                      <a:gd name="T15" fmla="*/ 0 w 59"/>
                      <a:gd name="T16" fmla="*/ 0 h 26"/>
                      <a:gd name="T17" fmla="*/ 59 w 59"/>
                      <a:gd name="T18" fmla="*/ 26 h 26"/>
                    </a:gdLst>
                    <a:ahLst/>
                    <a:cxnLst>
                      <a:cxn ang="T10">
                        <a:pos x="T0" y="T1"/>
                      </a:cxn>
                      <a:cxn ang="T11">
                        <a:pos x="T2" y="T3"/>
                      </a:cxn>
                      <a:cxn ang="T12">
                        <a:pos x="T4" y="T5"/>
                      </a:cxn>
                      <a:cxn ang="T13">
                        <a:pos x="T6" y="T7"/>
                      </a:cxn>
                      <a:cxn ang="T14">
                        <a:pos x="T8" y="T9"/>
                      </a:cxn>
                    </a:cxnLst>
                    <a:rect l="T15" t="T16" r="T17" b="T18"/>
                    <a:pathLst>
                      <a:path w="59" h="26">
                        <a:moveTo>
                          <a:pt x="0" y="0"/>
                        </a:moveTo>
                        <a:lnTo>
                          <a:pt x="23" y="15"/>
                        </a:lnTo>
                        <a:lnTo>
                          <a:pt x="23" y="25"/>
                        </a:lnTo>
                        <a:lnTo>
                          <a:pt x="58" y="25"/>
                        </a:lnTo>
                        <a:lnTo>
                          <a:pt x="0" y="0"/>
                        </a:lnTo>
                      </a:path>
                    </a:pathLst>
                  </a:custGeom>
                  <a:solidFill>
                    <a:schemeClr val="bg1"/>
                  </a:solidFill>
                  <a:ln w="12700" cap="rnd">
                    <a:solidFill>
                      <a:srgbClr val="000000"/>
                    </a:solidFill>
                    <a:round/>
                    <a:headEnd/>
                    <a:tailEnd/>
                  </a:ln>
                </p:spPr>
                <p:txBody>
                  <a:bodyPr/>
                  <a:lstStyle/>
                  <a:p>
                    <a:endParaRPr lang="en-US"/>
                  </a:p>
                </p:txBody>
              </p:sp>
              <p:sp>
                <p:nvSpPr>
                  <p:cNvPr id="26843" name="Freeform 2165"/>
                  <p:cNvSpPr>
                    <a:spLocks/>
                  </p:cNvSpPr>
                  <p:nvPr/>
                </p:nvSpPr>
                <p:spPr bwMode="auto">
                  <a:xfrm>
                    <a:off x="3380" y="2112"/>
                    <a:ext cx="65" cy="32"/>
                  </a:xfrm>
                  <a:custGeom>
                    <a:avLst/>
                    <a:gdLst>
                      <a:gd name="T0" fmla="*/ 0 w 65"/>
                      <a:gd name="T1" fmla="*/ 0 h 32"/>
                      <a:gd name="T2" fmla="*/ 0 w 65"/>
                      <a:gd name="T3" fmla="*/ 0 h 32"/>
                      <a:gd name="T4" fmla="*/ 26 w 65"/>
                      <a:gd name="T5" fmla="*/ 19 h 32"/>
                      <a:gd name="T6" fmla="*/ 32 w 65"/>
                      <a:gd name="T7" fmla="*/ 31 h 32"/>
                      <a:gd name="T8" fmla="*/ 64 w 65"/>
                      <a:gd name="T9" fmla="*/ 31 h 32"/>
                      <a:gd name="T10" fmla="*/ 0 60000 65536"/>
                      <a:gd name="T11" fmla="*/ 0 60000 65536"/>
                      <a:gd name="T12" fmla="*/ 0 60000 65536"/>
                      <a:gd name="T13" fmla="*/ 0 60000 65536"/>
                      <a:gd name="T14" fmla="*/ 0 60000 65536"/>
                      <a:gd name="T15" fmla="*/ 0 w 65"/>
                      <a:gd name="T16" fmla="*/ 0 h 32"/>
                      <a:gd name="T17" fmla="*/ 65 w 65"/>
                      <a:gd name="T18" fmla="*/ 32 h 32"/>
                    </a:gdLst>
                    <a:ahLst/>
                    <a:cxnLst>
                      <a:cxn ang="T10">
                        <a:pos x="T0" y="T1"/>
                      </a:cxn>
                      <a:cxn ang="T11">
                        <a:pos x="T2" y="T3"/>
                      </a:cxn>
                      <a:cxn ang="T12">
                        <a:pos x="T4" y="T5"/>
                      </a:cxn>
                      <a:cxn ang="T13">
                        <a:pos x="T6" y="T7"/>
                      </a:cxn>
                      <a:cxn ang="T14">
                        <a:pos x="T8" y="T9"/>
                      </a:cxn>
                    </a:cxnLst>
                    <a:rect l="T15" t="T16" r="T17" b="T18"/>
                    <a:pathLst>
                      <a:path w="65" h="32">
                        <a:moveTo>
                          <a:pt x="0" y="0"/>
                        </a:moveTo>
                        <a:lnTo>
                          <a:pt x="0" y="0"/>
                        </a:lnTo>
                        <a:lnTo>
                          <a:pt x="26" y="19"/>
                        </a:lnTo>
                        <a:lnTo>
                          <a:pt x="32" y="31"/>
                        </a:lnTo>
                        <a:lnTo>
                          <a:pt x="64" y="31"/>
                        </a:lnTo>
                      </a:path>
                    </a:pathLst>
                  </a:custGeom>
                  <a:solidFill>
                    <a:schemeClr val="bg1"/>
                  </a:solidFill>
                  <a:ln w="12700" cap="rnd">
                    <a:solidFill>
                      <a:srgbClr val="000000"/>
                    </a:solidFill>
                    <a:round/>
                    <a:headEnd type="none" w="sm" len="sm"/>
                    <a:tailEnd type="none" w="sm" len="sm"/>
                  </a:ln>
                </p:spPr>
                <p:txBody>
                  <a:bodyPr/>
                  <a:lstStyle/>
                  <a:p>
                    <a:endParaRPr lang="en-US"/>
                  </a:p>
                </p:txBody>
              </p:sp>
              <p:sp>
                <p:nvSpPr>
                  <p:cNvPr id="26844" name="Freeform 2166"/>
                  <p:cNvSpPr>
                    <a:spLocks/>
                  </p:cNvSpPr>
                  <p:nvPr/>
                </p:nvSpPr>
                <p:spPr bwMode="auto">
                  <a:xfrm>
                    <a:off x="3380" y="2112"/>
                    <a:ext cx="65" cy="32"/>
                  </a:xfrm>
                  <a:custGeom>
                    <a:avLst/>
                    <a:gdLst>
                      <a:gd name="T0" fmla="*/ 0 w 65"/>
                      <a:gd name="T1" fmla="*/ 0 h 32"/>
                      <a:gd name="T2" fmla="*/ 26 w 65"/>
                      <a:gd name="T3" fmla="*/ 19 h 32"/>
                      <a:gd name="T4" fmla="*/ 26 w 65"/>
                      <a:gd name="T5" fmla="*/ 31 h 32"/>
                      <a:gd name="T6" fmla="*/ 64 w 65"/>
                      <a:gd name="T7" fmla="*/ 31 h 32"/>
                      <a:gd name="T8" fmla="*/ 0 60000 65536"/>
                      <a:gd name="T9" fmla="*/ 0 60000 65536"/>
                      <a:gd name="T10" fmla="*/ 0 60000 65536"/>
                      <a:gd name="T11" fmla="*/ 0 60000 65536"/>
                      <a:gd name="T12" fmla="*/ 0 w 65"/>
                      <a:gd name="T13" fmla="*/ 0 h 32"/>
                      <a:gd name="T14" fmla="*/ 65 w 65"/>
                      <a:gd name="T15" fmla="*/ 32 h 32"/>
                    </a:gdLst>
                    <a:ahLst/>
                    <a:cxnLst>
                      <a:cxn ang="T8">
                        <a:pos x="T0" y="T1"/>
                      </a:cxn>
                      <a:cxn ang="T9">
                        <a:pos x="T2" y="T3"/>
                      </a:cxn>
                      <a:cxn ang="T10">
                        <a:pos x="T4" y="T5"/>
                      </a:cxn>
                      <a:cxn ang="T11">
                        <a:pos x="T6" y="T7"/>
                      </a:cxn>
                    </a:cxnLst>
                    <a:rect l="T12" t="T13" r="T14" b="T15"/>
                    <a:pathLst>
                      <a:path w="65" h="32">
                        <a:moveTo>
                          <a:pt x="0" y="0"/>
                        </a:moveTo>
                        <a:lnTo>
                          <a:pt x="26" y="19"/>
                        </a:lnTo>
                        <a:lnTo>
                          <a:pt x="26" y="31"/>
                        </a:lnTo>
                        <a:lnTo>
                          <a:pt x="64" y="31"/>
                        </a:lnTo>
                      </a:path>
                    </a:pathLst>
                  </a:custGeom>
                  <a:solidFill>
                    <a:schemeClr val="bg1"/>
                  </a:solidFill>
                  <a:ln w="12700" cap="rnd">
                    <a:solidFill>
                      <a:srgbClr val="000000"/>
                    </a:solidFill>
                    <a:round/>
                    <a:headEnd type="none" w="sm" len="sm"/>
                    <a:tailEnd type="none" w="sm" len="sm"/>
                  </a:ln>
                </p:spPr>
                <p:txBody>
                  <a:bodyPr/>
                  <a:lstStyle/>
                  <a:p>
                    <a:endParaRPr lang="en-US"/>
                  </a:p>
                </p:txBody>
              </p:sp>
              <p:sp>
                <p:nvSpPr>
                  <p:cNvPr id="26845" name="Freeform 2167"/>
                  <p:cNvSpPr>
                    <a:spLocks/>
                  </p:cNvSpPr>
                  <p:nvPr/>
                </p:nvSpPr>
                <p:spPr bwMode="auto">
                  <a:xfrm>
                    <a:off x="3393" y="2118"/>
                    <a:ext cx="20" cy="1"/>
                  </a:xfrm>
                  <a:custGeom>
                    <a:avLst/>
                    <a:gdLst>
                      <a:gd name="T0" fmla="*/ 0 w 20"/>
                      <a:gd name="T1" fmla="*/ 0 h 1"/>
                      <a:gd name="T2" fmla="*/ 10 w 20"/>
                      <a:gd name="T3" fmla="*/ 0 h 1"/>
                      <a:gd name="T4" fmla="*/ 19 w 20"/>
                      <a:gd name="T5" fmla="*/ 0 h 1"/>
                      <a:gd name="T6" fmla="*/ 14 w 20"/>
                      <a:gd name="T7" fmla="*/ 0 h 1"/>
                      <a:gd name="T8" fmla="*/ 0 w 20"/>
                      <a:gd name="T9" fmla="*/ 0 h 1"/>
                      <a:gd name="T10" fmla="*/ 0 60000 65536"/>
                      <a:gd name="T11" fmla="*/ 0 60000 65536"/>
                      <a:gd name="T12" fmla="*/ 0 60000 65536"/>
                      <a:gd name="T13" fmla="*/ 0 60000 65536"/>
                      <a:gd name="T14" fmla="*/ 0 60000 65536"/>
                      <a:gd name="T15" fmla="*/ 0 w 20"/>
                      <a:gd name="T16" fmla="*/ 0 h 1"/>
                      <a:gd name="T17" fmla="*/ 20 w 20"/>
                      <a:gd name="T18" fmla="*/ 1 h 1"/>
                    </a:gdLst>
                    <a:ahLst/>
                    <a:cxnLst>
                      <a:cxn ang="T10">
                        <a:pos x="T0" y="T1"/>
                      </a:cxn>
                      <a:cxn ang="T11">
                        <a:pos x="T2" y="T3"/>
                      </a:cxn>
                      <a:cxn ang="T12">
                        <a:pos x="T4" y="T5"/>
                      </a:cxn>
                      <a:cxn ang="T13">
                        <a:pos x="T6" y="T7"/>
                      </a:cxn>
                      <a:cxn ang="T14">
                        <a:pos x="T8" y="T9"/>
                      </a:cxn>
                    </a:cxnLst>
                    <a:rect l="T15" t="T16" r="T17" b="T18"/>
                    <a:pathLst>
                      <a:path w="20" h="1">
                        <a:moveTo>
                          <a:pt x="0" y="0"/>
                        </a:moveTo>
                        <a:lnTo>
                          <a:pt x="10" y="0"/>
                        </a:lnTo>
                        <a:lnTo>
                          <a:pt x="19" y="0"/>
                        </a:lnTo>
                        <a:lnTo>
                          <a:pt x="14" y="0"/>
                        </a:lnTo>
                        <a:lnTo>
                          <a:pt x="0" y="0"/>
                        </a:lnTo>
                      </a:path>
                    </a:pathLst>
                  </a:custGeom>
                  <a:solidFill>
                    <a:schemeClr val="bg1"/>
                  </a:solidFill>
                  <a:ln w="12700" cap="rnd">
                    <a:solidFill>
                      <a:srgbClr val="000000"/>
                    </a:solidFill>
                    <a:round/>
                    <a:headEnd/>
                    <a:tailEnd/>
                  </a:ln>
                </p:spPr>
                <p:txBody>
                  <a:bodyPr/>
                  <a:lstStyle/>
                  <a:p>
                    <a:endParaRPr lang="en-US"/>
                  </a:p>
                </p:txBody>
              </p:sp>
              <p:sp>
                <p:nvSpPr>
                  <p:cNvPr id="26846" name="Freeform 2168"/>
                  <p:cNvSpPr>
                    <a:spLocks/>
                  </p:cNvSpPr>
                  <p:nvPr/>
                </p:nvSpPr>
                <p:spPr bwMode="auto">
                  <a:xfrm>
                    <a:off x="3393" y="2118"/>
                    <a:ext cx="26" cy="17"/>
                  </a:xfrm>
                  <a:custGeom>
                    <a:avLst/>
                    <a:gdLst>
                      <a:gd name="T0" fmla="*/ 0 w 26"/>
                      <a:gd name="T1" fmla="*/ 0 h 17"/>
                      <a:gd name="T2" fmla="*/ 0 w 26"/>
                      <a:gd name="T3" fmla="*/ 0 h 17"/>
                      <a:gd name="T4" fmla="*/ 6 w 26"/>
                      <a:gd name="T5" fmla="*/ 16 h 17"/>
                      <a:gd name="T6" fmla="*/ 25 w 26"/>
                      <a:gd name="T7" fmla="*/ 16 h 17"/>
                      <a:gd name="T8" fmla="*/ 19 w 26"/>
                      <a:gd name="T9" fmla="*/ 0 h 17"/>
                      <a:gd name="T10" fmla="*/ 0 w 26"/>
                      <a:gd name="T11" fmla="*/ 0 h 17"/>
                      <a:gd name="T12" fmla="*/ 0 60000 65536"/>
                      <a:gd name="T13" fmla="*/ 0 60000 65536"/>
                      <a:gd name="T14" fmla="*/ 0 60000 65536"/>
                      <a:gd name="T15" fmla="*/ 0 60000 65536"/>
                      <a:gd name="T16" fmla="*/ 0 60000 65536"/>
                      <a:gd name="T17" fmla="*/ 0 60000 65536"/>
                      <a:gd name="T18" fmla="*/ 0 w 26"/>
                      <a:gd name="T19" fmla="*/ 0 h 17"/>
                      <a:gd name="T20" fmla="*/ 26 w 2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26" h="17">
                        <a:moveTo>
                          <a:pt x="0" y="0"/>
                        </a:moveTo>
                        <a:lnTo>
                          <a:pt x="0" y="0"/>
                        </a:lnTo>
                        <a:lnTo>
                          <a:pt x="6" y="16"/>
                        </a:lnTo>
                        <a:lnTo>
                          <a:pt x="25" y="16"/>
                        </a:lnTo>
                        <a:lnTo>
                          <a:pt x="19" y="0"/>
                        </a:lnTo>
                        <a:lnTo>
                          <a:pt x="0" y="0"/>
                        </a:lnTo>
                      </a:path>
                    </a:pathLst>
                  </a:custGeom>
                  <a:solidFill>
                    <a:schemeClr val="bg1"/>
                  </a:solidFill>
                  <a:ln w="12700" cap="rnd">
                    <a:solidFill>
                      <a:srgbClr val="000000"/>
                    </a:solidFill>
                    <a:round/>
                    <a:headEnd/>
                    <a:tailEnd/>
                  </a:ln>
                </p:spPr>
                <p:txBody>
                  <a:bodyPr/>
                  <a:lstStyle/>
                  <a:p>
                    <a:endParaRPr lang="en-US"/>
                  </a:p>
                </p:txBody>
              </p:sp>
              <p:sp>
                <p:nvSpPr>
                  <p:cNvPr id="26847" name="Freeform 2169"/>
                  <p:cNvSpPr>
                    <a:spLocks/>
                  </p:cNvSpPr>
                  <p:nvPr/>
                </p:nvSpPr>
                <p:spPr bwMode="auto">
                  <a:xfrm>
                    <a:off x="3393" y="2118"/>
                    <a:ext cx="26" cy="17"/>
                  </a:xfrm>
                  <a:custGeom>
                    <a:avLst/>
                    <a:gdLst>
                      <a:gd name="T0" fmla="*/ 0 w 26"/>
                      <a:gd name="T1" fmla="*/ 0 h 17"/>
                      <a:gd name="T2" fmla="*/ 13 w 26"/>
                      <a:gd name="T3" fmla="*/ 16 h 17"/>
                      <a:gd name="T4" fmla="*/ 25 w 26"/>
                      <a:gd name="T5" fmla="*/ 16 h 17"/>
                      <a:gd name="T6" fmla="*/ 19 w 26"/>
                      <a:gd name="T7" fmla="*/ 0 h 17"/>
                      <a:gd name="T8" fmla="*/ 0 w 26"/>
                      <a:gd name="T9" fmla="*/ 0 h 17"/>
                      <a:gd name="T10" fmla="*/ 0 60000 65536"/>
                      <a:gd name="T11" fmla="*/ 0 60000 65536"/>
                      <a:gd name="T12" fmla="*/ 0 60000 65536"/>
                      <a:gd name="T13" fmla="*/ 0 60000 65536"/>
                      <a:gd name="T14" fmla="*/ 0 60000 65536"/>
                      <a:gd name="T15" fmla="*/ 0 w 26"/>
                      <a:gd name="T16" fmla="*/ 0 h 17"/>
                      <a:gd name="T17" fmla="*/ 26 w 26"/>
                      <a:gd name="T18" fmla="*/ 17 h 17"/>
                    </a:gdLst>
                    <a:ahLst/>
                    <a:cxnLst>
                      <a:cxn ang="T10">
                        <a:pos x="T0" y="T1"/>
                      </a:cxn>
                      <a:cxn ang="T11">
                        <a:pos x="T2" y="T3"/>
                      </a:cxn>
                      <a:cxn ang="T12">
                        <a:pos x="T4" y="T5"/>
                      </a:cxn>
                      <a:cxn ang="T13">
                        <a:pos x="T6" y="T7"/>
                      </a:cxn>
                      <a:cxn ang="T14">
                        <a:pos x="T8" y="T9"/>
                      </a:cxn>
                    </a:cxnLst>
                    <a:rect l="T15" t="T16" r="T17" b="T18"/>
                    <a:pathLst>
                      <a:path w="26" h="17">
                        <a:moveTo>
                          <a:pt x="0" y="0"/>
                        </a:moveTo>
                        <a:lnTo>
                          <a:pt x="13" y="16"/>
                        </a:lnTo>
                        <a:lnTo>
                          <a:pt x="25" y="16"/>
                        </a:lnTo>
                        <a:lnTo>
                          <a:pt x="19" y="0"/>
                        </a:lnTo>
                        <a:lnTo>
                          <a:pt x="0" y="0"/>
                        </a:lnTo>
                      </a:path>
                    </a:pathLst>
                  </a:custGeom>
                  <a:solidFill>
                    <a:schemeClr val="bg1"/>
                  </a:solidFill>
                  <a:ln w="12700" cap="rnd">
                    <a:solidFill>
                      <a:srgbClr val="000000"/>
                    </a:solidFill>
                    <a:round/>
                    <a:headEnd/>
                    <a:tailEnd/>
                  </a:ln>
                </p:spPr>
                <p:txBody>
                  <a:bodyPr/>
                  <a:lstStyle/>
                  <a:p>
                    <a:endParaRPr lang="en-US"/>
                  </a:p>
                </p:txBody>
              </p:sp>
              <p:sp>
                <p:nvSpPr>
                  <p:cNvPr id="26848" name="Line 2170"/>
                  <p:cNvSpPr>
                    <a:spLocks noChangeShapeType="1"/>
                  </p:cNvSpPr>
                  <p:nvPr/>
                </p:nvSpPr>
                <p:spPr bwMode="auto">
                  <a:xfrm flipV="1">
                    <a:off x="3406" y="2146"/>
                    <a:ext cx="0" cy="6"/>
                  </a:xfrm>
                  <a:prstGeom prst="line">
                    <a:avLst/>
                  </a:prstGeom>
                  <a:noFill/>
                  <a:ln w="12700">
                    <a:solidFill>
                      <a:srgbClr val="000000"/>
                    </a:solidFill>
                    <a:round/>
                    <a:headEnd type="none" w="sm" len="sm"/>
                    <a:tailEnd type="none" w="sm" len="sm"/>
                  </a:ln>
                </p:spPr>
                <p:txBody>
                  <a:bodyPr wrap="none" anchor="ctr"/>
                  <a:lstStyle/>
                  <a:p>
                    <a:endParaRPr lang="en-US"/>
                  </a:p>
                </p:txBody>
              </p:sp>
            </p:grpSp>
          </p:grpSp>
          <p:grpSp>
            <p:nvGrpSpPr>
              <p:cNvPr id="26975" name="Group 2171"/>
              <p:cNvGrpSpPr>
                <a:grpSpLocks/>
              </p:cNvGrpSpPr>
              <p:nvPr/>
            </p:nvGrpSpPr>
            <p:grpSpPr bwMode="auto">
              <a:xfrm>
                <a:off x="2990" y="2062"/>
                <a:ext cx="346" cy="55"/>
                <a:chOff x="2990" y="2062"/>
                <a:chExt cx="346" cy="55"/>
              </a:xfrm>
            </p:grpSpPr>
            <p:sp>
              <p:nvSpPr>
                <p:cNvPr id="26826" name="Rectangle 2172"/>
                <p:cNvSpPr>
                  <a:spLocks noChangeArrowheads="1"/>
                </p:cNvSpPr>
                <p:nvPr/>
              </p:nvSpPr>
              <p:spPr bwMode="auto">
                <a:xfrm>
                  <a:off x="2994" y="2109"/>
                  <a:ext cx="337"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827" name="Freeform 2173"/>
                <p:cNvSpPr>
                  <a:spLocks/>
                </p:cNvSpPr>
                <p:nvPr/>
              </p:nvSpPr>
              <p:spPr bwMode="auto">
                <a:xfrm>
                  <a:off x="2990" y="2062"/>
                  <a:ext cx="340" cy="38"/>
                </a:xfrm>
                <a:custGeom>
                  <a:avLst/>
                  <a:gdLst>
                    <a:gd name="T0" fmla="*/ 0 w 340"/>
                    <a:gd name="T1" fmla="*/ 37 h 38"/>
                    <a:gd name="T2" fmla="*/ 19 w 340"/>
                    <a:gd name="T3" fmla="*/ 0 h 38"/>
                    <a:gd name="T4" fmla="*/ 320 w 340"/>
                    <a:gd name="T5" fmla="*/ 0 h 38"/>
                    <a:gd name="T6" fmla="*/ 339 w 340"/>
                    <a:gd name="T7" fmla="*/ 37 h 38"/>
                    <a:gd name="T8" fmla="*/ 0 w 340"/>
                    <a:gd name="T9" fmla="*/ 37 h 38"/>
                    <a:gd name="T10" fmla="*/ 0 60000 65536"/>
                    <a:gd name="T11" fmla="*/ 0 60000 65536"/>
                    <a:gd name="T12" fmla="*/ 0 60000 65536"/>
                    <a:gd name="T13" fmla="*/ 0 60000 65536"/>
                    <a:gd name="T14" fmla="*/ 0 60000 65536"/>
                    <a:gd name="T15" fmla="*/ 0 w 340"/>
                    <a:gd name="T16" fmla="*/ 0 h 38"/>
                    <a:gd name="T17" fmla="*/ 340 w 340"/>
                    <a:gd name="T18" fmla="*/ 38 h 38"/>
                  </a:gdLst>
                  <a:ahLst/>
                  <a:cxnLst>
                    <a:cxn ang="T10">
                      <a:pos x="T0" y="T1"/>
                    </a:cxn>
                    <a:cxn ang="T11">
                      <a:pos x="T2" y="T3"/>
                    </a:cxn>
                    <a:cxn ang="T12">
                      <a:pos x="T4" y="T5"/>
                    </a:cxn>
                    <a:cxn ang="T13">
                      <a:pos x="T6" y="T7"/>
                    </a:cxn>
                    <a:cxn ang="T14">
                      <a:pos x="T8" y="T9"/>
                    </a:cxn>
                  </a:cxnLst>
                  <a:rect l="T15" t="T16" r="T17" b="T18"/>
                  <a:pathLst>
                    <a:path w="340" h="38">
                      <a:moveTo>
                        <a:pt x="0" y="37"/>
                      </a:moveTo>
                      <a:lnTo>
                        <a:pt x="19" y="0"/>
                      </a:lnTo>
                      <a:lnTo>
                        <a:pt x="320" y="0"/>
                      </a:lnTo>
                      <a:lnTo>
                        <a:pt x="339" y="37"/>
                      </a:lnTo>
                      <a:lnTo>
                        <a:pt x="0" y="37"/>
                      </a:lnTo>
                    </a:path>
                  </a:pathLst>
                </a:custGeom>
                <a:solidFill>
                  <a:schemeClr val="bg1"/>
                </a:solidFill>
                <a:ln w="12700" cap="rnd">
                  <a:solidFill>
                    <a:srgbClr val="000000"/>
                  </a:solidFill>
                  <a:round/>
                  <a:headEnd/>
                  <a:tailEnd/>
                </a:ln>
              </p:spPr>
              <p:txBody>
                <a:bodyPr/>
                <a:lstStyle/>
                <a:p>
                  <a:endParaRPr lang="en-US"/>
                </a:p>
              </p:txBody>
            </p:sp>
            <p:sp>
              <p:nvSpPr>
                <p:cNvPr id="26828" name="Freeform 2174"/>
                <p:cNvSpPr>
                  <a:spLocks/>
                </p:cNvSpPr>
                <p:nvPr/>
              </p:nvSpPr>
              <p:spPr bwMode="auto">
                <a:xfrm>
                  <a:off x="2990" y="2062"/>
                  <a:ext cx="346" cy="44"/>
                </a:xfrm>
                <a:custGeom>
                  <a:avLst/>
                  <a:gdLst>
                    <a:gd name="T0" fmla="*/ 0 w 346"/>
                    <a:gd name="T1" fmla="*/ 43 h 44"/>
                    <a:gd name="T2" fmla="*/ 0 w 346"/>
                    <a:gd name="T3" fmla="*/ 43 h 44"/>
                    <a:gd name="T4" fmla="*/ 19 w 346"/>
                    <a:gd name="T5" fmla="*/ 0 h 44"/>
                    <a:gd name="T6" fmla="*/ 326 w 346"/>
                    <a:gd name="T7" fmla="*/ 0 h 44"/>
                    <a:gd name="T8" fmla="*/ 345 w 346"/>
                    <a:gd name="T9" fmla="*/ 43 h 44"/>
                    <a:gd name="T10" fmla="*/ 0 w 346"/>
                    <a:gd name="T11" fmla="*/ 43 h 44"/>
                    <a:gd name="T12" fmla="*/ 0 60000 65536"/>
                    <a:gd name="T13" fmla="*/ 0 60000 65536"/>
                    <a:gd name="T14" fmla="*/ 0 60000 65536"/>
                    <a:gd name="T15" fmla="*/ 0 60000 65536"/>
                    <a:gd name="T16" fmla="*/ 0 60000 65536"/>
                    <a:gd name="T17" fmla="*/ 0 60000 65536"/>
                    <a:gd name="T18" fmla="*/ 0 w 346"/>
                    <a:gd name="T19" fmla="*/ 0 h 44"/>
                    <a:gd name="T20" fmla="*/ 346 w 346"/>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346" h="44">
                      <a:moveTo>
                        <a:pt x="0" y="43"/>
                      </a:moveTo>
                      <a:lnTo>
                        <a:pt x="0" y="43"/>
                      </a:lnTo>
                      <a:lnTo>
                        <a:pt x="19" y="0"/>
                      </a:lnTo>
                      <a:lnTo>
                        <a:pt x="326" y="0"/>
                      </a:lnTo>
                      <a:lnTo>
                        <a:pt x="345" y="43"/>
                      </a:lnTo>
                      <a:lnTo>
                        <a:pt x="0" y="43"/>
                      </a:lnTo>
                    </a:path>
                  </a:pathLst>
                </a:custGeom>
                <a:solidFill>
                  <a:schemeClr val="bg1"/>
                </a:solidFill>
                <a:ln w="12700" cap="rnd">
                  <a:solidFill>
                    <a:srgbClr val="000000"/>
                  </a:solidFill>
                  <a:round/>
                  <a:headEnd/>
                  <a:tailEnd/>
                </a:ln>
              </p:spPr>
              <p:txBody>
                <a:bodyPr/>
                <a:lstStyle/>
                <a:p>
                  <a:endParaRPr lang="en-US"/>
                </a:p>
              </p:txBody>
            </p:sp>
            <p:sp>
              <p:nvSpPr>
                <p:cNvPr id="26829" name="Freeform 2175"/>
                <p:cNvSpPr>
                  <a:spLocks/>
                </p:cNvSpPr>
                <p:nvPr/>
              </p:nvSpPr>
              <p:spPr bwMode="auto">
                <a:xfrm>
                  <a:off x="2990" y="2062"/>
                  <a:ext cx="346" cy="44"/>
                </a:xfrm>
                <a:custGeom>
                  <a:avLst/>
                  <a:gdLst>
                    <a:gd name="T0" fmla="*/ 0 w 346"/>
                    <a:gd name="T1" fmla="*/ 43 h 44"/>
                    <a:gd name="T2" fmla="*/ 19 w 346"/>
                    <a:gd name="T3" fmla="*/ 0 h 44"/>
                    <a:gd name="T4" fmla="*/ 326 w 346"/>
                    <a:gd name="T5" fmla="*/ 0 h 44"/>
                    <a:gd name="T6" fmla="*/ 345 w 346"/>
                    <a:gd name="T7" fmla="*/ 43 h 44"/>
                    <a:gd name="T8" fmla="*/ 0 w 346"/>
                    <a:gd name="T9" fmla="*/ 43 h 44"/>
                    <a:gd name="T10" fmla="*/ 0 60000 65536"/>
                    <a:gd name="T11" fmla="*/ 0 60000 65536"/>
                    <a:gd name="T12" fmla="*/ 0 60000 65536"/>
                    <a:gd name="T13" fmla="*/ 0 60000 65536"/>
                    <a:gd name="T14" fmla="*/ 0 60000 65536"/>
                    <a:gd name="T15" fmla="*/ 0 w 346"/>
                    <a:gd name="T16" fmla="*/ 0 h 44"/>
                    <a:gd name="T17" fmla="*/ 346 w 346"/>
                    <a:gd name="T18" fmla="*/ 44 h 44"/>
                  </a:gdLst>
                  <a:ahLst/>
                  <a:cxnLst>
                    <a:cxn ang="T10">
                      <a:pos x="T0" y="T1"/>
                    </a:cxn>
                    <a:cxn ang="T11">
                      <a:pos x="T2" y="T3"/>
                    </a:cxn>
                    <a:cxn ang="T12">
                      <a:pos x="T4" y="T5"/>
                    </a:cxn>
                    <a:cxn ang="T13">
                      <a:pos x="T6" y="T7"/>
                    </a:cxn>
                    <a:cxn ang="T14">
                      <a:pos x="T8" y="T9"/>
                    </a:cxn>
                  </a:cxnLst>
                  <a:rect l="T15" t="T16" r="T17" b="T18"/>
                  <a:pathLst>
                    <a:path w="346" h="44">
                      <a:moveTo>
                        <a:pt x="0" y="43"/>
                      </a:moveTo>
                      <a:lnTo>
                        <a:pt x="19" y="0"/>
                      </a:lnTo>
                      <a:lnTo>
                        <a:pt x="326" y="0"/>
                      </a:lnTo>
                      <a:lnTo>
                        <a:pt x="345" y="43"/>
                      </a:lnTo>
                      <a:lnTo>
                        <a:pt x="0" y="43"/>
                      </a:lnTo>
                    </a:path>
                  </a:pathLst>
                </a:custGeom>
                <a:solidFill>
                  <a:schemeClr val="bg1"/>
                </a:solidFill>
                <a:ln w="12700" cap="rnd">
                  <a:solidFill>
                    <a:srgbClr val="000000"/>
                  </a:solidFill>
                  <a:round/>
                  <a:headEnd/>
                  <a:tailEnd/>
                </a:ln>
              </p:spPr>
              <p:txBody>
                <a:bodyPr/>
                <a:lstStyle/>
                <a:p>
                  <a:endParaRPr lang="en-US"/>
                </a:p>
              </p:txBody>
            </p:sp>
            <p:sp>
              <p:nvSpPr>
                <p:cNvPr id="26830" name="Freeform 2176"/>
                <p:cNvSpPr>
                  <a:spLocks/>
                </p:cNvSpPr>
                <p:nvPr/>
              </p:nvSpPr>
              <p:spPr bwMode="auto">
                <a:xfrm>
                  <a:off x="3265" y="2068"/>
                  <a:ext cx="52" cy="26"/>
                </a:xfrm>
                <a:custGeom>
                  <a:avLst/>
                  <a:gdLst>
                    <a:gd name="T0" fmla="*/ 6 w 52"/>
                    <a:gd name="T1" fmla="*/ 25 h 26"/>
                    <a:gd name="T2" fmla="*/ 0 w 52"/>
                    <a:gd name="T3" fmla="*/ 0 h 26"/>
                    <a:gd name="T4" fmla="*/ 40 w 52"/>
                    <a:gd name="T5" fmla="*/ 0 h 26"/>
                    <a:gd name="T6" fmla="*/ 51 w 52"/>
                    <a:gd name="T7" fmla="*/ 25 h 26"/>
                    <a:gd name="T8" fmla="*/ 6 w 52"/>
                    <a:gd name="T9" fmla="*/ 25 h 26"/>
                    <a:gd name="T10" fmla="*/ 0 60000 65536"/>
                    <a:gd name="T11" fmla="*/ 0 60000 65536"/>
                    <a:gd name="T12" fmla="*/ 0 60000 65536"/>
                    <a:gd name="T13" fmla="*/ 0 60000 65536"/>
                    <a:gd name="T14" fmla="*/ 0 60000 65536"/>
                    <a:gd name="T15" fmla="*/ 0 w 52"/>
                    <a:gd name="T16" fmla="*/ 0 h 26"/>
                    <a:gd name="T17" fmla="*/ 52 w 52"/>
                    <a:gd name="T18" fmla="*/ 26 h 26"/>
                  </a:gdLst>
                  <a:ahLst/>
                  <a:cxnLst>
                    <a:cxn ang="T10">
                      <a:pos x="T0" y="T1"/>
                    </a:cxn>
                    <a:cxn ang="T11">
                      <a:pos x="T2" y="T3"/>
                    </a:cxn>
                    <a:cxn ang="T12">
                      <a:pos x="T4" y="T5"/>
                    </a:cxn>
                    <a:cxn ang="T13">
                      <a:pos x="T6" y="T7"/>
                    </a:cxn>
                    <a:cxn ang="T14">
                      <a:pos x="T8" y="T9"/>
                    </a:cxn>
                  </a:cxnLst>
                  <a:rect l="T15" t="T16" r="T17" b="T18"/>
                  <a:pathLst>
                    <a:path w="52" h="26">
                      <a:moveTo>
                        <a:pt x="6" y="25"/>
                      </a:moveTo>
                      <a:lnTo>
                        <a:pt x="0" y="0"/>
                      </a:lnTo>
                      <a:lnTo>
                        <a:pt x="40" y="0"/>
                      </a:lnTo>
                      <a:lnTo>
                        <a:pt x="51" y="25"/>
                      </a:lnTo>
                      <a:lnTo>
                        <a:pt x="6" y="25"/>
                      </a:lnTo>
                    </a:path>
                  </a:pathLst>
                </a:custGeom>
                <a:solidFill>
                  <a:schemeClr val="bg1"/>
                </a:solidFill>
                <a:ln w="12700" cap="rnd">
                  <a:solidFill>
                    <a:srgbClr val="000000"/>
                  </a:solidFill>
                  <a:round/>
                  <a:headEnd/>
                  <a:tailEnd/>
                </a:ln>
              </p:spPr>
              <p:txBody>
                <a:bodyPr/>
                <a:lstStyle/>
                <a:p>
                  <a:endParaRPr lang="en-US"/>
                </a:p>
              </p:txBody>
            </p:sp>
            <p:sp>
              <p:nvSpPr>
                <p:cNvPr id="26831" name="Freeform 2177"/>
                <p:cNvSpPr>
                  <a:spLocks/>
                </p:cNvSpPr>
                <p:nvPr/>
              </p:nvSpPr>
              <p:spPr bwMode="auto">
                <a:xfrm>
                  <a:off x="3265" y="2068"/>
                  <a:ext cx="59" cy="32"/>
                </a:xfrm>
                <a:custGeom>
                  <a:avLst/>
                  <a:gdLst>
                    <a:gd name="T0" fmla="*/ 6 w 59"/>
                    <a:gd name="T1" fmla="*/ 31 h 32"/>
                    <a:gd name="T2" fmla="*/ 6 w 59"/>
                    <a:gd name="T3" fmla="*/ 31 h 32"/>
                    <a:gd name="T4" fmla="*/ 0 w 59"/>
                    <a:gd name="T5" fmla="*/ 0 h 32"/>
                    <a:gd name="T6" fmla="*/ 45 w 59"/>
                    <a:gd name="T7" fmla="*/ 0 h 32"/>
                    <a:gd name="T8" fmla="*/ 58 w 59"/>
                    <a:gd name="T9" fmla="*/ 31 h 32"/>
                    <a:gd name="T10" fmla="*/ 6 w 59"/>
                    <a:gd name="T11" fmla="*/ 31 h 32"/>
                    <a:gd name="T12" fmla="*/ 0 60000 65536"/>
                    <a:gd name="T13" fmla="*/ 0 60000 65536"/>
                    <a:gd name="T14" fmla="*/ 0 60000 65536"/>
                    <a:gd name="T15" fmla="*/ 0 60000 65536"/>
                    <a:gd name="T16" fmla="*/ 0 60000 65536"/>
                    <a:gd name="T17" fmla="*/ 0 60000 65536"/>
                    <a:gd name="T18" fmla="*/ 0 w 59"/>
                    <a:gd name="T19" fmla="*/ 0 h 32"/>
                    <a:gd name="T20" fmla="*/ 59 w 59"/>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9" h="32">
                      <a:moveTo>
                        <a:pt x="6" y="31"/>
                      </a:moveTo>
                      <a:lnTo>
                        <a:pt x="6" y="31"/>
                      </a:lnTo>
                      <a:lnTo>
                        <a:pt x="0" y="0"/>
                      </a:lnTo>
                      <a:lnTo>
                        <a:pt x="45" y="0"/>
                      </a:lnTo>
                      <a:lnTo>
                        <a:pt x="58" y="31"/>
                      </a:lnTo>
                      <a:lnTo>
                        <a:pt x="6" y="31"/>
                      </a:lnTo>
                    </a:path>
                  </a:pathLst>
                </a:custGeom>
                <a:solidFill>
                  <a:schemeClr val="bg1"/>
                </a:solidFill>
                <a:ln w="12700" cap="rnd">
                  <a:solidFill>
                    <a:srgbClr val="000000"/>
                  </a:solidFill>
                  <a:round/>
                  <a:headEnd/>
                  <a:tailEnd/>
                </a:ln>
              </p:spPr>
              <p:txBody>
                <a:bodyPr/>
                <a:lstStyle/>
                <a:p>
                  <a:endParaRPr lang="en-US"/>
                </a:p>
              </p:txBody>
            </p:sp>
            <p:sp>
              <p:nvSpPr>
                <p:cNvPr id="26832" name="Freeform 2178"/>
                <p:cNvSpPr>
                  <a:spLocks/>
                </p:cNvSpPr>
                <p:nvPr/>
              </p:nvSpPr>
              <p:spPr bwMode="auto">
                <a:xfrm>
                  <a:off x="3265" y="2068"/>
                  <a:ext cx="59" cy="32"/>
                </a:xfrm>
                <a:custGeom>
                  <a:avLst/>
                  <a:gdLst>
                    <a:gd name="T0" fmla="*/ 6 w 59"/>
                    <a:gd name="T1" fmla="*/ 31 h 32"/>
                    <a:gd name="T2" fmla="*/ 0 w 59"/>
                    <a:gd name="T3" fmla="*/ 0 h 32"/>
                    <a:gd name="T4" fmla="*/ 45 w 59"/>
                    <a:gd name="T5" fmla="*/ 0 h 32"/>
                    <a:gd name="T6" fmla="*/ 58 w 59"/>
                    <a:gd name="T7" fmla="*/ 31 h 32"/>
                    <a:gd name="T8" fmla="*/ 6 w 59"/>
                    <a:gd name="T9" fmla="*/ 31 h 32"/>
                    <a:gd name="T10" fmla="*/ 0 60000 65536"/>
                    <a:gd name="T11" fmla="*/ 0 60000 65536"/>
                    <a:gd name="T12" fmla="*/ 0 60000 65536"/>
                    <a:gd name="T13" fmla="*/ 0 60000 65536"/>
                    <a:gd name="T14" fmla="*/ 0 60000 65536"/>
                    <a:gd name="T15" fmla="*/ 0 w 59"/>
                    <a:gd name="T16" fmla="*/ 0 h 32"/>
                    <a:gd name="T17" fmla="*/ 59 w 59"/>
                    <a:gd name="T18" fmla="*/ 32 h 32"/>
                  </a:gdLst>
                  <a:ahLst/>
                  <a:cxnLst>
                    <a:cxn ang="T10">
                      <a:pos x="T0" y="T1"/>
                    </a:cxn>
                    <a:cxn ang="T11">
                      <a:pos x="T2" y="T3"/>
                    </a:cxn>
                    <a:cxn ang="T12">
                      <a:pos x="T4" y="T5"/>
                    </a:cxn>
                    <a:cxn ang="T13">
                      <a:pos x="T6" y="T7"/>
                    </a:cxn>
                    <a:cxn ang="T14">
                      <a:pos x="T8" y="T9"/>
                    </a:cxn>
                  </a:cxnLst>
                  <a:rect l="T15" t="T16" r="T17" b="T18"/>
                  <a:pathLst>
                    <a:path w="59" h="32">
                      <a:moveTo>
                        <a:pt x="6" y="31"/>
                      </a:moveTo>
                      <a:lnTo>
                        <a:pt x="0" y="0"/>
                      </a:lnTo>
                      <a:lnTo>
                        <a:pt x="45" y="0"/>
                      </a:lnTo>
                      <a:lnTo>
                        <a:pt x="58" y="31"/>
                      </a:lnTo>
                      <a:lnTo>
                        <a:pt x="6" y="31"/>
                      </a:lnTo>
                    </a:path>
                  </a:pathLst>
                </a:custGeom>
                <a:solidFill>
                  <a:schemeClr val="bg1"/>
                </a:solidFill>
                <a:ln w="12700" cap="rnd">
                  <a:solidFill>
                    <a:srgbClr val="000000"/>
                  </a:solidFill>
                  <a:round/>
                  <a:headEnd/>
                  <a:tailEnd/>
                </a:ln>
              </p:spPr>
              <p:txBody>
                <a:bodyPr/>
                <a:lstStyle/>
                <a:p>
                  <a:endParaRPr lang="en-US"/>
                </a:p>
              </p:txBody>
            </p:sp>
            <p:sp>
              <p:nvSpPr>
                <p:cNvPr id="26833" name="Freeform 2179"/>
                <p:cNvSpPr>
                  <a:spLocks/>
                </p:cNvSpPr>
                <p:nvPr/>
              </p:nvSpPr>
              <p:spPr bwMode="auto">
                <a:xfrm>
                  <a:off x="3009" y="2068"/>
                  <a:ext cx="244" cy="26"/>
                </a:xfrm>
                <a:custGeom>
                  <a:avLst/>
                  <a:gdLst>
                    <a:gd name="T0" fmla="*/ 243 w 244"/>
                    <a:gd name="T1" fmla="*/ 25 h 26"/>
                    <a:gd name="T2" fmla="*/ 237 w 244"/>
                    <a:gd name="T3" fmla="*/ 0 h 26"/>
                    <a:gd name="T4" fmla="*/ 6 w 244"/>
                    <a:gd name="T5" fmla="*/ 0 h 26"/>
                    <a:gd name="T6" fmla="*/ 0 w 244"/>
                    <a:gd name="T7" fmla="*/ 25 h 26"/>
                    <a:gd name="T8" fmla="*/ 243 w 244"/>
                    <a:gd name="T9" fmla="*/ 25 h 26"/>
                    <a:gd name="T10" fmla="*/ 0 60000 65536"/>
                    <a:gd name="T11" fmla="*/ 0 60000 65536"/>
                    <a:gd name="T12" fmla="*/ 0 60000 65536"/>
                    <a:gd name="T13" fmla="*/ 0 60000 65536"/>
                    <a:gd name="T14" fmla="*/ 0 60000 65536"/>
                    <a:gd name="T15" fmla="*/ 0 w 244"/>
                    <a:gd name="T16" fmla="*/ 0 h 26"/>
                    <a:gd name="T17" fmla="*/ 244 w 244"/>
                    <a:gd name="T18" fmla="*/ 26 h 26"/>
                  </a:gdLst>
                  <a:ahLst/>
                  <a:cxnLst>
                    <a:cxn ang="T10">
                      <a:pos x="T0" y="T1"/>
                    </a:cxn>
                    <a:cxn ang="T11">
                      <a:pos x="T2" y="T3"/>
                    </a:cxn>
                    <a:cxn ang="T12">
                      <a:pos x="T4" y="T5"/>
                    </a:cxn>
                    <a:cxn ang="T13">
                      <a:pos x="T6" y="T7"/>
                    </a:cxn>
                    <a:cxn ang="T14">
                      <a:pos x="T8" y="T9"/>
                    </a:cxn>
                  </a:cxnLst>
                  <a:rect l="T15" t="T16" r="T17" b="T18"/>
                  <a:pathLst>
                    <a:path w="244" h="26">
                      <a:moveTo>
                        <a:pt x="243" y="25"/>
                      </a:moveTo>
                      <a:lnTo>
                        <a:pt x="237" y="0"/>
                      </a:lnTo>
                      <a:lnTo>
                        <a:pt x="6" y="0"/>
                      </a:lnTo>
                      <a:lnTo>
                        <a:pt x="0" y="25"/>
                      </a:lnTo>
                      <a:lnTo>
                        <a:pt x="243" y="25"/>
                      </a:lnTo>
                    </a:path>
                  </a:pathLst>
                </a:custGeom>
                <a:solidFill>
                  <a:schemeClr val="bg1"/>
                </a:solidFill>
                <a:ln w="12700" cap="rnd">
                  <a:solidFill>
                    <a:srgbClr val="000000"/>
                  </a:solidFill>
                  <a:round/>
                  <a:headEnd/>
                  <a:tailEnd/>
                </a:ln>
              </p:spPr>
              <p:txBody>
                <a:bodyPr/>
                <a:lstStyle/>
                <a:p>
                  <a:endParaRPr lang="en-US"/>
                </a:p>
              </p:txBody>
            </p:sp>
            <p:sp>
              <p:nvSpPr>
                <p:cNvPr id="26834" name="Freeform 2180"/>
                <p:cNvSpPr>
                  <a:spLocks/>
                </p:cNvSpPr>
                <p:nvPr/>
              </p:nvSpPr>
              <p:spPr bwMode="auto">
                <a:xfrm>
                  <a:off x="3009" y="2068"/>
                  <a:ext cx="257" cy="32"/>
                </a:xfrm>
                <a:custGeom>
                  <a:avLst/>
                  <a:gdLst>
                    <a:gd name="T0" fmla="*/ 256 w 257"/>
                    <a:gd name="T1" fmla="*/ 31 h 32"/>
                    <a:gd name="T2" fmla="*/ 256 w 257"/>
                    <a:gd name="T3" fmla="*/ 31 h 32"/>
                    <a:gd name="T4" fmla="*/ 243 w 257"/>
                    <a:gd name="T5" fmla="*/ 0 h 32"/>
                    <a:gd name="T6" fmla="*/ 6 w 257"/>
                    <a:gd name="T7" fmla="*/ 0 h 32"/>
                    <a:gd name="T8" fmla="*/ 0 w 257"/>
                    <a:gd name="T9" fmla="*/ 31 h 32"/>
                    <a:gd name="T10" fmla="*/ 256 w 257"/>
                    <a:gd name="T11" fmla="*/ 31 h 32"/>
                    <a:gd name="T12" fmla="*/ 0 60000 65536"/>
                    <a:gd name="T13" fmla="*/ 0 60000 65536"/>
                    <a:gd name="T14" fmla="*/ 0 60000 65536"/>
                    <a:gd name="T15" fmla="*/ 0 60000 65536"/>
                    <a:gd name="T16" fmla="*/ 0 60000 65536"/>
                    <a:gd name="T17" fmla="*/ 0 60000 65536"/>
                    <a:gd name="T18" fmla="*/ 0 w 257"/>
                    <a:gd name="T19" fmla="*/ 0 h 32"/>
                    <a:gd name="T20" fmla="*/ 257 w 257"/>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257" h="32">
                      <a:moveTo>
                        <a:pt x="256" y="31"/>
                      </a:moveTo>
                      <a:lnTo>
                        <a:pt x="256" y="31"/>
                      </a:lnTo>
                      <a:lnTo>
                        <a:pt x="243" y="0"/>
                      </a:lnTo>
                      <a:lnTo>
                        <a:pt x="6" y="0"/>
                      </a:lnTo>
                      <a:lnTo>
                        <a:pt x="0" y="31"/>
                      </a:lnTo>
                      <a:lnTo>
                        <a:pt x="256" y="31"/>
                      </a:lnTo>
                    </a:path>
                  </a:pathLst>
                </a:custGeom>
                <a:solidFill>
                  <a:schemeClr val="bg1"/>
                </a:solidFill>
                <a:ln w="12700" cap="rnd">
                  <a:solidFill>
                    <a:srgbClr val="000000"/>
                  </a:solidFill>
                  <a:round/>
                  <a:headEnd/>
                  <a:tailEnd/>
                </a:ln>
              </p:spPr>
              <p:txBody>
                <a:bodyPr/>
                <a:lstStyle/>
                <a:p>
                  <a:endParaRPr lang="en-US"/>
                </a:p>
              </p:txBody>
            </p:sp>
            <p:sp>
              <p:nvSpPr>
                <p:cNvPr id="26835" name="Freeform 2181"/>
                <p:cNvSpPr>
                  <a:spLocks/>
                </p:cNvSpPr>
                <p:nvPr/>
              </p:nvSpPr>
              <p:spPr bwMode="auto">
                <a:xfrm>
                  <a:off x="3009" y="2068"/>
                  <a:ext cx="251" cy="32"/>
                </a:xfrm>
                <a:custGeom>
                  <a:avLst/>
                  <a:gdLst>
                    <a:gd name="T0" fmla="*/ 250 w 251"/>
                    <a:gd name="T1" fmla="*/ 31 h 32"/>
                    <a:gd name="T2" fmla="*/ 244 w 251"/>
                    <a:gd name="T3" fmla="*/ 0 h 32"/>
                    <a:gd name="T4" fmla="*/ 6 w 251"/>
                    <a:gd name="T5" fmla="*/ 0 h 32"/>
                    <a:gd name="T6" fmla="*/ 0 w 251"/>
                    <a:gd name="T7" fmla="*/ 31 h 32"/>
                    <a:gd name="T8" fmla="*/ 250 w 251"/>
                    <a:gd name="T9" fmla="*/ 31 h 32"/>
                    <a:gd name="T10" fmla="*/ 0 60000 65536"/>
                    <a:gd name="T11" fmla="*/ 0 60000 65536"/>
                    <a:gd name="T12" fmla="*/ 0 60000 65536"/>
                    <a:gd name="T13" fmla="*/ 0 60000 65536"/>
                    <a:gd name="T14" fmla="*/ 0 60000 65536"/>
                    <a:gd name="T15" fmla="*/ 0 w 251"/>
                    <a:gd name="T16" fmla="*/ 0 h 32"/>
                    <a:gd name="T17" fmla="*/ 251 w 251"/>
                    <a:gd name="T18" fmla="*/ 32 h 32"/>
                  </a:gdLst>
                  <a:ahLst/>
                  <a:cxnLst>
                    <a:cxn ang="T10">
                      <a:pos x="T0" y="T1"/>
                    </a:cxn>
                    <a:cxn ang="T11">
                      <a:pos x="T2" y="T3"/>
                    </a:cxn>
                    <a:cxn ang="T12">
                      <a:pos x="T4" y="T5"/>
                    </a:cxn>
                    <a:cxn ang="T13">
                      <a:pos x="T6" y="T7"/>
                    </a:cxn>
                    <a:cxn ang="T14">
                      <a:pos x="T8" y="T9"/>
                    </a:cxn>
                  </a:cxnLst>
                  <a:rect l="T15" t="T16" r="T17" b="T18"/>
                  <a:pathLst>
                    <a:path w="251" h="32">
                      <a:moveTo>
                        <a:pt x="250" y="31"/>
                      </a:moveTo>
                      <a:lnTo>
                        <a:pt x="244" y="0"/>
                      </a:lnTo>
                      <a:lnTo>
                        <a:pt x="6" y="0"/>
                      </a:lnTo>
                      <a:lnTo>
                        <a:pt x="0" y="31"/>
                      </a:lnTo>
                      <a:lnTo>
                        <a:pt x="250" y="31"/>
                      </a:lnTo>
                    </a:path>
                  </a:pathLst>
                </a:custGeom>
                <a:solidFill>
                  <a:schemeClr val="bg1"/>
                </a:solidFill>
                <a:ln w="12700" cap="rnd">
                  <a:solidFill>
                    <a:srgbClr val="000000"/>
                  </a:solidFill>
                  <a:round/>
                  <a:headEnd/>
                  <a:tailEnd/>
                </a:ln>
              </p:spPr>
              <p:txBody>
                <a:bodyPr/>
                <a:lstStyle/>
                <a:p>
                  <a:endParaRPr lang="en-US"/>
                </a:p>
              </p:txBody>
            </p:sp>
          </p:grpSp>
        </p:grpSp>
        <p:sp>
          <p:nvSpPr>
            <p:cNvPr id="26801" name="Freeform 2182"/>
            <p:cNvSpPr>
              <a:spLocks/>
            </p:cNvSpPr>
            <p:nvPr/>
          </p:nvSpPr>
          <p:spPr bwMode="auto">
            <a:xfrm>
              <a:off x="3101" y="1069"/>
              <a:ext cx="80" cy="82"/>
            </a:xfrm>
            <a:custGeom>
              <a:avLst/>
              <a:gdLst>
                <a:gd name="T0" fmla="*/ 649 w 73"/>
                <a:gd name="T1" fmla="*/ 0 h 82"/>
                <a:gd name="T2" fmla="*/ 649 w 73"/>
                <a:gd name="T3" fmla="*/ 3 h 82"/>
                <a:gd name="T4" fmla="*/ 649 w 73"/>
                <a:gd name="T5" fmla="*/ 8 h 82"/>
                <a:gd name="T6" fmla="*/ 633 w 73"/>
                <a:gd name="T7" fmla="*/ 11 h 82"/>
                <a:gd name="T8" fmla="*/ 633 w 73"/>
                <a:gd name="T9" fmla="*/ 14 h 82"/>
                <a:gd name="T10" fmla="*/ 629 w 73"/>
                <a:gd name="T11" fmla="*/ 17 h 82"/>
                <a:gd name="T12" fmla="*/ 594 w 73"/>
                <a:gd name="T13" fmla="*/ 20 h 82"/>
                <a:gd name="T14" fmla="*/ 592 w 73"/>
                <a:gd name="T15" fmla="*/ 23 h 82"/>
                <a:gd name="T16" fmla="*/ 592 w 73"/>
                <a:gd name="T17" fmla="*/ 26 h 82"/>
                <a:gd name="T18" fmla="*/ 578 w 73"/>
                <a:gd name="T19" fmla="*/ 30 h 82"/>
                <a:gd name="T20" fmla="*/ 559 w 73"/>
                <a:gd name="T21" fmla="*/ 34 h 82"/>
                <a:gd name="T22" fmla="*/ 542 w 73"/>
                <a:gd name="T23" fmla="*/ 37 h 82"/>
                <a:gd name="T24" fmla="*/ 538 w 73"/>
                <a:gd name="T25" fmla="*/ 41 h 82"/>
                <a:gd name="T26" fmla="*/ 495 w 73"/>
                <a:gd name="T27" fmla="*/ 42 h 82"/>
                <a:gd name="T28" fmla="*/ 491 w 73"/>
                <a:gd name="T29" fmla="*/ 45 h 82"/>
                <a:gd name="T30" fmla="*/ 452 w 73"/>
                <a:gd name="T31" fmla="*/ 47 h 82"/>
                <a:gd name="T32" fmla="*/ 439 w 73"/>
                <a:gd name="T33" fmla="*/ 51 h 82"/>
                <a:gd name="T34" fmla="*/ 409 w 73"/>
                <a:gd name="T35" fmla="*/ 53 h 82"/>
                <a:gd name="T36" fmla="*/ 375 w 73"/>
                <a:gd name="T37" fmla="*/ 56 h 82"/>
                <a:gd name="T38" fmla="*/ 342 w 73"/>
                <a:gd name="T39" fmla="*/ 59 h 82"/>
                <a:gd name="T40" fmla="*/ 312 w 73"/>
                <a:gd name="T41" fmla="*/ 62 h 82"/>
                <a:gd name="T42" fmla="*/ 285 w 73"/>
                <a:gd name="T43" fmla="*/ 65 h 82"/>
                <a:gd name="T44" fmla="*/ 260 w 73"/>
                <a:gd name="T45" fmla="*/ 67 h 82"/>
                <a:gd name="T46" fmla="*/ 235 w 73"/>
                <a:gd name="T47" fmla="*/ 70 h 82"/>
                <a:gd name="T48" fmla="*/ 195 w 73"/>
                <a:gd name="T49" fmla="*/ 72 h 82"/>
                <a:gd name="T50" fmla="*/ 170 w 73"/>
                <a:gd name="T51" fmla="*/ 73 h 82"/>
                <a:gd name="T52" fmla="*/ 148 w 73"/>
                <a:gd name="T53" fmla="*/ 75 h 82"/>
                <a:gd name="T54" fmla="*/ 112 w 73"/>
                <a:gd name="T55" fmla="*/ 76 h 82"/>
                <a:gd name="T56" fmla="*/ 85 w 73"/>
                <a:gd name="T57" fmla="*/ 78 h 82"/>
                <a:gd name="T58" fmla="*/ 59 w 73"/>
                <a:gd name="T59" fmla="*/ 79 h 82"/>
                <a:gd name="T60" fmla="*/ 3 w 73"/>
                <a:gd name="T61" fmla="*/ 79 h 82"/>
                <a:gd name="T62" fmla="*/ 0 w 73"/>
                <a:gd name="T63" fmla="*/ 81 h 8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3"/>
                <a:gd name="T97" fmla="*/ 0 h 82"/>
                <a:gd name="T98" fmla="*/ 73 w 73"/>
                <a:gd name="T99" fmla="*/ 82 h 8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3" h="82">
                  <a:moveTo>
                    <a:pt x="72" y="0"/>
                  </a:moveTo>
                  <a:lnTo>
                    <a:pt x="72" y="3"/>
                  </a:lnTo>
                  <a:lnTo>
                    <a:pt x="72" y="8"/>
                  </a:lnTo>
                  <a:lnTo>
                    <a:pt x="70" y="11"/>
                  </a:lnTo>
                  <a:lnTo>
                    <a:pt x="70" y="14"/>
                  </a:lnTo>
                  <a:lnTo>
                    <a:pt x="69" y="17"/>
                  </a:lnTo>
                  <a:lnTo>
                    <a:pt x="67" y="20"/>
                  </a:lnTo>
                  <a:lnTo>
                    <a:pt x="66" y="23"/>
                  </a:lnTo>
                  <a:lnTo>
                    <a:pt x="66" y="26"/>
                  </a:lnTo>
                  <a:lnTo>
                    <a:pt x="64" y="30"/>
                  </a:lnTo>
                  <a:lnTo>
                    <a:pt x="62" y="34"/>
                  </a:lnTo>
                  <a:lnTo>
                    <a:pt x="61" y="37"/>
                  </a:lnTo>
                  <a:lnTo>
                    <a:pt x="59" y="41"/>
                  </a:lnTo>
                  <a:lnTo>
                    <a:pt x="56" y="42"/>
                  </a:lnTo>
                  <a:lnTo>
                    <a:pt x="54" y="45"/>
                  </a:lnTo>
                  <a:lnTo>
                    <a:pt x="51" y="47"/>
                  </a:lnTo>
                  <a:lnTo>
                    <a:pt x="48" y="51"/>
                  </a:lnTo>
                  <a:lnTo>
                    <a:pt x="45" y="53"/>
                  </a:lnTo>
                  <a:lnTo>
                    <a:pt x="42" y="56"/>
                  </a:lnTo>
                  <a:lnTo>
                    <a:pt x="38" y="59"/>
                  </a:lnTo>
                  <a:lnTo>
                    <a:pt x="35" y="62"/>
                  </a:lnTo>
                  <a:lnTo>
                    <a:pt x="32" y="65"/>
                  </a:lnTo>
                  <a:lnTo>
                    <a:pt x="29" y="67"/>
                  </a:lnTo>
                  <a:lnTo>
                    <a:pt x="26" y="70"/>
                  </a:lnTo>
                  <a:lnTo>
                    <a:pt x="22" y="72"/>
                  </a:lnTo>
                  <a:lnTo>
                    <a:pt x="19" y="73"/>
                  </a:lnTo>
                  <a:lnTo>
                    <a:pt x="16" y="75"/>
                  </a:lnTo>
                  <a:lnTo>
                    <a:pt x="13" y="76"/>
                  </a:lnTo>
                  <a:lnTo>
                    <a:pt x="10" y="78"/>
                  </a:lnTo>
                  <a:lnTo>
                    <a:pt x="6" y="79"/>
                  </a:lnTo>
                  <a:lnTo>
                    <a:pt x="3" y="79"/>
                  </a:lnTo>
                  <a:lnTo>
                    <a:pt x="0" y="81"/>
                  </a:lnTo>
                </a:path>
              </a:pathLst>
            </a:custGeom>
            <a:noFill/>
            <a:ln w="12700" cap="rnd">
              <a:solidFill>
                <a:srgbClr val="000000"/>
              </a:solidFill>
              <a:round/>
              <a:headEnd type="none" w="sm" len="sm"/>
              <a:tailEnd type="none" w="sm" len="sm"/>
            </a:ln>
          </p:spPr>
          <p:txBody>
            <a:bodyPr/>
            <a:lstStyle/>
            <a:p>
              <a:endParaRPr lang="en-US"/>
            </a:p>
          </p:txBody>
        </p:sp>
        <p:sp>
          <p:nvSpPr>
            <p:cNvPr id="26802" name="Freeform 2183"/>
            <p:cNvSpPr>
              <a:spLocks/>
            </p:cNvSpPr>
            <p:nvPr/>
          </p:nvSpPr>
          <p:spPr bwMode="auto">
            <a:xfrm>
              <a:off x="3101" y="1072"/>
              <a:ext cx="151" cy="101"/>
            </a:xfrm>
            <a:custGeom>
              <a:avLst/>
              <a:gdLst>
                <a:gd name="T0" fmla="*/ 1007 w 139"/>
                <a:gd name="T1" fmla="*/ 0 h 101"/>
                <a:gd name="T2" fmla="*/ 1007 w 139"/>
                <a:gd name="T3" fmla="*/ 4 h 101"/>
                <a:gd name="T4" fmla="*/ 1007 w 139"/>
                <a:gd name="T5" fmla="*/ 10 h 101"/>
                <a:gd name="T6" fmla="*/ 992 w 139"/>
                <a:gd name="T7" fmla="*/ 13 h 101"/>
                <a:gd name="T8" fmla="*/ 992 w 139"/>
                <a:gd name="T9" fmla="*/ 17 h 101"/>
                <a:gd name="T10" fmla="*/ 957 w 139"/>
                <a:gd name="T11" fmla="*/ 21 h 101"/>
                <a:gd name="T12" fmla="*/ 931 w 139"/>
                <a:gd name="T13" fmla="*/ 25 h 101"/>
                <a:gd name="T14" fmla="*/ 918 w 139"/>
                <a:gd name="T15" fmla="*/ 29 h 101"/>
                <a:gd name="T16" fmla="*/ 918 w 139"/>
                <a:gd name="T17" fmla="*/ 33 h 101"/>
                <a:gd name="T18" fmla="*/ 908 w 139"/>
                <a:gd name="T19" fmla="*/ 37 h 101"/>
                <a:gd name="T20" fmla="*/ 873 w 139"/>
                <a:gd name="T21" fmla="*/ 42 h 101"/>
                <a:gd name="T22" fmla="*/ 853 w 139"/>
                <a:gd name="T23" fmla="*/ 46 h 101"/>
                <a:gd name="T24" fmla="*/ 836 w 139"/>
                <a:gd name="T25" fmla="*/ 50 h 101"/>
                <a:gd name="T26" fmla="*/ 778 w 139"/>
                <a:gd name="T27" fmla="*/ 52 h 101"/>
                <a:gd name="T28" fmla="*/ 770 w 139"/>
                <a:gd name="T29" fmla="*/ 56 h 101"/>
                <a:gd name="T30" fmla="*/ 715 w 139"/>
                <a:gd name="T31" fmla="*/ 58 h 101"/>
                <a:gd name="T32" fmla="*/ 667 w 139"/>
                <a:gd name="T33" fmla="*/ 63 h 101"/>
                <a:gd name="T34" fmla="*/ 615 w 139"/>
                <a:gd name="T35" fmla="*/ 65 h 101"/>
                <a:gd name="T36" fmla="*/ 584 w 139"/>
                <a:gd name="T37" fmla="*/ 69 h 101"/>
                <a:gd name="T38" fmla="*/ 538 w 139"/>
                <a:gd name="T39" fmla="*/ 73 h 101"/>
                <a:gd name="T40" fmla="*/ 480 w 139"/>
                <a:gd name="T41" fmla="*/ 77 h 101"/>
                <a:gd name="T42" fmla="*/ 441 w 139"/>
                <a:gd name="T43" fmla="*/ 81 h 101"/>
                <a:gd name="T44" fmla="*/ 405 w 139"/>
                <a:gd name="T45" fmla="*/ 83 h 101"/>
                <a:gd name="T46" fmla="*/ 356 w 139"/>
                <a:gd name="T47" fmla="*/ 87 h 101"/>
                <a:gd name="T48" fmla="*/ 316 w 139"/>
                <a:gd name="T49" fmla="*/ 88 h 101"/>
                <a:gd name="T50" fmla="*/ 268 w 139"/>
                <a:gd name="T51" fmla="*/ 90 h 101"/>
                <a:gd name="T52" fmla="*/ 227 w 139"/>
                <a:gd name="T53" fmla="*/ 92 h 101"/>
                <a:gd name="T54" fmla="*/ 184 w 139"/>
                <a:gd name="T55" fmla="*/ 94 h 101"/>
                <a:gd name="T56" fmla="*/ 136 w 139"/>
                <a:gd name="T57" fmla="*/ 96 h 101"/>
                <a:gd name="T58" fmla="*/ 83 w 139"/>
                <a:gd name="T59" fmla="*/ 98 h 101"/>
                <a:gd name="T60" fmla="*/ 50 w 139"/>
                <a:gd name="T61" fmla="*/ 98 h 101"/>
                <a:gd name="T62" fmla="*/ 0 w 139"/>
                <a:gd name="T63" fmla="*/ 100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9"/>
                <a:gd name="T97" fmla="*/ 0 h 101"/>
                <a:gd name="T98" fmla="*/ 139 w 139"/>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9" h="101">
                  <a:moveTo>
                    <a:pt x="138" y="0"/>
                  </a:moveTo>
                  <a:lnTo>
                    <a:pt x="138" y="4"/>
                  </a:lnTo>
                  <a:lnTo>
                    <a:pt x="138" y="10"/>
                  </a:lnTo>
                  <a:lnTo>
                    <a:pt x="135" y="13"/>
                  </a:lnTo>
                  <a:lnTo>
                    <a:pt x="135" y="17"/>
                  </a:lnTo>
                  <a:lnTo>
                    <a:pt x="132" y="21"/>
                  </a:lnTo>
                  <a:lnTo>
                    <a:pt x="129" y="25"/>
                  </a:lnTo>
                  <a:lnTo>
                    <a:pt x="126" y="29"/>
                  </a:lnTo>
                  <a:lnTo>
                    <a:pt x="126" y="33"/>
                  </a:lnTo>
                  <a:lnTo>
                    <a:pt x="123" y="37"/>
                  </a:lnTo>
                  <a:lnTo>
                    <a:pt x="120" y="42"/>
                  </a:lnTo>
                  <a:lnTo>
                    <a:pt x="117" y="46"/>
                  </a:lnTo>
                  <a:lnTo>
                    <a:pt x="113" y="50"/>
                  </a:lnTo>
                  <a:lnTo>
                    <a:pt x="107" y="52"/>
                  </a:lnTo>
                  <a:lnTo>
                    <a:pt x="104" y="56"/>
                  </a:lnTo>
                  <a:lnTo>
                    <a:pt x="98" y="58"/>
                  </a:lnTo>
                  <a:lnTo>
                    <a:pt x="92" y="63"/>
                  </a:lnTo>
                  <a:lnTo>
                    <a:pt x="86" y="65"/>
                  </a:lnTo>
                  <a:lnTo>
                    <a:pt x="80" y="69"/>
                  </a:lnTo>
                  <a:lnTo>
                    <a:pt x="74" y="73"/>
                  </a:lnTo>
                  <a:lnTo>
                    <a:pt x="67" y="77"/>
                  </a:lnTo>
                  <a:lnTo>
                    <a:pt x="61" y="81"/>
                  </a:lnTo>
                  <a:lnTo>
                    <a:pt x="55" y="83"/>
                  </a:lnTo>
                  <a:lnTo>
                    <a:pt x="49" y="87"/>
                  </a:lnTo>
                  <a:lnTo>
                    <a:pt x="43" y="88"/>
                  </a:lnTo>
                  <a:lnTo>
                    <a:pt x="37" y="90"/>
                  </a:lnTo>
                  <a:lnTo>
                    <a:pt x="31" y="92"/>
                  </a:lnTo>
                  <a:lnTo>
                    <a:pt x="25" y="94"/>
                  </a:lnTo>
                  <a:lnTo>
                    <a:pt x="18" y="96"/>
                  </a:lnTo>
                  <a:lnTo>
                    <a:pt x="12" y="98"/>
                  </a:lnTo>
                  <a:lnTo>
                    <a:pt x="6" y="98"/>
                  </a:lnTo>
                  <a:lnTo>
                    <a:pt x="0" y="100"/>
                  </a:lnTo>
                </a:path>
              </a:pathLst>
            </a:custGeom>
            <a:noFill/>
            <a:ln w="12700" cap="rnd">
              <a:solidFill>
                <a:srgbClr val="000000"/>
              </a:solidFill>
              <a:round/>
              <a:headEnd type="none" w="sm" len="sm"/>
              <a:tailEnd type="none" w="sm" len="sm"/>
            </a:ln>
          </p:spPr>
          <p:txBody>
            <a:bodyPr/>
            <a:lstStyle/>
            <a:p>
              <a:endParaRPr lang="en-US"/>
            </a:p>
          </p:txBody>
        </p:sp>
        <p:sp>
          <p:nvSpPr>
            <p:cNvPr id="26803" name="Freeform 2184"/>
            <p:cNvSpPr>
              <a:spLocks/>
            </p:cNvSpPr>
            <p:nvPr/>
          </p:nvSpPr>
          <p:spPr bwMode="auto">
            <a:xfrm>
              <a:off x="3100" y="1094"/>
              <a:ext cx="230" cy="106"/>
            </a:xfrm>
            <a:custGeom>
              <a:avLst/>
              <a:gdLst>
                <a:gd name="T0" fmla="*/ 1492 w 212"/>
                <a:gd name="T1" fmla="*/ 0 h 106"/>
                <a:gd name="T2" fmla="*/ 1492 w 212"/>
                <a:gd name="T3" fmla="*/ 4 h 106"/>
                <a:gd name="T4" fmla="*/ 1492 w 212"/>
                <a:gd name="T5" fmla="*/ 10 h 106"/>
                <a:gd name="T6" fmla="*/ 1446 w 212"/>
                <a:gd name="T7" fmla="*/ 14 h 106"/>
                <a:gd name="T8" fmla="*/ 1446 w 212"/>
                <a:gd name="T9" fmla="*/ 18 h 106"/>
                <a:gd name="T10" fmla="*/ 1432 w 212"/>
                <a:gd name="T11" fmla="*/ 22 h 106"/>
                <a:gd name="T12" fmla="*/ 1394 w 212"/>
                <a:gd name="T13" fmla="*/ 26 h 106"/>
                <a:gd name="T14" fmla="*/ 1358 w 212"/>
                <a:gd name="T15" fmla="*/ 30 h 106"/>
                <a:gd name="T16" fmla="*/ 1358 w 212"/>
                <a:gd name="T17" fmla="*/ 34 h 106"/>
                <a:gd name="T18" fmla="*/ 1327 w 212"/>
                <a:gd name="T19" fmla="*/ 38 h 106"/>
                <a:gd name="T20" fmla="*/ 1293 w 212"/>
                <a:gd name="T21" fmla="*/ 44 h 106"/>
                <a:gd name="T22" fmla="*/ 1260 w 212"/>
                <a:gd name="T23" fmla="*/ 48 h 106"/>
                <a:gd name="T24" fmla="*/ 1223 w 212"/>
                <a:gd name="T25" fmla="*/ 53 h 106"/>
                <a:gd name="T26" fmla="*/ 1161 w 212"/>
                <a:gd name="T27" fmla="*/ 55 h 106"/>
                <a:gd name="T28" fmla="*/ 1127 w 212"/>
                <a:gd name="T29" fmla="*/ 59 h 106"/>
                <a:gd name="T30" fmla="*/ 1064 w 212"/>
                <a:gd name="T31" fmla="*/ 61 h 106"/>
                <a:gd name="T32" fmla="*/ 998 w 212"/>
                <a:gd name="T33" fmla="*/ 67 h 106"/>
                <a:gd name="T34" fmla="*/ 923 w 212"/>
                <a:gd name="T35" fmla="*/ 69 h 106"/>
                <a:gd name="T36" fmla="*/ 854 w 212"/>
                <a:gd name="T37" fmla="*/ 73 h 106"/>
                <a:gd name="T38" fmla="*/ 794 w 212"/>
                <a:gd name="T39" fmla="*/ 77 h 106"/>
                <a:gd name="T40" fmla="*/ 725 w 212"/>
                <a:gd name="T41" fmla="*/ 81 h 106"/>
                <a:gd name="T42" fmla="*/ 665 w 212"/>
                <a:gd name="T43" fmla="*/ 85 h 106"/>
                <a:gd name="T44" fmla="*/ 599 w 212"/>
                <a:gd name="T45" fmla="*/ 87 h 106"/>
                <a:gd name="T46" fmla="*/ 524 w 212"/>
                <a:gd name="T47" fmla="*/ 91 h 106"/>
                <a:gd name="T48" fmla="*/ 472 w 212"/>
                <a:gd name="T49" fmla="*/ 93 h 106"/>
                <a:gd name="T50" fmla="*/ 401 w 212"/>
                <a:gd name="T51" fmla="*/ 95 h 106"/>
                <a:gd name="T52" fmla="*/ 338 w 212"/>
                <a:gd name="T53" fmla="*/ 97 h 106"/>
                <a:gd name="T54" fmla="*/ 266 w 212"/>
                <a:gd name="T55" fmla="*/ 99 h 106"/>
                <a:gd name="T56" fmla="*/ 197 w 212"/>
                <a:gd name="T57" fmla="*/ 101 h 106"/>
                <a:gd name="T58" fmla="*/ 137 w 212"/>
                <a:gd name="T59" fmla="*/ 103 h 106"/>
                <a:gd name="T60" fmla="*/ 64 w 212"/>
                <a:gd name="T61" fmla="*/ 103 h 106"/>
                <a:gd name="T62" fmla="*/ 0 w 212"/>
                <a:gd name="T63" fmla="*/ 105 h 1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2"/>
                <a:gd name="T97" fmla="*/ 0 h 106"/>
                <a:gd name="T98" fmla="*/ 212 w 212"/>
                <a:gd name="T99" fmla="*/ 106 h 10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2" h="106">
                  <a:moveTo>
                    <a:pt x="211" y="0"/>
                  </a:moveTo>
                  <a:lnTo>
                    <a:pt x="211" y="4"/>
                  </a:lnTo>
                  <a:lnTo>
                    <a:pt x="211" y="10"/>
                  </a:lnTo>
                  <a:lnTo>
                    <a:pt x="206" y="14"/>
                  </a:lnTo>
                  <a:lnTo>
                    <a:pt x="206" y="18"/>
                  </a:lnTo>
                  <a:lnTo>
                    <a:pt x="202" y="22"/>
                  </a:lnTo>
                  <a:lnTo>
                    <a:pt x="197" y="26"/>
                  </a:lnTo>
                  <a:lnTo>
                    <a:pt x="192" y="30"/>
                  </a:lnTo>
                  <a:lnTo>
                    <a:pt x="192" y="34"/>
                  </a:lnTo>
                  <a:lnTo>
                    <a:pt x="188" y="38"/>
                  </a:lnTo>
                  <a:lnTo>
                    <a:pt x="183" y="44"/>
                  </a:lnTo>
                  <a:lnTo>
                    <a:pt x="178" y="48"/>
                  </a:lnTo>
                  <a:lnTo>
                    <a:pt x="173" y="53"/>
                  </a:lnTo>
                  <a:lnTo>
                    <a:pt x="164" y="55"/>
                  </a:lnTo>
                  <a:lnTo>
                    <a:pt x="159" y="59"/>
                  </a:lnTo>
                  <a:lnTo>
                    <a:pt x="150" y="61"/>
                  </a:lnTo>
                  <a:lnTo>
                    <a:pt x="141" y="67"/>
                  </a:lnTo>
                  <a:lnTo>
                    <a:pt x="131" y="69"/>
                  </a:lnTo>
                  <a:lnTo>
                    <a:pt x="122" y="73"/>
                  </a:lnTo>
                  <a:lnTo>
                    <a:pt x="113" y="77"/>
                  </a:lnTo>
                  <a:lnTo>
                    <a:pt x="103" y="81"/>
                  </a:lnTo>
                  <a:lnTo>
                    <a:pt x="94" y="85"/>
                  </a:lnTo>
                  <a:lnTo>
                    <a:pt x="84" y="87"/>
                  </a:lnTo>
                  <a:lnTo>
                    <a:pt x="75" y="91"/>
                  </a:lnTo>
                  <a:lnTo>
                    <a:pt x="66" y="93"/>
                  </a:lnTo>
                  <a:lnTo>
                    <a:pt x="56" y="95"/>
                  </a:lnTo>
                  <a:lnTo>
                    <a:pt x="47" y="97"/>
                  </a:lnTo>
                  <a:lnTo>
                    <a:pt x="38" y="99"/>
                  </a:lnTo>
                  <a:lnTo>
                    <a:pt x="28" y="101"/>
                  </a:lnTo>
                  <a:lnTo>
                    <a:pt x="19" y="103"/>
                  </a:lnTo>
                  <a:lnTo>
                    <a:pt x="9" y="103"/>
                  </a:lnTo>
                  <a:lnTo>
                    <a:pt x="0" y="105"/>
                  </a:lnTo>
                </a:path>
              </a:pathLst>
            </a:custGeom>
            <a:noFill/>
            <a:ln w="12700" cap="rnd">
              <a:solidFill>
                <a:srgbClr val="000000"/>
              </a:solidFill>
              <a:round/>
              <a:headEnd type="none" w="sm" len="sm"/>
              <a:tailEnd type="none" w="sm" len="sm"/>
            </a:ln>
          </p:spPr>
          <p:txBody>
            <a:bodyPr/>
            <a:lstStyle/>
            <a:p>
              <a:endParaRPr lang="en-US"/>
            </a:p>
          </p:txBody>
        </p:sp>
        <p:sp>
          <p:nvSpPr>
            <p:cNvPr id="26804" name="Freeform 2185"/>
            <p:cNvSpPr>
              <a:spLocks/>
            </p:cNvSpPr>
            <p:nvPr/>
          </p:nvSpPr>
          <p:spPr bwMode="auto">
            <a:xfrm>
              <a:off x="3182" y="1186"/>
              <a:ext cx="148" cy="42"/>
            </a:xfrm>
            <a:custGeom>
              <a:avLst/>
              <a:gdLst>
                <a:gd name="T0" fmla="*/ 873 w 137"/>
                <a:gd name="T1" fmla="*/ 0 h 42"/>
                <a:gd name="T2" fmla="*/ 873 w 137"/>
                <a:gd name="T3" fmla="*/ 2 h 42"/>
                <a:gd name="T4" fmla="*/ 873 w 137"/>
                <a:gd name="T5" fmla="*/ 4 h 42"/>
                <a:gd name="T6" fmla="*/ 858 w 137"/>
                <a:gd name="T7" fmla="*/ 6 h 42"/>
                <a:gd name="T8" fmla="*/ 858 w 137"/>
                <a:gd name="T9" fmla="*/ 7 h 42"/>
                <a:gd name="T10" fmla="*/ 818 w 137"/>
                <a:gd name="T11" fmla="*/ 9 h 42"/>
                <a:gd name="T12" fmla="*/ 812 w 137"/>
                <a:gd name="T13" fmla="*/ 10 h 42"/>
                <a:gd name="T14" fmla="*/ 799 w 137"/>
                <a:gd name="T15" fmla="*/ 12 h 42"/>
                <a:gd name="T16" fmla="*/ 799 w 137"/>
                <a:gd name="T17" fmla="*/ 13 h 42"/>
                <a:gd name="T18" fmla="*/ 769 w 137"/>
                <a:gd name="T19" fmla="*/ 15 h 42"/>
                <a:gd name="T20" fmla="*/ 752 w 137"/>
                <a:gd name="T21" fmla="*/ 17 h 42"/>
                <a:gd name="T22" fmla="*/ 740 w 137"/>
                <a:gd name="T23" fmla="*/ 19 h 42"/>
                <a:gd name="T24" fmla="*/ 712 w 137"/>
                <a:gd name="T25" fmla="*/ 21 h 42"/>
                <a:gd name="T26" fmla="*/ 685 w 137"/>
                <a:gd name="T27" fmla="*/ 21 h 42"/>
                <a:gd name="T28" fmla="*/ 649 w 137"/>
                <a:gd name="T29" fmla="*/ 23 h 42"/>
                <a:gd name="T30" fmla="*/ 616 w 137"/>
                <a:gd name="T31" fmla="*/ 24 h 42"/>
                <a:gd name="T32" fmla="*/ 587 w 137"/>
                <a:gd name="T33" fmla="*/ 26 h 42"/>
                <a:gd name="T34" fmla="*/ 548 w 137"/>
                <a:gd name="T35" fmla="*/ 27 h 42"/>
                <a:gd name="T36" fmla="*/ 507 w 137"/>
                <a:gd name="T37" fmla="*/ 28 h 42"/>
                <a:gd name="T38" fmla="*/ 469 w 137"/>
                <a:gd name="T39" fmla="*/ 30 h 42"/>
                <a:gd name="T40" fmla="*/ 419 w 137"/>
                <a:gd name="T41" fmla="*/ 32 h 42"/>
                <a:gd name="T42" fmla="*/ 384 w 137"/>
                <a:gd name="T43" fmla="*/ 33 h 42"/>
                <a:gd name="T44" fmla="*/ 344 w 137"/>
                <a:gd name="T45" fmla="*/ 34 h 42"/>
                <a:gd name="T46" fmla="*/ 305 w 137"/>
                <a:gd name="T47" fmla="*/ 35 h 42"/>
                <a:gd name="T48" fmla="*/ 271 w 137"/>
                <a:gd name="T49" fmla="*/ 36 h 42"/>
                <a:gd name="T50" fmla="*/ 232 w 137"/>
                <a:gd name="T51" fmla="*/ 37 h 42"/>
                <a:gd name="T52" fmla="*/ 192 w 137"/>
                <a:gd name="T53" fmla="*/ 38 h 42"/>
                <a:gd name="T54" fmla="*/ 153 w 137"/>
                <a:gd name="T55" fmla="*/ 39 h 42"/>
                <a:gd name="T56" fmla="*/ 115 w 137"/>
                <a:gd name="T57" fmla="*/ 39 h 42"/>
                <a:gd name="T58" fmla="*/ 72 w 137"/>
                <a:gd name="T59" fmla="*/ 40 h 42"/>
                <a:gd name="T60" fmla="*/ 6 w 137"/>
                <a:gd name="T61" fmla="*/ 40 h 42"/>
                <a:gd name="T62" fmla="*/ 0 w 137"/>
                <a:gd name="T63" fmla="*/ 41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7"/>
                <a:gd name="T97" fmla="*/ 0 h 42"/>
                <a:gd name="T98" fmla="*/ 137 w 137"/>
                <a:gd name="T99" fmla="*/ 42 h 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7" h="42">
                  <a:moveTo>
                    <a:pt x="136" y="0"/>
                  </a:moveTo>
                  <a:lnTo>
                    <a:pt x="136" y="2"/>
                  </a:lnTo>
                  <a:lnTo>
                    <a:pt x="136" y="4"/>
                  </a:lnTo>
                  <a:lnTo>
                    <a:pt x="133" y="6"/>
                  </a:lnTo>
                  <a:lnTo>
                    <a:pt x="133" y="7"/>
                  </a:lnTo>
                  <a:lnTo>
                    <a:pt x="130" y="9"/>
                  </a:lnTo>
                  <a:lnTo>
                    <a:pt x="127" y="10"/>
                  </a:lnTo>
                  <a:lnTo>
                    <a:pt x="124" y="12"/>
                  </a:lnTo>
                  <a:lnTo>
                    <a:pt x="124" y="13"/>
                  </a:lnTo>
                  <a:lnTo>
                    <a:pt x="121" y="15"/>
                  </a:lnTo>
                  <a:lnTo>
                    <a:pt x="118" y="17"/>
                  </a:lnTo>
                  <a:lnTo>
                    <a:pt x="115" y="19"/>
                  </a:lnTo>
                  <a:lnTo>
                    <a:pt x="112" y="21"/>
                  </a:lnTo>
                  <a:lnTo>
                    <a:pt x="106" y="21"/>
                  </a:lnTo>
                  <a:lnTo>
                    <a:pt x="103" y="23"/>
                  </a:lnTo>
                  <a:lnTo>
                    <a:pt x="97" y="24"/>
                  </a:lnTo>
                  <a:lnTo>
                    <a:pt x="91" y="26"/>
                  </a:lnTo>
                  <a:lnTo>
                    <a:pt x="85" y="27"/>
                  </a:lnTo>
                  <a:lnTo>
                    <a:pt x="79" y="28"/>
                  </a:lnTo>
                  <a:lnTo>
                    <a:pt x="73" y="30"/>
                  </a:lnTo>
                  <a:lnTo>
                    <a:pt x="66" y="32"/>
                  </a:lnTo>
                  <a:lnTo>
                    <a:pt x="60" y="33"/>
                  </a:lnTo>
                  <a:lnTo>
                    <a:pt x="54" y="34"/>
                  </a:lnTo>
                  <a:lnTo>
                    <a:pt x="48" y="35"/>
                  </a:lnTo>
                  <a:lnTo>
                    <a:pt x="42" y="36"/>
                  </a:lnTo>
                  <a:lnTo>
                    <a:pt x="36" y="37"/>
                  </a:lnTo>
                  <a:lnTo>
                    <a:pt x="30" y="38"/>
                  </a:lnTo>
                  <a:lnTo>
                    <a:pt x="24" y="39"/>
                  </a:lnTo>
                  <a:lnTo>
                    <a:pt x="18" y="39"/>
                  </a:lnTo>
                  <a:lnTo>
                    <a:pt x="12" y="40"/>
                  </a:lnTo>
                  <a:lnTo>
                    <a:pt x="6" y="40"/>
                  </a:lnTo>
                  <a:lnTo>
                    <a:pt x="0" y="41"/>
                  </a:lnTo>
                </a:path>
              </a:pathLst>
            </a:custGeom>
            <a:noFill/>
            <a:ln w="12700" cap="rnd">
              <a:solidFill>
                <a:srgbClr val="000000"/>
              </a:solidFill>
              <a:round/>
              <a:headEnd type="none" w="sm" len="sm"/>
              <a:tailEnd type="none" w="sm" len="sm"/>
            </a:ln>
          </p:spPr>
          <p:txBody>
            <a:bodyPr/>
            <a:lstStyle/>
            <a:p>
              <a:endParaRPr lang="en-US"/>
            </a:p>
          </p:txBody>
        </p:sp>
        <p:sp>
          <p:nvSpPr>
            <p:cNvPr id="26805" name="Oval 2575"/>
            <p:cNvSpPr>
              <a:spLocks noChangeArrowheads="1"/>
            </p:cNvSpPr>
            <p:nvPr/>
          </p:nvSpPr>
          <p:spPr bwMode="auto">
            <a:xfrm>
              <a:off x="3445" y="796"/>
              <a:ext cx="119" cy="114"/>
            </a:xfrm>
            <a:prstGeom prst="ellipse">
              <a:avLst/>
            </a:prstGeom>
            <a:noFill/>
            <a:ln w="76200">
              <a:solidFill>
                <a:schemeClr val="tx1"/>
              </a:solidFill>
              <a:round/>
              <a:headEnd/>
              <a:tailEnd/>
            </a:ln>
          </p:spPr>
          <p:txBody>
            <a:bodyPr wrap="none" anchor="ctr"/>
            <a:lstStyle/>
            <a:p>
              <a:pPr eaLnBrk="0" hangingPunct="0"/>
              <a:endParaRPr lang="en-US" sz="2400">
                <a:latin typeface="Verdana" pitchFamily="34" charset="0"/>
              </a:endParaRPr>
            </a:p>
          </p:txBody>
        </p:sp>
        <p:sp>
          <p:nvSpPr>
            <p:cNvPr id="26806" name="Oval 2576"/>
            <p:cNvSpPr>
              <a:spLocks noChangeArrowheads="1"/>
            </p:cNvSpPr>
            <p:nvPr/>
          </p:nvSpPr>
          <p:spPr bwMode="auto">
            <a:xfrm>
              <a:off x="3475" y="826"/>
              <a:ext cx="59" cy="54"/>
            </a:xfrm>
            <a:prstGeom prst="ellipse">
              <a:avLst/>
            </a:prstGeom>
            <a:solidFill>
              <a:schemeClr val="bg1"/>
            </a:solidFill>
            <a:ln w="12700">
              <a:solidFill>
                <a:schemeClr val="tx1"/>
              </a:solidFill>
              <a:round/>
              <a:headEnd/>
              <a:tailEnd/>
            </a:ln>
          </p:spPr>
          <p:txBody>
            <a:bodyPr wrap="none" anchor="ctr"/>
            <a:lstStyle/>
            <a:p>
              <a:pPr eaLnBrk="0" hangingPunct="0"/>
              <a:endParaRPr lang="en-US" sz="2400">
                <a:latin typeface="Verdana" pitchFamily="34" charset="0"/>
              </a:endParaRPr>
            </a:p>
          </p:txBody>
        </p:sp>
        <p:sp>
          <p:nvSpPr>
            <p:cNvPr id="26807" name="AutoShape 2577"/>
            <p:cNvSpPr>
              <a:spLocks noChangeArrowheads="1"/>
            </p:cNvSpPr>
            <p:nvPr/>
          </p:nvSpPr>
          <p:spPr bwMode="auto">
            <a:xfrm>
              <a:off x="3599" y="794"/>
              <a:ext cx="158" cy="70"/>
            </a:xfrm>
            <a:prstGeom prst="roundRect">
              <a:avLst>
                <a:gd name="adj" fmla="val 12495"/>
              </a:avLst>
            </a:prstGeom>
            <a:noFill/>
            <a:ln w="25400">
              <a:solidFill>
                <a:schemeClr val="tx1"/>
              </a:solidFill>
              <a:round/>
              <a:headEnd/>
              <a:tailEnd/>
            </a:ln>
          </p:spPr>
          <p:txBody>
            <a:bodyPr wrap="none" anchor="ctr"/>
            <a:lstStyle/>
            <a:p>
              <a:pPr eaLnBrk="0" hangingPunct="0"/>
              <a:endParaRPr lang="en-US" sz="2400">
                <a:latin typeface="Verdana" pitchFamily="34" charset="0"/>
              </a:endParaRPr>
            </a:p>
          </p:txBody>
        </p:sp>
        <p:sp>
          <p:nvSpPr>
            <p:cNvPr id="26808" name="Line 2578"/>
            <p:cNvSpPr>
              <a:spLocks noChangeShapeType="1"/>
            </p:cNvSpPr>
            <p:nvPr/>
          </p:nvSpPr>
          <p:spPr bwMode="auto">
            <a:xfrm>
              <a:off x="3714" y="750"/>
              <a:ext cx="0" cy="44"/>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6809" name="Oval 2579"/>
            <p:cNvSpPr>
              <a:spLocks noChangeArrowheads="1"/>
            </p:cNvSpPr>
            <p:nvPr/>
          </p:nvSpPr>
          <p:spPr bwMode="auto">
            <a:xfrm>
              <a:off x="3731" y="886"/>
              <a:ext cx="32" cy="30"/>
            </a:xfrm>
            <a:prstGeom prst="ellipse">
              <a:avLst/>
            </a:prstGeom>
            <a:solidFill>
              <a:schemeClr val="bg1"/>
            </a:solidFill>
            <a:ln w="50800">
              <a:solidFill>
                <a:schemeClr val="tx1"/>
              </a:solidFill>
              <a:round/>
              <a:headEnd/>
              <a:tailEnd/>
            </a:ln>
          </p:spPr>
          <p:txBody>
            <a:bodyPr wrap="none" anchor="ctr"/>
            <a:lstStyle/>
            <a:p>
              <a:pPr eaLnBrk="0" hangingPunct="0"/>
              <a:endParaRPr lang="en-US" sz="2400">
                <a:latin typeface="Verdana" pitchFamily="34" charset="0"/>
              </a:endParaRPr>
            </a:p>
          </p:txBody>
        </p:sp>
        <p:sp>
          <p:nvSpPr>
            <p:cNvPr id="26810" name="Oval 2580"/>
            <p:cNvSpPr>
              <a:spLocks noChangeArrowheads="1"/>
            </p:cNvSpPr>
            <p:nvPr/>
          </p:nvSpPr>
          <p:spPr bwMode="auto">
            <a:xfrm>
              <a:off x="3534" y="734"/>
              <a:ext cx="2" cy="4"/>
            </a:xfrm>
            <a:prstGeom prst="ellipse">
              <a:avLst/>
            </a:prstGeom>
            <a:solidFill>
              <a:schemeClr val="bg1"/>
            </a:solidFill>
            <a:ln w="50800">
              <a:solidFill>
                <a:schemeClr val="tx1"/>
              </a:solidFill>
              <a:round/>
              <a:headEnd/>
              <a:tailEnd/>
            </a:ln>
          </p:spPr>
          <p:txBody>
            <a:bodyPr wrap="none" anchor="ctr"/>
            <a:lstStyle/>
            <a:p>
              <a:pPr eaLnBrk="0" hangingPunct="0"/>
              <a:endParaRPr lang="en-US" sz="2400">
                <a:latin typeface="Verdana" pitchFamily="34" charset="0"/>
              </a:endParaRPr>
            </a:p>
          </p:txBody>
        </p:sp>
        <p:sp>
          <p:nvSpPr>
            <p:cNvPr id="26811" name="Line 2581"/>
            <p:cNvSpPr>
              <a:spLocks noChangeShapeType="1"/>
            </p:cNvSpPr>
            <p:nvPr/>
          </p:nvSpPr>
          <p:spPr bwMode="auto">
            <a:xfrm>
              <a:off x="3542" y="758"/>
              <a:ext cx="0" cy="44"/>
            </a:xfrm>
            <a:prstGeom prst="line">
              <a:avLst/>
            </a:prstGeom>
            <a:noFill/>
            <a:ln w="50800">
              <a:solidFill>
                <a:schemeClr val="tx1"/>
              </a:solidFill>
              <a:round/>
              <a:headEnd type="none" w="sm" len="sm"/>
              <a:tailEnd type="none" w="sm" len="sm"/>
            </a:ln>
          </p:spPr>
          <p:txBody>
            <a:bodyPr wrap="none" anchor="ctr"/>
            <a:lstStyle/>
            <a:p>
              <a:endParaRPr lang="en-US"/>
            </a:p>
          </p:txBody>
        </p:sp>
        <p:sp>
          <p:nvSpPr>
            <p:cNvPr id="26812" name="Line 2582"/>
            <p:cNvSpPr>
              <a:spLocks noChangeShapeType="1"/>
            </p:cNvSpPr>
            <p:nvPr/>
          </p:nvSpPr>
          <p:spPr bwMode="auto">
            <a:xfrm flipH="1">
              <a:off x="3520" y="723"/>
              <a:ext cx="41" cy="2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6813" name="Line 2583"/>
            <p:cNvSpPr>
              <a:spLocks noChangeShapeType="1"/>
            </p:cNvSpPr>
            <p:nvPr/>
          </p:nvSpPr>
          <p:spPr bwMode="auto">
            <a:xfrm flipH="1">
              <a:off x="3565" y="767"/>
              <a:ext cx="41" cy="2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26814" name="AutoShape 2584"/>
            <p:cNvSpPr>
              <a:spLocks noChangeArrowheads="1"/>
            </p:cNvSpPr>
            <p:nvPr/>
          </p:nvSpPr>
          <p:spPr bwMode="auto">
            <a:xfrm>
              <a:off x="3053" y="802"/>
              <a:ext cx="325" cy="70"/>
            </a:xfrm>
            <a:prstGeom prst="roundRect">
              <a:avLst>
                <a:gd name="adj" fmla="val 12495"/>
              </a:avLst>
            </a:prstGeom>
            <a:solidFill>
              <a:schemeClr val="bg1"/>
            </a:solidFill>
            <a:ln w="25400">
              <a:solidFill>
                <a:schemeClr val="tx1"/>
              </a:solidFill>
              <a:round/>
              <a:headEnd/>
              <a:tailEnd/>
            </a:ln>
          </p:spPr>
          <p:txBody>
            <a:bodyPr wrap="none" anchor="ctr"/>
            <a:lstStyle/>
            <a:p>
              <a:pPr eaLnBrk="0" hangingPunct="0"/>
              <a:endParaRPr lang="en-US" sz="2400">
                <a:latin typeface="Verdana" pitchFamily="34" charset="0"/>
              </a:endParaRPr>
            </a:p>
          </p:txBody>
        </p:sp>
        <p:sp>
          <p:nvSpPr>
            <p:cNvPr id="26815" name="Oval 2585"/>
            <p:cNvSpPr>
              <a:spLocks noChangeArrowheads="1"/>
            </p:cNvSpPr>
            <p:nvPr/>
          </p:nvSpPr>
          <p:spPr bwMode="auto">
            <a:xfrm>
              <a:off x="3352" y="894"/>
              <a:ext cx="32" cy="30"/>
            </a:xfrm>
            <a:prstGeom prst="ellipse">
              <a:avLst/>
            </a:prstGeom>
            <a:solidFill>
              <a:schemeClr val="bg1"/>
            </a:solidFill>
            <a:ln w="50800">
              <a:solidFill>
                <a:schemeClr val="tx1"/>
              </a:solidFill>
              <a:round/>
              <a:headEnd/>
              <a:tailEnd/>
            </a:ln>
          </p:spPr>
          <p:txBody>
            <a:bodyPr wrap="none" anchor="ctr"/>
            <a:lstStyle/>
            <a:p>
              <a:pPr eaLnBrk="0" hangingPunct="0"/>
              <a:endParaRPr lang="en-US" sz="2400">
                <a:latin typeface="Verdana" pitchFamily="34" charset="0"/>
              </a:endParaRPr>
            </a:p>
          </p:txBody>
        </p:sp>
        <p:sp>
          <p:nvSpPr>
            <p:cNvPr id="26816" name="Oval 2586"/>
            <p:cNvSpPr>
              <a:spLocks noChangeArrowheads="1"/>
            </p:cNvSpPr>
            <p:nvPr/>
          </p:nvSpPr>
          <p:spPr bwMode="auto">
            <a:xfrm>
              <a:off x="3074" y="892"/>
              <a:ext cx="33" cy="30"/>
            </a:xfrm>
            <a:prstGeom prst="ellipse">
              <a:avLst/>
            </a:prstGeom>
            <a:solidFill>
              <a:schemeClr val="bg1"/>
            </a:solidFill>
            <a:ln w="50800">
              <a:solidFill>
                <a:schemeClr val="tx1"/>
              </a:solidFill>
              <a:round/>
              <a:headEnd/>
              <a:tailEnd/>
            </a:ln>
          </p:spPr>
          <p:txBody>
            <a:bodyPr wrap="none" anchor="ctr"/>
            <a:lstStyle/>
            <a:p>
              <a:pPr eaLnBrk="0" hangingPunct="0"/>
              <a:endParaRPr lang="en-US" sz="2400">
                <a:latin typeface="Verdana" pitchFamily="34" charset="0"/>
              </a:endParaRPr>
            </a:p>
          </p:txBody>
        </p:sp>
        <p:grpSp>
          <p:nvGrpSpPr>
            <p:cNvPr id="26976" name="Group 2587"/>
            <p:cNvGrpSpPr>
              <a:grpSpLocks/>
            </p:cNvGrpSpPr>
            <p:nvPr/>
          </p:nvGrpSpPr>
          <p:grpSpPr bwMode="auto">
            <a:xfrm>
              <a:off x="3688" y="314"/>
              <a:ext cx="384" cy="173"/>
              <a:chOff x="3606" y="1024"/>
              <a:chExt cx="355" cy="173"/>
            </a:xfrm>
          </p:grpSpPr>
          <p:sp>
            <p:nvSpPr>
              <p:cNvPr id="26821" name="Freeform 2588"/>
              <p:cNvSpPr>
                <a:spLocks/>
              </p:cNvSpPr>
              <p:nvPr/>
            </p:nvSpPr>
            <p:spPr bwMode="auto">
              <a:xfrm>
                <a:off x="3606" y="1024"/>
                <a:ext cx="216" cy="76"/>
              </a:xfrm>
              <a:custGeom>
                <a:avLst/>
                <a:gdLst>
                  <a:gd name="T0" fmla="*/ 0 w 216"/>
                  <a:gd name="T1" fmla="*/ 17 h 76"/>
                  <a:gd name="T2" fmla="*/ 124 w 216"/>
                  <a:gd name="T3" fmla="*/ 0 h 76"/>
                  <a:gd name="T4" fmla="*/ 215 w 216"/>
                  <a:gd name="T5" fmla="*/ 58 h 76"/>
                  <a:gd name="T6" fmla="*/ 91 w 216"/>
                  <a:gd name="T7" fmla="*/ 75 h 76"/>
                  <a:gd name="T8" fmla="*/ 0 w 216"/>
                  <a:gd name="T9" fmla="*/ 17 h 76"/>
                  <a:gd name="T10" fmla="*/ 0 60000 65536"/>
                  <a:gd name="T11" fmla="*/ 0 60000 65536"/>
                  <a:gd name="T12" fmla="*/ 0 60000 65536"/>
                  <a:gd name="T13" fmla="*/ 0 60000 65536"/>
                  <a:gd name="T14" fmla="*/ 0 60000 65536"/>
                  <a:gd name="T15" fmla="*/ 0 w 216"/>
                  <a:gd name="T16" fmla="*/ 0 h 76"/>
                  <a:gd name="T17" fmla="*/ 216 w 216"/>
                  <a:gd name="T18" fmla="*/ 76 h 76"/>
                </a:gdLst>
                <a:ahLst/>
                <a:cxnLst>
                  <a:cxn ang="T10">
                    <a:pos x="T0" y="T1"/>
                  </a:cxn>
                  <a:cxn ang="T11">
                    <a:pos x="T2" y="T3"/>
                  </a:cxn>
                  <a:cxn ang="T12">
                    <a:pos x="T4" y="T5"/>
                  </a:cxn>
                  <a:cxn ang="T13">
                    <a:pos x="T6" y="T7"/>
                  </a:cxn>
                  <a:cxn ang="T14">
                    <a:pos x="T8" y="T9"/>
                  </a:cxn>
                </a:cxnLst>
                <a:rect l="T15" t="T16" r="T17" b="T18"/>
                <a:pathLst>
                  <a:path w="216" h="76">
                    <a:moveTo>
                      <a:pt x="0" y="17"/>
                    </a:moveTo>
                    <a:lnTo>
                      <a:pt x="124" y="0"/>
                    </a:lnTo>
                    <a:lnTo>
                      <a:pt x="215" y="58"/>
                    </a:lnTo>
                    <a:lnTo>
                      <a:pt x="91" y="75"/>
                    </a:lnTo>
                    <a:lnTo>
                      <a:pt x="0" y="17"/>
                    </a:lnTo>
                  </a:path>
                </a:pathLst>
              </a:custGeom>
              <a:solidFill>
                <a:schemeClr val="bg1"/>
              </a:solidFill>
              <a:ln w="12700" cap="rnd">
                <a:solidFill>
                  <a:schemeClr val="tx1"/>
                </a:solidFill>
                <a:round/>
                <a:headEnd/>
                <a:tailEnd/>
              </a:ln>
            </p:spPr>
            <p:txBody>
              <a:bodyPr/>
              <a:lstStyle/>
              <a:p>
                <a:endParaRPr lang="en-US"/>
              </a:p>
            </p:txBody>
          </p:sp>
          <p:sp>
            <p:nvSpPr>
              <p:cNvPr id="26822" name="AutoShape 2589"/>
              <p:cNvSpPr>
                <a:spLocks noChangeArrowheads="1"/>
              </p:cNvSpPr>
              <p:nvPr/>
            </p:nvSpPr>
            <p:spPr bwMode="auto">
              <a:xfrm rot="1920000">
                <a:off x="3729" y="1089"/>
                <a:ext cx="70" cy="78"/>
              </a:xfrm>
              <a:prstGeom prst="roundRect">
                <a:avLst>
                  <a:gd name="adj" fmla="val 12495"/>
                </a:avLst>
              </a:prstGeom>
              <a:solidFill>
                <a:schemeClr val="bg1"/>
              </a:solidFill>
              <a:ln w="12700">
                <a:solidFill>
                  <a:schemeClr val="tx1"/>
                </a:solidFill>
                <a:round/>
                <a:headEnd/>
                <a:tailEnd/>
              </a:ln>
            </p:spPr>
            <p:txBody>
              <a:bodyPr wrap="none" anchor="ctr"/>
              <a:lstStyle/>
              <a:p>
                <a:pPr eaLnBrk="0" hangingPunct="0"/>
                <a:endParaRPr lang="en-US" sz="2400">
                  <a:latin typeface="Verdana" pitchFamily="34" charset="0"/>
                </a:endParaRPr>
              </a:p>
            </p:txBody>
          </p:sp>
          <p:sp>
            <p:nvSpPr>
              <p:cNvPr id="26823" name="Freeform 2590"/>
              <p:cNvSpPr>
                <a:spLocks/>
              </p:cNvSpPr>
              <p:nvPr/>
            </p:nvSpPr>
            <p:spPr bwMode="auto">
              <a:xfrm>
                <a:off x="3744" y="1121"/>
                <a:ext cx="217" cy="76"/>
              </a:xfrm>
              <a:custGeom>
                <a:avLst/>
                <a:gdLst>
                  <a:gd name="T0" fmla="*/ 0 w 217"/>
                  <a:gd name="T1" fmla="*/ 16 h 76"/>
                  <a:gd name="T2" fmla="*/ 124 w 217"/>
                  <a:gd name="T3" fmla="*/ 0 h 76"/>
                  <a:gd name="T4" fmla="*/ 216 w 217"/>
                  <a:gd name="T5" fmla="*/ 56 h 76"/>
                  <a:gd name="T6" fmla="*/ 91 w 217"/>
                  <a:gd name="T7" fmla="*/ 75 h 76"/>
                  <a:gd name="T8" fmla="*/ 0 w 217"/>
                  <a:gd name="T9" fmla="*/ 16 h 76"/>
                  <a:gd name="T10" fmla="*/ 0 60000 65536"/>
                  <a:gd name="T11" fmla="*/ 0 60000 65536"/>
                  <a:gd name="T12" fmla="*/ 0 60000 65536"/>
                  <a:gd name="T13" fmla="*/ 0 60000 65536"/>
                  <a:gd name="T14" fmla="*/ 0 60000 65536"/>
                  <a:gd name="T15" fmla="*/ 0 w 217"/>
                  <a:gd name="T16" fmla="*/ 0 h 76"/>
                  <a:gd name="T17" fmla="*/ 217 w 217"/>
                  <a:gd name="T18" fmla="*/ 76 h 76"/>
                </a:gdLst>
                <a:ahLst/>
                <a:cxnLst>
                  <a:cxn ang="T10">
                    <a:pos x="T0" y="T1"/>
                  </a:cxn>
                  <a:cxn ang="T11">
                    <a:pos x="T2" y="T3"/>
                  </a:cxn>
                  <a:cxn ang="T12">
                    <a:pos x="T4" y="T5"/>
                  </a:cxn>
                  <a:cxn ang="T13">
                    <a:pos x="T6" y="T7"/>
                  </a:cxn>
                  <a:cxn ang="T14">
                    <a:pos x="T8" y="T9"/>
                  </a:cxn>
                </a:cxnLst>
                <a:rect l="T15" t="T16" r="T17" b="T18"/>
                <a:pathLst>
                  <a:path w="217" h="76">
                    <a:moveTo>
                      <a:pt x="0" y="16"/>
                    </a:moveTo>
                    <a:lnTo>
                      <a:pt x="124" y="0"/>
                    </a:lnTo>
                    <a:lnTo>
                      <a:pt x="216" y="56"/>
                    </a:lnTo>
                    <a:lnTo>
                      <a:pt x="91" y="75"/>
                    </a:lnTo>
                    <a:lnTo>
                      <a:pt x="0" y="16"/>
                    </a:lnTo>
                  </a:path>
                </a:pathLst>
              </a:custGeom>
              <a:solidFill>
                <a:schemeClr val="bg1"/>
              </a:solidFill>
              <a:ln w="12700" cap="rnd">
                <a:solidFill>
                  <a:schemeClr val="tx1"/>
                </a:solidFill>
                <a:round/>
                <a:headEnd/>
                <a:tailEnd/>
              </a:ln>
            </p:spPr>
            <p:txBody>
              <a:bodyPr/>
              <a:lstStyle/>
              <a:p>
                <a:endParaRPr lang="en-US"/>
              </a:p>
            </p:txBody>
          </p:sp>
        </p:grpSp>
        <p:sp>
          <p:nvSpPr>
            <p:cNvPr id="26818" name="Line 2591"/>
            <p:cNvSpPr>
              <a:spLocks noChangeShapeType="1"/>
            </p:cNvSpPr>
            <p:nvPr/>
          </p:nvSpPr>
          <p:spPr bwMode="auto">
            <a:xfrm flipH="1">
              <a:off x="3157" y="434"/>
              <a:ext cx="637" cy="288"/>
            </a:xfrm>
            <a:prstGeom prst="line">
              <a:avLst/>
            </a:prstGeom>
            <a:noFill/>
            <a:ln w="12700">
              <a:solidFill>
                <a:srgbClr val="CF0E30"/>
              </a:solidFill>
              <a:prstDash val="dash"/>
              <a:round/>
              <a:headEnd type="stealth" w="med" len="lg"/>
              <a:tailEnd type="stealth" w="med" len="lg"/>
            </a:ln>
          </p:spPr>
          <p:txBody>
            <a:bodyPr wrap="none" anchor="ctr"/>
            <a:lstStyle/>
            <a:p>
              <a:endParaRPr lang="en-US"/>
            </a:p>
          </p:txBody>
        </p:sp>
        <p:sp>
          <p:nvSpPr>
            <p:cNvPr id="26819" name="Line 2592"/>
            <p:cNvSpPr>
              <a:spLocks noChangeShapeType="1"/>
            </p:cNvSpPr>
            <p:nvPr/>
          </p:nvSpPr>
          <p:spPr bwMode="auto">
            <a:xfrm>
              <a:off x="3152" y="722"/>
              <a:ext cx="133" cy="346"/>
            </a:xfrm>
            <a:prstGeom prst="line">
              <a:avLst/>
            </a:prstGeom>
            <a:noFill/>
            <a:ln w="12700">
              <a:solidFill>
                <a:srgbClr val="CF0E30"/>
              </a:solidFill>
              <a:prstDash val="dash"/>
              <a:round/>
              <a:headEnd type="stealth" w="med" len="lg"/>
              <a:tailEnd type="stealth" w="med" len="lg"/>
            </a:ln>
          </p:spPr>
          <p:txBody>
            <a:bodyPr wrap="none" anchor="ctr"/>
            <a:lstStyle/>
            <a:p>
              <a:endParaRPr lang="en-US"/>
            </a:p>
          </p:txBody>
        </p:sp>
        <p:sp>
          <p:nvSpPr>
            <p:cNvPr id="26820" name="Line 2593"/>
            <p:cNvSpPr>
              <a:spLocks noChangeShapeType="1"/>
            </p:cNvSpPr>
            <p:nvPr/>
          </p:nvSpPr>
          <p:spPr bwMode="auto">
            <a:xfrm>
              <a:off x="3150" y="654"/>
              <a:ext cx="0" cy="140"/>
            </a:xfrm>
            <a:prstGeom prst="line">
              <a:avLst/>
            </a:prstGeom>
            <a:noFill/>
            <a:ln w="25400">
              <a:solidFill>
                <a:schemeClr val="tx1"/>
              </a:solidFill>
              <a:round/>
              <a:headEnd type="none" w="sm" len="sm"/>
              <a:tailEnd type="none" w="sm" len="sm"/>
            </a:ln>
          </p:spPr>
          <p:txBody>
            <a:bodyPr wrap="none" anchor="ctr"/>
            <a:lstStyle/>
            <a:p>
              <a:endParaRPr lang="en-US"/>
            </a:p>
          </p:txBody>
        </p:sp>
      </p:grpSp>
      <p:grpSp>
        <p:nvGrpSpPr>
          <p:cNvPr id="26983" name="Group 2672"/>
          <p:cNvGrpSpPr>
            <a:grpSpLocks/>
          </p:cNvGrpSpPr>
          <p:nvPr/>
        </p:nvGrpSpPr>
        <p:grpSpPr bwMode="auto">
          <a:xfrm>
            <a:off x="2587625" y="115888"/>
            <a:ext cx="1527175" cy="1722437"/>
            <a:chOff x="1551" y="304"/>
            <a:chExt cx="962" cy="1085"/>
          </a:xfrm>
        </p:grpSpPr>
        <p:sp>
          <p:nvSpPr>
            <p:cNvPr id="26658" name="Rectangle 1980"/>
            <p:cNvSpPr>
              <a:spLocks noChangeArrowheads="1"/>
            </p:cNvSpPr>
            <p:nvPr/>
          </p:nvSpPr>
          <p:spPr bwMode="auto">
            <a:xfrm>
              <a:off x="1551" y="304"/>
              <a:ext cx="962" cy="173"/>
            </a:xfrm>
            <a:prstGeom prst="rect">
              <a:avLst/>
            </a:prstGeom>
            <a:noFill/>
            <a:ln w="9525">
              <a:noFill/>
              <a:miter lim="800000"/>
              <a:headEnd/>
              <a:tailEnd/>
            </a:ln>
          </p:spPr>
          <p:txBody>
            <a:bodyPr wrap="none" lIns="92075" tIns="46038" rIns="92075" bIns="46038">
              <a:spAutoFit/>
            </a:bodyPr>
            <a:lstStyle/>
            <a:p>
              <a:pPr algn="ctr" eaLnBrk="0" hangingPunct="0"/>
              <a:r>
                <a:rPr lang="en-US" sz="1200" b="1" dirty="0"/>
                <a:t>Natural Resources</a:t>
              </a:r>
            </a:p>
          </p:txBody>
        </p:sp>
        <p:sp>
          <p:nvSpPr>
            <p:cNvPr id="26659" name="Rectangle 1981"/>
            <p:cNvSpPr>
              <a:spLocks noChangeArrowheads="1"/>
            </p:cNvSpPr>
            <p:nvPr/>
          </p:nvSpPr>
          <p:spPr bwMode="auto">
            <a:xfrm>
              <a:off x="1811" y="849"/>
              <a:ext cx="7" cy="72"/>
            </a:xfrm>
            <a:prstGeom prst="rect">
              <a:avLst/>
            </a:prstGeom>
            <a:solidFill>
              <a:schemeClr val="folHlink"/>
            </a:solidFill>
            <a:ln w="25400">
              <a:solidFill>
                <a:schemeClr val="tx1"/>
              </a:solidFill>
              <a:miter lim="800000"/>
              <a:headEnd/>
              <a:tailEnd/>
            </a:ln>
          </p:spPr>
          <p:txBody>
            <a:bodyPr wrap="none" anchor="ctr"/>
            <a:lstStyle/>
            <a:p>
              <a:pPr eaLnBrk="0" hangingPunct="0"/>
              <a:endParaRPr lang="en-US" sz="2400">
                <a:latin typeface="Verdana" pitchFamily="34" charset="0"/>
              </a:endParaRPr>
            </a:p>
          </p:txBody>
        </p:sp>
        <p:sp>
          <p:nvSpPr>
            <p:cNvPr id="26660" name="Rectangle 1982"/>
            <p:cNvSpPr>
              <a:spLocks noChangeArrowheads="1"/>
            </p:cNvSpPr>
            <p:nvPr/>
          </p:nvSpPr>
          <p:spPr bwMode="auto">
            <a:xfrm>
              <a:off x="2160" y="841"/>
              <a:ext cx="7" cy="72"/>
            </a:xfrm>
            <a:prstGeom prst="rect">
              <a:avLst/>
            </a:prstGeom>
            <a:solidFill>
              <a:schemeClr val="folHlink"/>
            </a:solidFill>
            <a:ln w="25400">
              <a:solidFill>
                <a:schemeClr val="tx1"/>
              </a:solidFill>
              <a:miter lim="800000"/>
              <a:headEnd/>
              <a:tailEnd/>
            </a:ln>
          </p:spPr>
          <p:txBody>
            <a:bodyPr wrap="none" anchor="ctr"/>
            <a:lstStyle/>
            <a:p>
              <a:pPr eaLnBrk="0" hangingPunct="0"/>
              <a:endParaRPr lang="en-US" sz="2400">
                <a:latin typeface="Verdana" pitchFamily="34" charset="0"/>
              </a:endParaRPr>
            </a:p>
          </p:txBody>
        </p:sp>
        <p:sp>
          <p:nvSpPr>
            <p:cNvPr id="26661" name="Oval 1983"/>
            <p:cNvSpPr>
              <a:spLocks noChangeArrowheads="1"/>
            </p:cNvSpPr>
            <p:nvPr/>
          </p:nvSpPr>
          <p:spPr bwMode="auto">
            <a:xfrm>
              <a:off x="1740" y="897"/>
              <a:ext cx="580" cy="56"/>
            </a:xfrm>
            <a:prstGeom prst="ellipse">
              <a:avLst/>
            </a:prstGeom>
            <a:solidFill>
              <a:schemeClr val="bg1"/>
            </a:solidFill>
            <a:ln w="12700">
              <a:solidFill>
                <a:schemeClr val="tx1"/>
              </a:solidFill>
              <a:round/>
              <a:headEnd/>
              <a:tailEnd/>
            </a:ln>
          </p:spPr>
          <p:txBody>
            <a:bodyPr wrap="none" anchor="ctr"/>
            <a:lstStyle/>
            <a:p>
              <a:pPr eaLnBrk="0" hangingPunct="0"/>
              <a:endParaRPr lang="en-US" sz="2400">
                <a:latin typeface="Verdana" pitchFamily="34" charset="0"/>
              </a:endParaRPr>
            </a:p>
          </p:txBody>
        </p:sp>
        <p:grpSp>
          <p:nvGrpSpPr>
            <p:cNvPr id="26984" name="Group 1984"/>
            <p:cNvGrpSpPr>
              <a:grpSpLocks/>
            </p:cNvGrpSpPr>
            <p:nvPr/>
          </p:nvGrpSpPr>
          <p:grpSpPr bwMode="auto">
            <a:xfrm>
              <a:off x="1701" y="501"/>
              <a:ext cx="243" cy="433"/>
              <a:chOff x="1772" y="1211"/>
              <a:chExt cx="225" cy="433"/>
            </a:xfrm>
          </p:grpSpPr>
          <p:sp>
            <p:nvSpPr>
              <p:cNvPr id="26762" name="Freeform 1985"/>
              <p:cNvSpPr>
                <a:spLocks/>
              </p:cNvSpPr>
              <p:nvPr/>
            </p:nvSpPr>
            <p:spPr bwMode="auto">
              <a:xfrm>
                <a:off x="1860" y="1523"/>
                <a:ext cx="33" cy="113"/>
              </a:xfrm>
              <a:custGeom>
                <a:avLst/>
                <a:gdLst>
                  <a:gd name="T0" fmla="*/ 32 w 33"/>
                  <a:gd name="T1" fmla="*/ 112 h 113"/>
                  <a:gd name="T2" fmla="*/ 32 w 33"/>
                  <a:gd name="T3" fmla="*/ 112 h 113"/>
                  <a:gd name="T4" fmla="*/ 19 w 33"/>
                  <a:gd name="T5" fmla="*/ 112 h 113"/>
                  <a:gd name="T6" fmla="*/ 13 w 33"/>
                  <a:gd name="T7" fmla="*/ 112 h 113"/>
                  <a:gd name="T8" fmla="*/ 0 w 33"/>
                  <a:gd name="T9" fmla="*/ 112 h 113"/>
                  <a:gd name="T10" fmla="*/ 6 w 33"/>
                  <a:gd name="T11" fmla="*/ 97 h 113"/>
                  <a:gd name="T12" fmla="*/ 6 w 33"/>
                  <a:gd name="T13" fmla="*/ 82 h 113"/>
                  <a:gd name="T14" fmla="*/ 6 w 33"/>
                  <a:gd name="T15" fmla="*/ 75 h 113"/>
                  <a:gd name="T16" fmla="*/ 6 w 33"/>
                  <a:gd name="T17" fmla="*/ 60 h 113"/>
                  <a:gd name="T18" fmla="*/ 6 w 33"/>
                  <a:gd name="T19" fmla="*/ 45 h 113"/>
                  <a:gd name="T20" fmla="*/ 6 w 33"/>
                  <a:gd name="T21" fmla="*/ 30 h 113"/>
                  <a:gd name="T22" fmla="*/ 6 w 33"/>
                  <a:gd name="T23" fmla="*/ 15 h 113"/>
                  <a:gd name="T24" fmla="*/ 6 w 33"/>
                  <a:gd name="T25" fmla="*/ 0 h 113"/>
                  <a:gd name="T26" fmla="*/ 19 w 33"/>
                  <a:gd name="T27" fmla="*/ 7 h 113"/>
                  <a:gd name="T28" fmla="*/ 26 w 33"/>
                  <a:gd name="T29" fmla="*/ 15 h 113"/>
                  <a:gd name="T30" fmla="*/ 26 w 33"/>
                  <a:gd name="T31" fmla="*/ 30 h 113"/>
                  <a:gd name="T32" fmla="*/ 26 w 33"/>
                  <a:gd name="T33" fmla="*/ 45 h 113"/>
                  <a:gd name="T34" fmla="*/ 26 w 33"/>
                  <a:gd name="T35" fmla="*/ 52 h 113"/>
                  <a:gd name="T36" fmla="*/ 26 w 33"/>
                  <a:gd name="T37" fmla="*/ 67 h 113"/>
                  <a:gd name="T38" fmla="*/ 26 w 33"/>
                  <a:gd name="T39" fmla="*/ 82 h 113"/>
                  <a:gd name="T40" fmla="*/ 26 w 33"/>
                  <a:gd name="T41" fmla="*/ 97 h 113"/>
                  <a:gd name="T42" fmla="*/ 32 w 33"/>
                  <a:gd name="T43" fmla="*/ 112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113"/>
                  <a:gd name="T68" fmla="*/ 33 w 33"/>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113">
                    <a:moveTo>
                      <a:pt x="32" y="112"/>
                    </a:moveTo>
                    <a:lnTo>
                      <a:pt x="32" y="112"/>
                    </a:lnTo>
                    <a:lnTo>
                      <a:pt x="19" y="112"/>
                    </a:lnTo>
                    <a:lnTo>
                      <a:pt x="13" y="112"/>
                    </a:lnTo>
                    <a:lnTo>
                      <a:pt x="0" y="112"/>
                    </a:lnTo>
                    <a:lnTo>
                      <a:pt x="6" y="97"/>
                    </a:lnTo>
                    <a:lnTo>
                      <a:pt x="6" y="82"/>
                    </a:lnTo>
                    <a:lnTo>
                      <a:pt x="6" y="75"/>
                    </a:lnTo>
                    <a:lnTo>
                      <a:pt x="6" y="60"/>
                    </a:lnTo>
                    <a:lnTo>
                      <a:pt x="6" y="45"/>
                    </a:lnTo>
                    <a:lnTo>
                      <a:pt x="6" y="30"/>
                    </a:lnTo>
                    <a:lnTo>
                      <a:pt x="6" y="15"/>
                    </a:lnTo>
                    <a:lnTo>
                      <a:pt x="6" y="0"/>
                    </a:lnTo>
                    <a:lnTo>
                      <a:pt x="19" y="7"/>
                    </a:lnTo>
                    <a:lnTo>
                      <a:pt x="26" y="15"/>
                    </a:lnTo>
                    <a:lnTo>
                      <a:pt x="26" y="30"/>
                    </a:lnTo>
                    <a:lnTo>
                      <a:pt x="26" y="45"/>
                    </a:lnTo>
                    <a:lnTo>
                      <a:pt x="26" y="52"/>
                    </a:lnTo>
                    <a:lnTo>
                      <a:pt x="26" y="67"/>
                    </a:lnTo>
                    <a:lnTo>
                      <a:pt x="26" y="82"/>
                    </a:lnTo>
                    <a:lnTo>
                      <a:pt x="26" y="97"/>
                    </a:lnTo>
                    <a:lnTo>
                      <a:pt x="32" y="112"/>
                    </a:lnTo>
                  </a:path>
                </a:pathLst>
              </a:custGeom>
              <a:noFill/>
              <a:ln w="25400" cap="rnd">
                <a:solidFill>
                  <a:srgbClr val="00FF00"/>
                </a:solidFill>
                <a:round/>
                <a:headEnd/>
                <a:tailEnd/>
              </a:ln>
            </p:spPr>
            <p:txBody>
              <a:bodyPr/>
              <a:lstStyle/>
              <a:p>
                <a:endParaRPr lang="en-US"/>
              </a:p>
            </p:txBody>
          </p:sp>
          <p:sp>
            <p:nvSpPr>
              <p:cNvPr id="26763" name="Freeform 1986"/>
              <p:cNvSpPr>
                <a:spLocks/>
              </p:cNvSpPr>
              <p:nvPr/>
            </p:nvSpPr>
            <p:spPr bwMode="auto">
              <a:xfrm>
                <a:off x="1860" y="1523"/>
                <a:ext cx="41" cy="121"/>
              </a:xfrm>
              <a:custGeom>
                <a:avLst/>
                <a:gdLst>
                  <a:gd name="T0" fmla="*/ 40 w 41"/>
                  <a:gd name="T1" fmla="*/ 120 h 121"/>
                  <a:gd name="T2" fmla="*/ 40 w 41"/>
                  <a:gd name="T3" fmla="*/ 120 h 121"/>
                  <a:gd name="T4" fmla="*/ 32 w 41"/>
                  <a:gd name="T5" fmla="*/ 120 h 121"/>
                  <a:gd name="T6" fmla="*/ 16 w 41"/>
                  <a:gd name="T7" fmla="*/ 120 h 121"/>
                  <a:gd name="T8" fmla="*/ 0 w 41"/>
                  <a:gd name="T9" fmla="*/ 120 h 121"/>
                  <a:gd name="T10" fmla="*/ 0 w 41"/>
                  <a:gd name="T11" fmla="*/ 112 h 121"/>
                  <a:gd name="T12" fmla="*/ 8 w 41"/>
                  <a:gd name="T13" fmla="*/ 96 h 121"/>
                  <a:gd name="T14" fmla="*/ 8 w 41"/>
                  <a:gd name="T15" fmla="*/ 80 h 121"/>
                  <a:gd name="T16" fmla="*/ 8 w 41"/>
                  <a:gd name="T17" fmla="*/ 72 h 121"/>
                  <a:gd name="T18" fmla="*/ 8 w 41"/>
                  <a:gd name="T19" fmla="*/ 56 h 121"/>
                  <a:gd name="T20" fmla="*/ 8 w 41"/>
                  <a:gd name="T21" fmla="*/ 40 h 121"/>
                  <a:gd name="T22" fmla="*/ 8 w 41"/>
                  <a:gd name="T23" fmla="*/ 24 h 121"/>
                  <a:gd name="T24" fmla="*/ 8 w 41"/>
                  <a:gd name="T25" fmla="*/ 8 h 121"/>
                  <a:gd name="T26" fmla="*/ 16 w 41"/>
                  <a:gd name="T27" fmla="*/ 0 h 121"/>
                  <a:gd name="T28" fmla="*/ 24 w 41"/>
                  <a:gd name="T29" fmla="*/ 8 h 121"/>
                  <a:gd name="T30" fmla="*/ 32 w 41"/>
                  <a:gd name="T31" fmla="*/ 24 h 121"/>
                  <a:gd name="T32" fmla="*/ 24 w 41"/>
                  <a:gd name="T33" fmla="*/ 40 h 121"/>
                  <a:gd name="T34" fmla="*/ 24 w 41"/>
                  <a:gd name="T35" fmla="*/ 56 h 121"/>
                  <a:gd name="T36" fmla="*/ 24 w 41"/>
                  <a:gd name="T37" fmla="*/ 64 h 121"/>
                  <a:gd name="T38" fmla="*/ 32 w 41"/>
                  <a:gd name="T39" fmla="*/ 80 h 121"/>
                  <a:gd name="T40" fmla="*/ 24 w 41"/>
                  <a:gd name="T41" fmla="*/ 96 h 121"/>
                  <a:gd name="T42" fmla="*/ 32 w 41"/>
                  <a:gd name="T43" fmla="*/ 112 h 121"/>
                  <a:gd name="T44" fmla="*/ 40 w 41"/>
                  <a:gd name="T45" fmla="*/ 120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
                  <a:gd name="T70" fmla="*/ 0 h 121"/>
                  <a:gd name="T71" fmla="*/ 41 w 41"/>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 h="121">
                    <a:moveTo>
                      <a:pt x="40" y="120"/>
                    </a:moveTo>
                    <a:lnTo>
                      <a:pt x="40" y="120"/>
                    </a:lnTo>
                    <a:lnTo>
                      <a:pt x="32" y="120"/>
                    </a:lnTo>
                    <a:lnTo>
                      <a:pt x="16" y="120"/>
                    </a:lnTo>
                    <a:lnTo>
                      <a:pt x="0" y="120"/>
                    </a:lnTo>
                    <a:lnTo>
                      <a:pt x="0" y="112"/>
                    </a:lnTo>
                    <a:lnTo>
                      <a:pt x="8" y="96"/>
                    </a:lnTo>
                    <a:lnTo>
                      <a:pt x="8" y="80"/>
                    </a:lnTo>
                    <a:lnTo>
                      <a:pt x="8" y="72"/>
                    </a:lnTo>
                    <a:lnTo>
                      <a:pt x="8" y="56"/>
                    </a:lnTo>
                    <a:lnTo>
                      <a:pt x="8" y="40"/>
                    </a:lnTo>
                    <a:lnTo>
                      <a:pt x="8" y="24"/>
                    </a:lnTo>
                    <a:lnTo>
                      <a:pt x="8" y="8"/>
                    </a:lnTo>
                    <a:lnTo>
                      <a:pt x="16" y="0"/>
                    </a:lnTo>
                    <a:lnTo>
                      <a:pt x="24" y="8"/>
                    </a:lnTo>
                    <a:lnTo>
                      <a:pt x="32" y="24"/>
                    </a:lnTo>
                    <a:lnTo>
                      <a:pt x="24" y="40"/>
                    </a:lnTo>
                    <a:lnTo>
                      <a:pt x="24" y="56"/>
                    </a:lnTo>
                    <a:lnTo>
                      <a:pt x="24" y="64"/>
                    </a:lnTo>
                    <a:lnTo>
                      <a:pt x="32" y="80"/>
                    </a:lnTo>
                    <a:lnTo>
                      <a:pt x="24" y="96"/>
                    </a:lnTo>
                    <a:lnTo>
                      <a:pt x="32" y="112"/>
                    </a:lnTo>
                    <a:lnTo>
                      <a:pt x="40" y="120"/>
                    </a:lnTo>
                  </a:path>
                </a:pathLst>
              </a:custGeom>
              <a:noFill/>
              <a:ln w="12700" cap="rnd">
                <a:solidFill>
                  <a:srgbClr val="00FF00"/>
                </a:solidFill>
                <a:round/>
                <a:headEnd/>
                <a:tailEnd/>
              </a:ln>
            </p:spPr>
            <p:txBody>
              <a:bodyPr/>
              <a:lstStyle/>
              <a:p>
                <a:endParaRPr lang="en-US"/>
              </a:p>
            </p:txBody>
          </p:sp>
          <p:sp>
            <p:nvSpPr>
              <p:cNvPr id="26764" name="Freeform 1987"/>
              <p:cNvSpPr>
                <a:spLocks/>
              </p:cNvSpPr>
              <p:nvPr/>
            </p:nvSpPr>
            <p:spPr bwMode="auto">
              <a:xfrm>
                <a:off x="1860" y="1523"/>
                <a:ext cx="41" cy="121"/>
              </a:xfrm>
              <a:custGeom>
                <a:avLst/>
                <a:gdLst>
                  <a:gd name="T0" fmla="*/ 40 w 41"/>
                  <a:gd name="T1" fmla="*/ 120 h 121"/>
                  <a:gd name="T2" fmla="*/ 40 w 41"/>
                  <a:gd name="T3" fmla="*/ 120 h 121"/>
                  <a:gd name="T4" fmla="*/ 24 w 41"/>
                  <a:gd name="T5" fmla="*/ 120 h 121"/>
                  <a:gd name="T6" fmla="*/ 16 w 41"/>
                  <a:gd name="T7" fmla="*/ 120 h 121"/>
                  <a:gd name="T8" fmla="*/ 0 w 41"/>
                  <a:gd name="T9" fmla="*/ 120 h 121"/>
                  <a:gd name="T10" fmla="*/ 8 w 41"/>
                  <a:gd name="T11" fmla="*/ 104 h 121"/>
                  <a:gd name="T12" fmla="*/ 8 w 41"/>
                  <a:gd name="T13" fmla="*/ 88 h 121"/>
                  <a:gd name="T14" fmla="*/ 8 w 41"/>
                  <a:gd name="T15" fmla="*/ 80 h 121"/>
                  <a:gd name="T16" fmla="*/ 8 w 41"/>
                  <a:gd name="T17" fmla="*/ 64 h 121"/>
                  <a:gd name="T18" fmla="*/ 8 w 41"/>
                  <a:gd name="T19" fmla="*/ 48 h 121"/>
                  <a:gd name="T20" fmla="*/ 8 w 41"/>
                  <a:gd name="T21" fmla="*/ 32 h 121"/>
                  <a:gd name="T22" fmla="*/ 8 w 41"/>
                  <a:gd name="T23" fmla="*/ 16 h 121"/>
                  <a:gd name="T24" fmla="*/ 8 w 41"/>
                  <a:gd name="T25" fmla="*/ 0 h 121"/>
                  <a:gd name="T26" fmla="*/ 24 w 41"/>
                  <a:gd name="T27" fmla="*/ 8 h 121"/>
                  <a:gd name="T28" fmla="*/ 32 w 41"/>
                  <a:gd name="T29" fmla="*/ 16 h 121"/>
                  <a:gd name="T30" fmla="*/ 32 w 41"/>
                  <a:gd name="T31" fmla="*/ 32 h 121"/>
                  <a:gd name="T32" fmla="*/ 32 w 41"/>
                  <a:gd name="T33" fmla="*/ 48 h 121"/>
                  <a:gd name="T34" fmla="*/ 32 w 41"/>
                  <a:gd name="T35" fmla="*/ 56 h 121"/>
                  <a:gd name="T36" fmla="*/ 32 w 41"/>
                  <a:gd name="T37" fmla="*/ 72 h 121"/>
                  <a:gd name="T38" fmla="*/ 32 w 41"/>
                  <a:gd name="T39" fmla="*/ 88 h 121"/>
                  <a:gd name="T40" fmla="*/ 32 w 41"/>
                  <a:gd name="T41" fmla="*/ 104 h 121"/>
                  <a:gd name="T42" fmla="*/ 40 w 41"/>
                  <a:gd name="T43" fmla="*/ 120 h 1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121"/>
                  <a:gd name="T68" fmla="*/ 41 w 41"/>
                  <a:gd name="T69" fmla="*/ 121 h 1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121">
                    <a:moveTo>
                      <a:pt x="40" y="120"/>
                    </a:moveTo>
                    <a:lnTo>
                      <a:pt x="40" y="120"/>
                    </a:lnTo>
                    <a:lnTo>
                      <a:pt x="24" y="120"/>
                    </a:lnTo>
                    <a:lnTo>
                      <a:pt x="16" y="120"/>
                    </a:lnTo>
                    <a:lnTo>
                      <a:pt x="0" y="120"/>
                    </a:lnTo>
                    <a:lnTo>
                      <a:pt x="8" y="104"/>
                    </a:lnTo>
                    <a:lnTo>
                      <a:pt x="8" y="88"/>
                    </a:lnTo>
                    <a:lnTo>
                      <a:pt x="8" y="80"/>
                    </a:lnTo>
                    <a:lnTo>
                      <a:pt x="8" y="64"/>
                    </a:lnTo>
                    <a:lnTo>
                      <a:pt x="8" y="48"/>
                    </a:lnTo>
                    <a:lnTo>
                      <a:pt x="8" y="32"/>
                    </a:lnTo>
                    <a:lnTo>
                      <a:pt x="8" y="16"/>
                    </a:lnTo>
                    <a:lnTo>
                      <a:pt x="8" y="0"/>
                    </a:lnTo>
                    <a:lnTo>
                      <a:pt x="24" y="8"/>
                    </a:lnTo>
                    <a:lnTo>
                      <a:pt x="32" y="16"/>
                    </a:lnTo>
                    <a:lnTo>
                      <a:pt x="32" y="32"/>
                    </a:lnTo>
                    <a:lnTo>
                      <a:pt x="32" y="48"/>
                    </a:lnTo>
                    <a:lnTo>
                      <a:pt x="32" y="56"/>
                    </a:lnTo>
                    <a:lnTo>
                      <a:pt x="32" y="72"/>
                    </a:lnTo>
                    <a:lnTo>
                      <a:pt x="32" y="88"/>
                    </a:lnTo>
                    <a:lnTo>
                      <a:pt x="32" y="104"/>
                    </a:lnTo>
                    <a:lnTo>
                      <a:pt x="40" y="120"/>
                    </a:lnTo>
                  </a:path>
                </a:pathLst>
              </a:custGeom>
              <a:noFill/>
              <a:ln w="12700" cap="rnd">
                <a:solidFill>
                  <a:srgbClr val="00FF00"/>
                </a:solidFill>
                <a:round/>
                <a:headEnd/>
                <a:tailEnd/>
              </a:ln>
            </p:spPr>
            <p:txBody>
              <a:bodyPr/>
              <a:lstStyle/>
              <a:p>
                <a:endParaRPr lang="en-US"/>
              </a:p>
            </p:txBody>
          </p:sp>
          <p:grpSp>
            <p:nvGrpSpPr>
              <p:cNvPr id="26985" name="Group 1988"/>
              <p:cNvGrpSpPr>
                <a:grpSpLocks/>
              </p:cNvGrpSpPr>
              <p:nvPr/>
            </p:nvGrpSpPr>
            <p:grpSpPr bwMode="auto">
              <a:xfrm>
                <a:off x="1772" y="1211"/>
                <a:ext cx="225" cy="369"/>
                <a:chOff x="1772" y="1211"/>
                <a:chExt cx="225" cy="369"/>
              </a:xfrm>
            </p:grpSpPr>
            <p:sp>
              <p:nvSpPr>
                <p:cNvPr id="26766" name="Freeform 1989"/>
                <p:cNvSpPr>
                  <a:spLocks/>
                </p:cNvSpPr>
                <p:nvPr/>
              </p:nvSpPr>
              <p:spPr bwMode="auto">
                <a:xfrm>
                  <a:off x="1772" y="1211"/>
                  <a:ext cx="217" cy="361"/>
                </a:xfrm>
                <a:custGeom>
                  <a:avLst/>
                  <a:gdLst>
                    <a:gd name="T0" fmla="*/ 77 w 217"/>
                    <a:gd name="T1" fmla="*/ 337 h 361"/>
                    <a:gd name="T2" fmla="*/ 54 w 217"/>
                    <a:gd name="T3" fmla="*/ 344 h 361"/>
                    <a:gd name="T4" fmla="*/ 46 w 217"/>
                    <a:gd name="T5" fmla="*/ 329 h 361"/>
                    <a:gd name="T6" fmla="*/ 31 w 217"/>
                    <a:gd name="T7" fmla="*/ 329 h 361"/>
                    <a:gd name="T8" fmla="*/ 8 w 217"/>
                    <a:gd name="T9" fmla="*/ 344 h 361"/>
                    <a:gd name="T10" fmla="*/ 15 w 217"/>
                    <a:gd name="T11" fmla="*/ 321 h 361"/>
                    <a:gd name="T12" fmla="*/ 15 w 217"/>
                    <a:gd name="T13" fmla="*/ 305 h 361"/>
                    <a:gd name="T14" fmla="*/ 23 w 217"/>
                    <a:gd name="T15" fmla="*/ 282 h 361"/>
                    <a:gd name="T16" fmla="*/ 39 w 217"/>
                    <a:gd name="T17" fmla="*/ 258 h 361"/>
                    <a:gd name="T18" fmla="*/ 39 w 217"/>
                    <a:gd name="T19" fmla="*/ 235 h 361"/>
                    <a:gd name="T20" fmla="*/ 31 w 217"/>
                    <a:gd name="T21" fmla="*/ 243 h 361"/>
                    <a:gd name="T22" fmla="*/ 46 w 217"/>
                    <a:gd name="T23" fmla="*/ 219 h 361"/>
                    <a:gd name="T24" fmla="*/ 15 w 217"/>
                    <a:gd name="T25" fmla="*/ 227 h 361"/>
                    <a:gd name="T26" fmla="*/ 46 w 217"/>
                    <a:gd name="T27" fmla="*/ 203 h 361"/>
                    <a:gd name="T28" fmla="*/ 46 w 217"/>
                    <a:gd name="T29" fmla="*/ 180 h 361"/>
                    <a:gd name="T30" fmla="*/ 46 w 217"/>
                    <a:gd name="T31" fmla="*/ 180 h 361"/>
                    <a:gd name="T32" fmla="*/ 46 w 217"/>
                    <a:gd name="T33" fmla="*/ 180 h 361"/>
                    <a:gd name="T34" fmla="*/ 46 w 217"/>
                    <a:gd name="T35" fmla="*/ 149 h 361"/>
                    <a:gd name="T36" fmla="*/ 31 w 217"/>
                    <a:gd name="T37" fmla="*/ 133 h 361"/>
                    <a:gd name="T38" fmla="*/ 77 w 217"/>
                    <a:gd name="T39" fmla="*/ 102 h 361"/>
                    <a:gd name="T40" fmla="*/ 54 w 217"/>
                    <a:gd name="T41" fmla="*/ 102 h 361"/>
                    <a:gd name="T42" fmla="*/ 69 w 217"/>
                    <a:gd name="T43" fmla="*/ 78 h 361"/>
                    <a:gd name="T44" fmla="*/ 69 w 217"/>
                    <a:gd name="T45" fmla="*/ 63 h 361"/>
                    <a:gd name="T46" fmla="*/ 77 w 217"/>
                    <a:gd name="T47" fmla="*/ 47 h 361"/>
                    <a:gd name="T48" fmla="*/ 100 w 217"/>
                    <a:gd name="T49" fmla="*/ 31 h 361"/>
                    <a:gd name="T50" fmla="*/ 100 w 217"/>
                    <a:gd name="T51" fmla="*/ 16 h 361"/>
                    <a:gd name="T52" fmla="*/ 123 w 217"/>
                    <a:gd name="T53" fmla="*/ 16 h 361"/>
                    <a:gd name="T54" fmla="*/ 147 w 217"/>
                    <a:gd name="T55" fmla="*/ 31 h 361"/>
                    <a:gd name="T56" fmla="*/ 147 w 217"/>
                    <a:gd name="T57" fmla="*/ 47 h 361"/>
                    <a:gd name="T58" fmla="*/ 162 w 217"/>
                    <a:gd name="T59" fmla="*/ 70 h 361"/>
                    <a:gd name="T60" fmla="*/ 154 w 217"/>
                    <a:gd name="T61" fmla="*/ 86 h 361"/>
                    <a:gd name="T62" fmla="*/ 154 w 217"/>
                    <a:gd name="T63" fmla="*/ 94 h 361"/>
                    <a:gd name="T64" fmla="*/ 177 w 217"/>
                    <a:gd name="T65" fmla="*/ 125 h 361"/>
                    <a:gd name="T66" fmla="*/ 139 w 217"/>
                    <a:gd name="T67" fmla="*/ 125 h 361"/>
                    <a:gd name="T68" fmla="*/ 162 w 217"/>
                    <a:gd name="T69" fmla="*/ 141 h 361"/>
                    <a:gd name="T70" fmla="*/ 185 w 217"/>
                    <a:gd name="T71" fmla="*/ 157 h 361"/>
                    <a:gd name="T72" fmla="*/ 170 w 217"/>
                    <a:gd name="T73" fmla="*/ 172 h 361"/>
                    <a:gd name="T74" fmla="*/ 139 w 217"/>
                    <a:gd name="T75" fmla="*/ 149 h 361"/>
                    <a:gd name="T76" fmla="*/ 170 w 217"/>
                    <a:gd name="T77" fmla="*/ 180 h 361"/>
                    <a:gd name="T78" fmla="*/ 162 w 217"/>
                    <a:gd name="T79" fmla="*/ 196 h 361"/>
                    <a:gd name="T80" fmla="*/ 139 w 217"/>
                    <a:gd name="T81" fmla="*/ 188 h 361"/>
                    <a:gd name="T82" fmla="*/ 170 w 217"/>
                    <a:gd name="T83" fmla="*/ 219 h 361"/>
                    <a:gd name="T84" fmla="*/ 193 w 217"/>
                    <a:gd name="T85" fmla="*/ 235 h 361"/>
                    <a:gd name="T86" fmla="*/ 162 w 217"/>
                    <a:gd name="T87" fmla="*/ 235 h 361"/>
                    <a:gd name="T88" fmla="*/ 147 w 217"/>
                    <a:gd name="T89" fmla="*/ 243 h 361"/>
                    <a:gd name="T90" fmla="*/ 193 w 217"/>
                    <a:gd name="T91" fmla="*/ 274 h 361"/>
                    <a:gd name="T92" fmla="*/ 201 w 217"/>
                    <a:gd name="T93" fmla="*/ 297 h 361"/>
                    <a:gd name="T94" fmla="*/ 162 w 217"/>
                    <a:gd name="T95" fmla="*/ 290 h 361"/>
                    <a:gd name="T96" fmla="*/ 193 w 217"/>
                    <a:gd name="T97" fmla="*/ 313 h 361"/>
                    <a:gd name="T98" fmla="*/ 208 w 217"/>
                    <a:gd name="T99" fmla="*/ 337 h 361"/>
                    <a:gd name="T100" fmla="*/ 170 w 217"/>
                    <a:gd name="T101" fmla="*/ 313 h 361"/>
                    <a:gd name="T102" fmla="*/ 162 w 217"/>
                    <a:gd name="T103" fmla="*/ 344 h 361"/>
                    <a:gd name="T104" fmla="*/ 139 w 217"/>
                    <a:gd name="T105" fmla="*/ 305 h 361"/>
                    <a:gd name="T106" fmla="*/ 139 w 217"/>
                    <a:gd name="T107" fmla="*/ 321 h 361"/>
                    <a:gd name="T108" fmla="*/ 123 w 217"/>
                    <a:gd name="T109" fmla="*/ 321 h 361"/>
                    <a:gd name="T110" fmla="*/ 116 w 217"/>
                    <a:gd name="T111" fmla="*/ 337 h 36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7"/>
                    <a:gd name="T169" fmla="*/ 0 h 361"/>
                    <a:gd name="T170" fmla="*/ 217 w 217"/>
                    <a:gd name="T171" fmla="*/ 361 h 36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7" h="361">
                      <a:moveTo>
                        <a:pt x="85" y="360"/>
                      </a:moveTo>
                      <a:lnTo>
                        <a:pt x="85" y="337"/>
                      </a:lnTo>
                      <a:lnTo>
                        <a:pt x="85" y="344"/>
                      </a:lnTo>
                      <a:lnTo>
                        <a:pt x="77" y="352"/>
                      </a:lnTo>
                      <a:lnTo>
                        <a:pt x="77" y="337"/>
                      </a:lnTo>
                      <a:lnTo>
                        <a:pt x="77" y="329"/>
                      </a:lnTo>
                      <a:lnTo>
                        <a:pt x="69" y="337"/>
                      </a:lnTo>
                      <a:lnTo>
                        <a:pt x="62" y="352"/>
                      </a:lnTo>
                      <a:lnTo>
                        <a:pt x="62" y="344"/>
                      </a:lnTo>
                      <a:lnTo>
                        <a:pt x="54" y="344"/>
                      </a:lnTo>
                      <a:lnTo>
                        <a:pt x="62" y="329"/>
                      </a:lnTo>
                      <a:lnTo>
                        <a:pt x="54" y="337"/>
                      </a:lnTo>
                      <a:lnTo>
                        <a:pt x="54" y="321"/>
                      </a:lnTo>
                      <a:lnTo>
                        <a:pt x="46" y="337"/>
                      </a:lnTo>
                      <a:lnTo>
                        <a:pt x="46" y="329"/>
                      </a:lnTo>
                      <a:lnTo>
                        <a:pt x="39" y="321"/>
                      </a:lnTo>
                      <a:lnTo>
                        <a:pt x="39" y="329"/>
                      </a:lnTo>
                      <a:lnTo>
                        <a:pt x="31" y="337"/>
                      </a:lnTo>
                      <a:lnTo>
                        <a:pt x="31" y="344"/>
                      </a:lnTo>
                      <a:lnTo>
                        <a:pt x="31" y="329"/>
                      </a:lnTo>
                      <a:lnTo>
                        <a:pt x="23" y="329"/>
                      </a:lnTo>
                      <a:lnTo>
                        <a:pt x="15" y="337"/>
                      </a:lnTo>
                      <a:lnTo>
                        <a:pt x="15" y="344"/>
                      </a:lnTo>
                      <a:lnTo>
                        <a:pt x="8" y="337"/>
                      </a:lnTo>
                      <a:lnTo>
                        <a:pt x="8" y="344"/>
                      </a:lnTo>
                      <a:lnTo>
                        <a:pt x="0" y="344"/>
                      </a:lnTo>
                      <a:lnTo>
                        <a:pt x="15" y="329"/>
                      </a:lnTo>
                      <a:lnTo>
                        <a:pt x="15" y="321"/>
                      </a:lnTo>
                      <a:lnTo>
                        <a:pt x="8" y="329"/>
                      </a:lnTo>
                      <a:lnTo>
                        <a:pt x="15" y="321"/>
                      </a:lnTo>
                      <a:lnTo>
                        <a:pt x="23" y="305"/>
                      </a:lnTo>
                      <a:lnTo>
                        <a:pt x="31" y="305"/>
                      </a:lnTo>
                      <a:lnTo>
                        <a:pt x="31" y="297"/>
                      </a:lnTo>
                      <a:lnTo>
                        <a:pt x="23" y="297"/>
                      </a:lnTo>
                      <a:lnTo>
                        <a:pt x="15" y="305"/>
                      </a:lnTo>
                      <a:lnTo>
                        <a:pt x="15" y="297"/>
                      </a:lnTo>
                      <a:lnTo>
                        <a:pt x="8" y="305"/>
                      </a:lnTo>
                      <a:lnTo>
                        <a:pt x="8" y="297"/>
                      </a:lnTo>
                      <a:lnTo>
                        <a:pt x="15" y="290"/>
                      </a:lnTo>
                      <a:lnTo>
                        <a:pt x="23" y="282"/>
                      </a:lnTo>
                      <a:lnTo>
                        <a:pt x="31" y="282"/>
                      </a:lnTo>
                      <a:lnTo>
                        <a:pt x="31" y="274"/>
                      </a:lnTo>
                      <a:lnTo>
                        <a:pt x="23" y="274"/>
                      </a:lnTo>
                      <a:lnTo>
                        <a:pt x="39" y="266"/>
                      </a:lnTo>
                      <a:lnTo>
                        <a:pt x="39" y="258"/>
                      </a:lnTo>
                      <a:lnTo>
                        <a:pt x="31" y="266"/>
                      </a:lnTo>
                      <a:lnTo>
                        <a:pt x="46" y="250"/>
                      </a:lnTo>
                      <a:lnTo>
                        <a:pt x="46" y="243"/>
                      </a:lnTo>
                      <a:lnTo>
                        <a:pt x="39" y="243"/>
                      </a:lnTo>
                      <a:lnTo>
                        <a:pt x="39" y="235"/>
                      </a:lnTo>
                      <a:lnTo>
                        <a:pt x="31" y="250"/>
                      </a:lnTo>
                      <a:lnTo>
                        <a:pt x="23" y="250"/>
                      </a:lnTo>
                      <a:lnTo>
                        <a:pt x="15" y="250"/>
                      </a:lnTo>
                      <a:lnTo>
                        <a:pt x="23" y="243"/>
                      </a:lnTo>
                      <a:lnTo>
                        <a:pt x="31" y="243"/>
                      </a:lnTo>
                      <a:lnTo>
                        <a:pt x="31" y="235"/>
                      </a:lnTo>
                      <a:lnTo>
                        <a:pt x="39" y="227"/>
                      </a:lnTo>
                      <a:lnTo>
                        <a:pt x="46" y="219"/>
                      </a:lnTo>
                      <a:lnTo>
                        <a:pt x="54" y="211"/>
                      </a:lnTo>
                      <a:lnTo>
                        <a:pt x="46" y="219"/>
                      </a:lnTo>
                      <a:lnTo>
                        <a:pt x="39" y="211"/>
                      </a:lnTo>
                      <a:lnTo>
                        <a:pt x="31" y="219"/>
                      </a:lnTo>
                      <a:lnTo>
                        <a:pt x="23" y="227"/>
                      </a:lnTo>
                      <a:lnTo>
                        <a:pt x="23" y="219"/>
                      </a:lnTo>
                      <a:lnTo>
                        <a:pt x="15" y="227"/>
                      </a:lnTo>
                      <a:lnTo>
                        <a:pt x="8" y="227"/>
                      </a:lnTo>
                      <a:lnTo>
                        <a:pt x="15" y="219"/>
                      </a:lnTo>
                      <a:lnTo>
                        <a:pt x="23" y="203"/>
                      </a:lnTo>
                      <a:lnTo>
                        <a:pt x="39" y="203"/>
                      </a:lnTo>
                      <a:lnTo>
                        <a:pt x="46" y="203"/>
                      </a:lnTo>
                      <a:lnTo>
                        <a:pt x="46" y="196"/>
                      </a:lnTo>
                      <a:lnTo>
                        <a:pt x="46" y="188"/>
                      </a:lnTo>
                      <a:lnTo>
                        <a:pt x="46" y="196"/>
                      </a:lnTo>
                      <a:lnTo>
                        <a:pt x="39" y="188"/>
                      </a:lnTo>
                      <a:lnTo>
                        <a:pt x="46" y="180"/>
                      </a:lnTo>
                      <a:lnTo>
                        <a:pt x="54" y="180"/>
                      </a:lnTo>
                      <a:lnTo>
                        <a:pt x="69" y="172"/>
                      </a:lnTo>
                      <a:lnTo>
                        <a:pt x="69" y="164"/>
                      </a:lnTo>
                      <a:lnTo>
                        <a:pt x="54" y="172"/>
                      </a:lnTo>
                      <a:lnTo>
                        <a:pt x="46" y="180"/>
                      </a:lnTo>
                      <a:lnTo>
                        <a:pt x="54" y="164"/>
                      </a:lnTo>
                      <a:lnTo>
                        <a:pt x="54" y="157"/>
                      </a:lnTo>
                      <a:lnTo>
                        <a:pt x="54" y="164"/>
                      </a:lnTo>
                      <a:lnTo>
                        <a:pt x="46" y="164"/>
                      </a:lnTo>
                      <a:lnTo>
                        <a:pt x="46" y="180"/>
                      </a:lnTo>
                      <a:lnTo>
                        <a:pt x="39" y="172"/>
                      </a:lnTo>
                      <a:lnTo>
                        <a:pt x="31" y="180"/>
                      </a:lnTo>
                      <a:lnTo>
                        <a:pt x="31" y="172"/>
                      </a:lnTo>
                      <a:lnTo>
                        <a:pt x="39" y="164"/>
                      </a:lnTo>
                      <a:lnTo>
                        <a:pt x="46" y="149"/>
                      </a:lnTo>
                      <a:lnTo>
                        <a:pt x="39" y="149"/>
                      </a:lnTo>
                      <a:lnTo>
                        <a:pt x="46" y="141"/>
                      </a:lnTo>
                      <a:lnTo>
                        <a:pt x="46" y="133"/>
                      </a:lnTo>
                      <a:lnTo>
                        <a:pt x="31" y="141"/>
                      </a:lnTo>
                      <a:lnTo>
                        <a:pt x="31" y="133"/>
                      </a:lnTo>
                      <a:lnTo>
                        <a:pt x="39" y="125"/>
                      </a:lnTo>
                      <a:lnTo>
                        <a:pt x="46" y="125"/>
                      </a:lnTo>
                      <a:lnTo>
                        <a:pt x="54" y="117"/>
                      </a:lnTo>
                      <a:lnTo>
                        <a:pt x="69" y="110"/>
                      </a:lnTo>
                      <a:lnTo>
                        <a:pt x="77" y="102"/>
                      </a:lnTo>
                      <a:lnTo>
                        <a:pt x="69" y="102"/>
                      </a:lnTo>
                      <a:lnTo>
                        <a:pt x="62" y="110"/>
                      </a:lnTo>
                      <a:lnTo>
                        <a:pt x="62" y="102"/>
                      </a:lnTo>
                      <a:lnTo>
                        <a:pt x="46" y="110"/>
                      </a:lnTo>
                      <a:lnTo>
                        <a:pt x="54" y="102"/>
                      </a:lnTo>
                      <a:lnTo>
                        <a:pt x="62" y="94"/>
                      </a:lnTo>
                      <a:lnTo>
                        <a:pt x="69" y="86"/>
                      </a:lnTo>
                      <a:lnTo>
                        <a:pt x="69" y="78"/>
                      </a:lnTo>
                      <a:lnTo>
                        <a:pt x="62" y="78"/>
                      </a:lnTo>
                      <a:lnTo>
                        <a:pt x="69" y="78"/>
                      </a:lnTo>
                      <a:lnTo>
                        <a:pt x="77" y="70"/>
                      </a:lnTo>
                      <a:lnTo>
                        <a:pt x="85" y="63"/>
                      </a:lnTo>
                      <a:lnTo>
                        <a:pt x="77" y="63"/>
                      </a:lnTo>
                      <a:lnTo>
                        <a:pt x="69" y="70"/>
                      </a:lnTo>
                      <a:lnTo>
                        <a:pt x="69" y="63"/>
                      </a:lnTo>
                      <a:lnTo>
                        <a:pt x="85" y="63"/>
                      </a:lnTo>
                      <a:lnTo>
                        <a:pt x="85" y="55"/>
                      </a:lnTo>
                      <a:lnTo>
                        <a:pt x="77" y="55"/>
                      </a:lnTo>
                      <a:lnTo>
                        <a:pt x="85" y="47"/>
                      </a:lnTo>
                      <a:lnTo>
                        <a:pt x="77" y="47"/>
                      </a:lnTo>
                      <a:lnTo>
                        <a:pt x="93" y="39"/>
                      </a:lnTo>
                      <a:lnTo>
                        <a:pt x="85" y="39"/>
                      </a:lnTo>
                      <a:lnTo>
                        <a:pt x="93" y="31"/>
                      </a:lnTo>
                      <a:lnTo>
                        <a:pt x="93" y="23"/>
                      </a:lnTo>
                      <a:lnTo>
                        <a:pt x="100" y="31"/>
                      </a:lnTo>
                      <a:lnTo>
                        <a:pt x="93" y="23"/>
                      </a:lnTo>
                      <a:lnTo>
                        <a:pt x="100" y="16"/>
                      </a:lnTo>
                      <a:lnTo>
                        <a:pt x="93" y="16"/>
                      </a:lnTo>
                      <a:lnTo>
                        <a:pt x="100" y="8"/>
                      </a:lnTo>
                      <a:lnTo>
                        <a:pt x="100" y="16"/>
                      </a:lnTo>
                      <a:lnTo>
                        <a:pt x="108" y="0"/>
                      </a:lnTo>
                      <a:lnTo>
                        <a:pt x="108" y="16"/>
                      </a:lnTo>
                      <a:lnTo>
                        <a:pt x="108" y="23"/>
                      </a:lnTo>
                      <a:lnTo>
                        <a:pt x="116" y="23"/>
                      </a:lnTo>
                      <a:lnTo>
                        <a:pt x="123" y="16"/>
                      </a:lnTo>
                      <a:lnTo>
                        <a:pt x="123" y="31"/>
                      </a:lnTo>
                      <a:lnTo>
                        <a:pt x="116" y="31"/>
                      </a:lnTo>
                      <a:lnTo>
                        <a:pt x="123" y="39"/>
                      </a:lnTo>
                      <a:lnTo>
                        <a:pt x="131" y="31"/>
                      </a:lnTo>
                      <a:lnTo>
                        <a:pt x="147" y="31"/>
                      </a:lnTo>
                      <a:lnTo>
                        <a:pt x="139" y="39"/>
                      </a:lnTo>
                      <a:lnTo>
                        <a:pt x="131" y="47"/>
                      </a:lnTo>
                      <a:lnTo>
                        <a:pt x="139" y="47"/>
                      </a:lnTo>
                      <a:lnTo>
                        <a:pt x="147" y="39"/>
                      </a:lnTo>
                      <a:lnTo>
                        <a:pt x="147" y="47"/>
                      </a:lnTo>
                      <a:lnTo>
                        <a:pt x="139" y="55"/>
                      </a:lnTo>
                      <a:lnTo>
                        <a:pt x="147" y="55"/>
                      </a:lnTo>
                      <a:lnTo>
                        <a:pt x="147" y="63"/>
                      </a:lnTo>
                      <a:lnTo>
                        <a:pt x="154" y="70"/>
                      </a:lnTo>
                      <a:lnTo>
                        <a:pt x="162" y="70"/>
                      </a:lnTo>
                      <a:lnTo>
                        <a:pt x="170" y="78"/>
                      </a:lnTo>
                      <a:lnTo>
                        <a:pt x="177" y="78"/>
                      </a:lnTo>
                      <a:lnTo>
                        <a:pt x="162" y="78"/>
                      </a:lnTo>
                      <a:lnTo>
                        <a:pt x="154" y="78"/>
                      </a:lnTo>
                      <a:lnTo>
                        <a:pt x="154" y="86"/>
                      </a:lnTo>
                      <a:lnTo>
                        <a:pt x="170" y="94"/>
                      </a:lnTo>
                      <a:lnTo>
                        <a:pt x="162" y="94"/>
                      </a:lnTo>
                      <a:lnTo>
                        <a:pt x="147" y="86"/>
                      </a:lnTo>
                      <a:lnTo>
                        <a:pt x="147" y="94"/>
                      </a:lnTo>
                      <a:lnTo>
                        <a:pt x="154" y="94"/>
                      </a:lnTo>
                      <a:lnTo>
                        <a:pt x="162" y="102"/>
                      </a:lnTo>
                      <a:lnTo>
                        <a:pt x="162" y="110"/>
                      </a:lnTo>
                      <a:lnTo>
                        <a:pt x="177" y="110"/>
                      </a:lnTo>
                      <a:lnTo>
                        <a:pt x="170" y="117"/>
                      </a:lnTo>
                      <a:lnTo>
                        <a:pt x="177" y="125"/>
                      </a:lnTo>
                      <a:lnTo>
                        <a:pt x="162" y="117"/>
                      </a:lnTo>
                      <a:lnTo>
                        <a:pt x="154" y="117"/>
                      </a:lnTo>
                      <a:lnTo>
                        <a:pt x="154" y="125"/>
                      </a:lnTo>
                      <a:lnTo>
                        <a:pt x="147" y="117"/>
                      </a:lnTo>
                      <a:lnTo>
                        <a:pt x="139" y="125"/>
                      </a:lnTo>
                      <a:lnTo>
                        <a:pt x="147" y="133"/>
                      </a:lnTo>
                      <a:lnTo>
                        <a:pt x="154" y="133"/>
                      </a:lnTo>
                      <a:lnTo>
                        <a:pt x="162" y="133"/>
                      </a:lnTo>
                      <a:lnTo>
                        <a:pt x="177" y="133"/>
                      </a:lnTo>
                      <a:lnTo>
                        <a:pt x="162" y="141"/>
                      </a:lnTo>
                      <a:lnTo>
                        <a:pt x="154" y="141"/>
                      </a:lnTo>
                      <a:lnTo>
                        <a:pt x="162" y="141"/>
                      </a:lnTo>
                      <a:lnTo>
                        <a:pt x="170" y="149"/>
                      </a:lnTo>
                      <a:lnTo>
                        <a:pt x="177" y="157"/>
                      </a:lnTo>
                      <a:lnTo>
                        <a:pt x="185" y="157"/>
                      </a:lnTo>
                      <a:lnTo>
                        <a:pt x="185" y="164"/>
                      </a:lnTo>
                      <a:lnTo>
                        <a:pt x="193" y="172"/>
                      </a:lnTo>
                      <a:lnTo>
                        <a:pt x="177" y="172"/>
                      </a:lnTo>
                      <a:lnTo>
                        <a:pt x="170" y="164"/>
                      </a:lnTo>
                      <a:lnTo>
                        <a:pt x="170" y="172"/>
                      </a:lnTo>
                      <a:lnTo>
                        <a:pt x="177" y="180"/>
                      </a:lnTo>
                      <a:lnTo>
                        <a:pt x="170" y="180"/>
                      </a:lnTo>
                      <a:lnTo>
                        <a:pt x="162" y="164"/>
                      </a:lnTo>
                      <a:lnTo>
                        <a:pt x="154" y="157"/>
                      </a:lnTo>
                      <a:lnTo>
                        <a:pt x="139" y="149"/>
                      </a:lnTo>
                      <a:lnTo>
                        <a:pt x="139" y="157"/>
                      </a:lnTo>
                      <a:lnTo>
                        <a:pt x="154" y="164"/>
                      </a:lnTo>
                      <a:lnTo>
                        <a:pt x="154" y="172"/>
                      </a:lnTo>
                      <a:lnTo>
                        <a:pt x="162" y="180"/>
                      </a:lnTo>
                      <a:lnTo>
                        <a:pt x="170" y="180"/>
                      </a:lnTo>
                      <a:lnTo>
                        <a:pt x="177" y="188"/>
                      </a:lnTo>
                      <a:lnTo>
                        <a:pt x="185" y="203"/>
                      </a:lnTo>
                      <a:lnTo>
                        <a:pt x="177" y="203"/>
                      </a:lnTo>
                      <a:lnTo>
                        <a:pt x="170" y="196"/>
                      </a:lnTo>
                      <a:lnTo>
                        <a:pt x="162" y="196"/>
                      </a:lnTo>
                      <a:lnTo>
                        <a:pt x="162" y="203"/>
                      </a:lnTo>
                      <a:lnTo>
                        <a:pt x="154" y="196"/>
                      </a:lnTo>
                      <a:lnTo>
                        <a:pt x="147" y="196"/>
                      </a:lnTo>
                      <a:lnTo>
                        <a:pt x="147" y="188"/>
                      </a:lnTo>
                      <a:lnTo>
                        <a:pt x="139" y="188"/>
                      </a:lnTo>
                      <a:lnTo>
                        <a:pt x="147" y="196"/>
                      </a:lnTo>
                      <a:lnTo>
                        <a:pt x="154" y="203"/>
                      </a:lnTo>
                      <a:lnTo>
                        <a:pt x="162" y="203"/>
                      </a:lnTo>
                      <a:lnTo>
                        <a:pt x="162" y="211"/>
                      </a:lnTo>
                      <a:lnTo>
                        <a:pt x="170" y="219"/>
                      </a:lnTo>
                      <a:lnTo>
                        <a:pt x="177" y="219"/>
                      </a:lnTo>
                      <a:lnTo>
                        <a:pt x="170" y="219"/>
                      </a:lnTo>
                      <a:lnTo>
                        <a:pt x="177" y="227"/>
                      </a:lnTo>
                      <a:lnTo>
                        <a:pt x="185" y="235"/>
                      </a:lnTo>
                      <a:lnTo>
                        <a:pt x="193" y="235"/>
                      </a:lnTo>
                      <a:lnTo>
                        <a:pt x="185" y="235"/>
                      </a:lnTo>
                      <a:lnTo>
                        <a:pt x="193" y="250"/>
                      </a:lnTo>
                      <a:lnTo>
                        <a:pt x="185" y="243"/>
                      </a:lnTo>
                      <a:lnTo>
                        <a:pt x="177" y="243"/>
                      </a:lnTo>
                      <a:lnTo>
                        <a:pt x="162" y="235"/>
                      </a:lnTo>
                      <a:lnTo>
                        <a:pt x="177" y="243"/>
                      </a:lnTo>
                      <a:lnTo>
                        <a:pt x="162" y="243"/>
                      </a:lnTo>
                      <a:lnTo>
                        <a:pt x="154" y="235"/>
                      </a:lnTo>
                      <a:lnTo>
                        <a:pt x="147" y="227"/>
                      </a:lnTo>
                      <a:lnTo>
                        <a:pt x="147" y="243"/>
                      </a:lnTo>
                      <a:lnTo>
                        <a:pt x="162" y="243"/>
                      </a:lnTo>
                      <a:lnTo>
                        <a:pt x="177" y="250"/>
                      </a:lnTo>
                      <a:lnTo>
                        <a:pt x="185" y="258"/>
                      </a:lnTo>
                      <a:lnTo>
                        <a:pt x="185" y="266"/>
                      </a:lnTo>
                      <a:lnTo>
                        <a:pt x="193" y="274"/>
                      </a:lnTo>
                      <a:lnTo>
                        <a:pt x="185" y="282"/>
                      </a:lnTo>
                      <a:lnTo>
                        <a:pt x="193" y="290"/>
                      </a:lnTo>
                      <a:lnTo>
                        <a:pt x="208" y="290"/>
                      </a:lnTo>
                      <a:lnTo>
                        <a:pt x="208" y="297"/>
                      </a:lnTo>
                      <a:lnTo>
                        <a:pt x="201" y="297"/>
                      </a:lnTo>
                      <a:lnTo>
                        <a:pt x="185" y="290"/>
                      </a:lnTo>
                      <a:lnTo>
                        <a:pt x="177" y="290"/>
                      </a:lnTo>
                      <a:lnTo>
                        <a:pt x="170" y="282"/>
                      </a:lnTo>
                      <a:lnTo>
                        <a:pt x="162" y="282"/>
                      </a:lnTo>
                      <a:lnTo>
                        <a:pt x="162" y="290"/>
                      </a:lnTo>
                      <a:lnTo>
                        <a:pt x="170" y="297"/>
                      </a:lnTo>
                      <a:lnTo>
                        <a:pt x="193" y="305"/>
                      </a:lnTo>
                      <a:lnTo>
                        <a:pt x="208" y="313"/>
                      </a:lnTo>
                      <a:lnTo>
                        <a:pt x="201" y="313"/>
                      </a:lnTo>
                      <a:lnTo>
                        <a:pt x="193" y="313"/>
                      </a:lnTo>
                      <a:lnTo>
                        <a:pt x="201" y="321"/>
                      </a:lnTo>
                      <a:lnTo>
                        <a:pt x="208" y="321"/>
                      </a:lnTo>
                      <a:lnTo>
                        <a:pt x="216" y="329"/>
                      </a:lnTo>
                      <a:lnTo>
                        <a:pt x="216" y="344"/>
                      </a:lnTo>
                      <a:lnTo>
                        <a:pt x="208" y="337"/>
                      </a:lnTo>
                      <a:lnTo>
                        <a:pt x="201" y="329"/>
                      </a:lnTo>
                      <a:lnTo>
                        <a:pt x="193" y="329"/>
                      </a:lnTo>
                      <a:lnTo>
                        <a:pt x="185" y="321"/>
                      </a:lnTo>
                      <a:lnTo>
                        <a:pt x="177" y="321"/>
                      </a:lnTo>
                      <a:lnTo>
                        <a:pt x="170" y="313"/>
                      </a:lnTo>
                      <a:lnTo>
                        <a:pt x="177" y="329"/>
                      </a:lnTo>
                      <a:lnTo>
                        <a:pt x="177" y="344"/>
                      </a:lnTo>
                      <a:lnTo>
                        <a:pt x="170" y="352"/>
                      </a:lnTo>
                      <a:lnTo>
                        <a:pt x="170" y="337"/>
                      </a:lnTo>
                      <a:lnTo>
                        <a:pt x="162" y="344"/>
                      </a:lnTo>
                      <a:lnTo>
                        <a:pt x="154" y="337"/>
                      </a:lnTo>
                      <a:lnTo>
                        <a:pt x="154" y="321"/>
                      </a:lnTo>
                      <a:lnTo>
                        <a:pt x="147" y="329"/>
                      </a:lnTo>
                      <a:lnTo>
                        <a:pt x="147" y="313"/>
                      </a:lnTo>
                      <a:lnTo>
                        <a:pt x="139" y="305"/>
                      </a:lnTo>
                      <a:lnTo>
                        <a:pt x="131" y="290"/>
                      </a:lnTo>
                      <a:lnTo>
                        <a:pt x="131" y="305"/>
                      </a:lnTo>
                      <a:lnTo>
                        <a:pt x="147" y="313"/>
                      </a:lnTo>
                      <a:lnTo>
                        <a:pt x="139" y="329"/>
                      </a:lnTo>
                      <a:lnTo>
                        <a:pt x="139" y="321"/>
                      </a:lnTo>
                      <a:lnTo>
                        <a:pt x="131" y="321"/>
                      </a:lnTo>
                      <a:lnTo>
                        <a:pt x="123" y="305"/>
                      </a:lnTo>
                      <a:lnTo>
                        <a:pt x="116" y="297"/>
                      </a:lnTo>
                      <a:lnTo>
                        <a:pt x="116" y="305"/>
                      </a:lnTo>
                      <a:lnTo>
                        <a:pt x="123" y="321"/>
                      </a:lnTo>
                      <a:lnTo>
                        <a:pt x="131" y="329"/>
                      </a:lnTo>
                      <a:lnTo>
                        <a:pt x="131" y="337"/>
                      </a:lnTo>
                      <a:lnTo>
                        <a:pt x="123" y="344"/>
                      </a:lnTo>
                      <a:lnTo>
                        <a:pt x="123" y="337"/>
                      </a:lnTo>
                      <a:lnTo>
                        <a:pt x="116" y="337"/>
                      </a:lnTo>
                      <a:lnTo>
                        <a:pt x="116" y="329"/>
                      </a:lnTo>
                      <a:lnTo>
                        <a:pt x="108" y="321"/>
                      </a:lnTo>
                      <a:lnTo>
                        <a:pt x="85" y="360"/>
                      </a:lnTo>
                    </a:path>
                  </a:pathLst>
                </a:custGeom>
                <a:noFill/>
                <a:ln w="25400" cap="rnd">
                  <a:solidFill>
                    <a:srgbClr val="00FF00"/>
                  </a:solidFill>
                  <a:round/>
                  <a:headEnd/>
                  <a:tailEnd/>
                </a:ln>
              </p:spPr>
              <p:txBody>
                <a:bodyPr/>
                <a:lstStyle/>
                <a:p>
                  <a:endParaRPr lang="en-US"/>
                </a:p>
              </p:txBody>
            </p:sp>
            <p:sp>
              <p:nvSpPr>
                <p:cNvPr id="26767" name="Freeform 1990"/>
                <p:cNvSpPr>
                  <a:spLocks/>
                </p:cNvSpPr>
                <p:nvPr/>
              </p:nvSpPr>
              <p:spPr bwMode="auto">
                <a:xfrm>
                  <a:off x="1772" y="1211"/>
                  <a:ext cx="225" cy="369"/>
                </a:xfrm>
                <a:custGeom>
                  <a:avLst/>
                  <a:gdLst>
                    <a:gd name="T0" fmla="*/ 80 w 225"/>
                    <a:gd name="T1" fmla="*/ 360 h 369"/>
                    <a:gd name="T2" fmla="*/ 64 w 225"/>
                    <a:gd name="T3" fmla="*/ 352 h 369"/>
                    <a:gd name="T4" fmla="*/ 48 w 225"/>
                    <a:gd name="T5" fmla="*/ 344 h 369"/>
                    <a:gd name="T6" fmla="*/ 32 w 225"/>
                    <a:gd name="T7" fmla="*/ 352 h 369"/>
                    <a:gd name="T8" fmla="*/ 8 w 225"/>
                    <a:gd name="T9" fmla="*/ 344 h 369"/>
                    <a:gd name="T10" fmla="*/ 8 w 225"/>
                    <a:gd name="T11" fmla="*/ 336 h 369"/>
                    <a:gd name="T12" fmla="*/ 24 w 225"/>
                    <a:gd name="T13" fmla="*/ 304 h 369"/>
                    <a:gd name="T14" fmla="*/ 16 w 225"/>
                    <a:gd name="T15" fmla="*/ 296 h 369"/>
                    <a:gd name="T16" fmla="*/ 40 w 225"/>
                    <a:gd name="T17" fmla="*/ 272 h 369"/>
                    <a:gd name="T18" fmla="*/ 40 w 225"/>
                    <a:gd name="T19" fmla="*/ 248 h 369"/>
                    <a:gd name="T20" fmla="*/ 24 w 225"/>
                    <a:gd name="T21" fmla="*/ 248 h 369"/>
                    <a:gd name="T22" fmla="*/ 56 w 225"/>
                    <a:gd name="T23" fmla="*/ 216 h 369"/>
                    <a:gd name="T24" fmla="*/ 24 w 225"/>
                    <a:gd name="T25" fmla="*/ 224 h 369"/>
                    <a:gd name="T26" fmla="*/ 40 w 225"/>
                    <a:gd name="T27" fmla="*/ 208 h 369"/>
                    <a:gd name="T28" fmla="*/ 40 w 225"/>
                    <a:gd name="T29" fmla="*/ 192 h 369"/>
                    <a:gd name="T30" fmla="*/ 56 w 225"/>
                    <a:gd name="T31" fmla="*/ 176 h 369"/>
                    <a:gd name="T32" fmla="*/ 48 w 225"/>
                    <a:gd name="T33" fmla="*/ 168 h 369"/>
                    <a:gd name="T34" fmla="*/ 40 w 225"/>
                    <a:gd name="T35" fmla="*/ 168 h 369"/>
                    <a:gd name="T36" fmla="*/ 32 w 225"/>
                    <a:gd name="T37" fmla="*/ 144 h 369"/>
                    <a:gd name="T38" fmla="*/ 72 w 225"/>
                    <a:gd name="T39" fmla="*/ 112 h 369"/>
                    <a:gd name="T40" fmla="*/ 48 w 225"/>
                    <a:gd name="T41" fmla="*/ 112 h 369"/>
                    <a:gd name="T42" fmla="*/ 64 w 225"/>
                    <a:gd name="T43" fmla="*/ 80 h 369"/>
                    <a:gd name="T44" fmla="*/ 72 w 225"/>
                    <a:gd name="T45" fmla="*/ 72 h 369"/>
                    <a:gd name="T46" fmla="*/ 88 w 225"/>
                    <a:gd name="T47" fmla="*/ 48 h 369"/>
                    <a:gd name="T48" fmla="*/ 96 w 225"/>
                    <a:gd name="T49" fmla="*/ 24 h 369"/>
                    <a:gd name="T50" fmla="*/ 104 w 225"/>
                    <a:gd name="T51" fmla="*/ 8 h 369"/>
                    <a:gd name="T52" fmla="*/ 120 w 225"/>
                    <a:gd name="T53" fmla="*/ 24 h 369"/>
                    <a:gd name="T54" fmla="*/ 136 w 225"/>
                    <a:gd name="T55" fmla="*/ 32 h 369"/>
                    <a:gd name="T56" fmla="*/ 152 w 225"/>
                    <a:gd name="T57" fmla="*/ 40 h 369"/>
                    <a:gd name="T58" fmla="*/ 160 w 225"/>
                    <a:gd name="T59" fmla="*/ 72 h 369"/>
                    <a:gd name="T60" fmla="*/ 160 w 225"/>
                    <a:gd name="T61" fmla="*/ 80 h 369"/>
                    <a:gd name="T62" fmla="*/ 152 w 225"/>
                    <a:gd name="T63" fmla="*/ 96 h 369"/>
                    <a:gd name="T64" fmla="*/ 176 w 225"/>
                    <a:gd name="T65" fmla="*/ 120 h 369"/>
                    <a:gd name="T66" fmla="*/ 152 w 225"/>
                    <a:gd name="T67" fmla="*/ 120 h 369"/>
                    <a:gd name="T68" fmla="*/ 184 w 225"/>
                    <a:gd name="T69" fmla="*/ 136 h 369"/>
                    <a:gd name="T70" fmla="*/ 184 w 225"/>
                    <a:gd name="T71" fmla="*/ 160 h 369"/>
                    <a:gd name="T72" fmla="*/ 176 w 225"/>
                    <a:gd name="T73" fmla="*/ 168 h 369"/>
                    <a:gd name="T74" fmla="*/ 160 w 225"/>
                    <a:gd name="T75" fmla="*/ 160 h 369"/>
                    <a:gd name="T76" fmla="*/ 168 w 225"/>
                    <a:gd name="T77" fmla="*/ 184 h 369"/>
                    <a:gd name="T78" fmla="*/ 176 w 225"/>
                    <a:gd name="T79" fmla="*/ 200 h 369"/>
                    <a:gd name="T80" fmla="*/ 152 w 225"/>
                    <a:gd name="T81" fmla="*/ 192 h 369"/>
                    <a:gd name="T82" fmla="*/ 168 w 225"/>
                    <a:gd name="T83" fmla="*/ 216 h 369"/>
                    <a:gd name="T84" fmla="*/ 192 w 225"/>
                    <a:gd name="T85" fmla="*/ 240 h 369"/>
                    <a:gd name="T86" fmla="*/ 184 w 225"/>
                    <a:gd name="T87" fmla="*/ 248 h 369"/>
                    <a:gd name="T88" fmla="*/ 152 w 225"/>
                    <a:gd name="T89" fmla="*/ 232 h 369"/>
                    <a:gd name="T90" fmla="*/ 192 w 225"/>
                    <a:gd name="T91" fmla="*/ 272 h 369"/>
                    <a:gd name="T92" fmla="*/ 216 w 225"/>
                    <a:gd name="T93" fmla="*/ 304 h 369"/>
                    <a:gd name="T94" fmla="*/ 168 w 225"/>
                    <a:gd name="T95" fmla="*/ 288 h 369"/>
                    <a:gd name="T96" fmla="*/ 208 w 225"/>
                    <a:gd name="T97" fmla="*/ 320 h 369"/>
                    <a:gd name="T98" fmla="*/ 224 w 225"/>
                    <a:gd name="T99" fmla="*/ 352 h 369"/>
                    <a:gd name="T100" fmla="*/ 184 w 225"/>
                    <a:gd name="T101" fmla="*/ 328 h 369"/>
                    <a:gd name="T102" fmla="*/ 176 w 225"/>
                    <a:gd name="T103" fmla="*/ 344 h 369"/>
                    <a:gd name="T104" fmla="*/ 152 w 225"/>
                    <a:gd name="T105" fmla="*/ 320 h 369"/>
                    <a:gd name="T106" fmla="*/ 144 w 225"/>
                    <a:gd name="T107" fmla="*/ 336 h 369"/>
                    <a:gd name="T108" fmla="*/ 120 w 225"/>
                    <a:gd name="T109" fmla="*/ 312 h 369"/>
                    <a:gd name="T110" fmla="*/ 128 w 225"/>
                    <a:gd name="T111" fmla="*/ 344 h 36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5"/>
                    <a:gd name="T169" fmla="*/ 0 h 369"/>
                    <a:gd name="T170" fmla="*/ 225 w 225"/>
                    <a:gd name="T171" fmla="*/ 369 h 36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5" h="369">
                      <a:moveTo>
                        <a:pt x="88" y="368"/>
                      </a:moveTo>
                      <a:lnTo>
                        <a:pt x="88" y="368"/>
                      </a:lnTo>
                      <a:lnTo>
                        <a:pt x="88" y="344"/>
                      </a:lnTo>
                      <a:lnTo>
                        <a:pt x="88" y="352"/>
                      </a:lnTo>
                      <a:lnTo>
                        <a:pt x="80" y="360"/>
                      </a:lnTo>
                      <a:lnTo>
                        <a:pt x="80" y="344"/>
                      </a:lnTo>
                      <a:lnTo>
                        <a:pt x="80" y="336"/>
                      </a:lnTo>
                      <a:lnTo>
                        <a:pt x="72" y="344"/>
                      </a:lnTo>
                      <a:lnTo>
                        <a:pt x="64" y="360"/>
                      </a:lnTo>
                      <a:lnTo>
                        <a:pt x="64" y="352"/>
                      </a:lnTo>
                      <a:lnTo>
                        <a:pt x="56" y="352"/>
                      </a:lnTo>
                      <a:lnTo>
                        <a:pt x="64" y="336"/>
                      </a:lnTo>
                      <a:lnTo>
                        <a:pt x="56" y="344"/>
                      </a:lnTo>
                      <a:lnTo>
                        <a:pt x="56" y="328"/>
                      </a:lnTo>
                      <a:lnTo>
                        <a:pt x="48" y="344"/>
                      </a:lnTo>
                      <a:lnTo>
                        <a:pt x="48" y="336"/>
                      </a:lnTo>
                      <a:lnTo>
                        <a:pt x="40" y="328"/>
                      </a:lnTo>
                      <a:lnTo>
                        <a:pt x="40" y="336"/>
                      </a:lnTo>
                      <a:lnTo>
                        <a:pt x="32" y="344"/>
                      </a:lnTo>
                      <a:lnTo>
                        <a:pt x="32" y="352"/>
                      </a:lnTo>
                      <a:lnTo>
                        <a:pt x="32" y="336"/>
                      </a:lnTo>
                      <a:lnTo>
                        <a:pt x="24" y="336"/>
                      </a:lnTo>
                      <a:lnTo>
                        <a:pt x="16" y="344"/>
                      </a:lnTo>
                      <a:lnTo>
                        <a:pt x="16" y="352"/>
                      </a:lnTo>
                      <a:lnTo>
                        <a:pt x="8" y="344"/>
                      </a:lnTo>
                      <a:lnTo>
                        <a:pt x="8" y="352"/>
                      </a:lnTo>
                      <a:lnTo>
                        <a:pt x="0" y="352"/>
                      </a:lnTo>
                      <a:lnTo>
                        <a:pt x="16" y="336"/>
                      </a:lnTo>
                      <a:lnTo>
                        <a:pt x="16" y="328"/>
                      </a:lnTo>
                      <a:lnTo>
                        <a:pt x="8" y="336"/>
                      </a:lnTo>
                      <a:lnTo>
                        <a:pt x="16" y="328"/>
                      </a:lnTo>
                      <a:lnTo>
                        <a:pt x="24" y="312"/>
                      </a:lnTo>
                      <a:lnTo>
                        <a:pt x="32" y="312"/>
                      </a:lnTo>
                      <a:lnTo>
                        <a:pt x="32" y="304"/>
                      </a:lnTo>
                      <a:lnTo>
                        <a:pt x="24" y="304"/>
                      </a:lnTo>
                      <a:lnTo>
                        <a:pt x="16" y="312"/>
                      </a:lnTo>
                      <a:lnTo>
                        <a:pt x="16" y="304"/>
                      </a:lnTo>
                      <a:lnTo>
                        <a:pt x="8" y="312"/>
                      </a:lnTo>
                      <a:lnTo>
                        <a:pt x="8" y="304"/>
                      </a:lnTo>
                      <a:lnTo>
                        <a:pt x="16" y="296"/>
                      </a:lnTo>
                      <a:lnTo>
                        <a:pt x="24" y="288"/>
                      </a:lnTo>
                      <a:lnTo>
                        <a:pt x="32" y="288"/>
                      </a:lnTo>
                      <a:lnTo>
                        <a:pt x="32" y="280"/>
                      </a:lnTo>
                      <a:lnTo>
                        <a:pt x="24" y="280"/>
                      </a:lnTo>
                      <a:lnTo>
                        <a:pt x="40" y="272"/>
                      </a:lnTo>
                      <a:lnTo>
                        <a:pt x="40" y="264"/>
                      </a:lnTo>
                      <a:lnTo>
                        <a:pt x="32" y="272"/>
                      </a:lnTo>
                      <a:lnTo>
                        <a:pt x="48" y="256"/>
                      </a:lnTo>
                      <a:lnTo>
                        <a:pt x="48" y="248"/>
                      </a:lnTo>
                      <a:lnTo>
                        <a:pt x="40" y="248"/>
                      </a:lnTo>
                      <a:lnTo>
                        <a:pt x="40" y="240"/>
                      </a:lnTo>
                      <a:lnTo>
                        <a:pt x="32" y="256"/>
                      </a:lnTo>
                      <a:lnTo>
                        <a:pt x="24" y="256"/>
                      </a:lnTo>
                      <a:lnTo>
                        <a:pt x="16" y="256"/>
                      </a:lnTo>
                      <a:lnTo>
                        <a:pt x="24" y="248"/>
                      </a:lnTo>
                      <a:lnTo>
                        <a:pt x="32" y="248"/>
                      </a:lnTo>
                      <a:lnTo>
                        <a:pt x="32" y="240"/>
                      </a:lnTo>
                      <a:lnTo>
                        <a:pt x="40" y="232"/>
                      </a:lnTo>
                      <a:lnTo>
                        <a:pt x="48" y="224"/>
                      </a:lnTo>
                      <a:lnTo>
                        <a:pt x="56" y="216"/>
                      </a:lnTo>
                      <a:lnTo>
                        <a:pt x="48" y="224"/>
                      </a:lnTo>
                      <a:lnTo>
                        <a:pt x="40" y="216"/>
                      </a:lnTo>
                      <a:lnTo>
                        <a:pt x="32" y="224"/>
                      </a:lnTo>
                      <a:lnTo>
                        <a:pt x="24" y="232"/>
                      </a:lnTo>
                      <a:lnTo>
                        <a:pt x="24" y="224"/>
                      </a:lnTo>
                      <a:lnTo>
                        <a:pt x="16" y="232"/>
                      </a:lnTo>
                      <a:lnTo>
                        <a:pt x="8" y="232"/>
                      </a:lnTo>
                      <a:lnTo>
                        <a:pt x="16" y="224"/>
                      </a:lnTo>
                      <a:lnTo>
                        <a:pt x="24" y="208"/>
                      </a:lnTo>
                      <a:lnTo>
                        <a:pt x="40" y="208"/>
                      </a:lnTo>
                      <a:lnTo>
                        <a:pt x="48" y="208"/>
                      </a:lnTo>
                      <a:lnTo>
                        <a:pt x="48" y="200"/>
                      </a:lnTo>
                      <a:lnTo>
                        <a:pt x="48" y="192"/>
                      </a:lnTo>
                      <a:lnTo>
                        <a:pt x="48" y="200"/>
                      </a:lnTo>
                      <a:lnTo>
                        <a:pt x="40" y="192"/>
                      </a:lnTo>
                      <a:lnTo>
                        <a:pt x="48" y="184"/>
                      </a:lnTo>
                      <a:lnTo>
                        <a:pt x="56" y="184"/>
                      </a:lnTo>
                      <a:lnTo>
                        <a:pt x="72" y="176"/>
                      </a:lnTo>
                      <a:lnTo>
                        <a:pt x="72" y="168"/>
                      </a:lnTo>
                      <a:lnTo>
                        <a:pt x="56" y="176"/>
                      </a:lnTo>
                      <a:lnTo>
                        <a:pt x="48" y="184"/>
                      </a:lnTo>
                      <a:lnTo>
                        <a:pt x="56" y="168"/>
                      </a:lnTo>
                      <a:lnTo>
                        <a:pt x="56" y="160"/>
                      </a:lnTo>
                      <a:lnTo>
                        <a:pt x="56" y="168"/>
                      </a:lnTo>
                      <a:lnTo>
                        <a:pt x="48" y="168"/>
                      </a:lnTo>
                      <a:lnTo>
                        <a:pt x="48" y="184"/>
                      </a:lnTo>
                      <a:lnTo>
                        <a:pt x="40" y="176"/>
                      </a:lnTo>
                      <a:lnTo>
                        <a:pt x="32" y="184"/>
                      </a:lnTo>
                      <a:lnTo>
                        <a:pt x="32" y="176"/>
                      </a:lnTo>
                      <a:lnTo>
                        <a:pt x="40" y="168"/>
                      </a:lnTo>
                      <a:lnTo>
                        <a:pt x="48" y="152"/>
                      </a:lnTo>
                      <a:lnTo>
                        <a:pt x="40" y="152"/>
                      </a:lnTo>
                      <a:lnTo>
                        <a:pt x="48" y="144"/>
                      </a:lnTo>
                      <a:lnTo>
                        <a:pt x="48" y="136"/>
                      </a:lnTo>
                      <a:lnTo>
                        <a:pt x="32" y="144"/>
                      </a:lnTo>
                      <a:lnTo>
                        <a:pt x="32" y="136"/>
                      </a:lnTo>
                      <a:lnTo>
                        <a:pt x="40" y="128"/>
                      </a:lnTo>
                      <a:lnTo>
                        <a:pt x="48" y="128"/>
                      </a:lnTo>
                      <a:lnTo>
                        <a:pt x="56" y="120"/>
                      </a:lnTo>
                      <a:lnTo>
                        <a:pt x="72" y="112"/>
                      </a:lnTo>
                      <a:lnTo>
                        <a:pt x="80" y="104"/>
                      </a:lnTo>
                      <a:lnTo>
                        <a:pt x="72" y="104"/>
                      </a:lnTo>
                      <a:lnTo>
                        <a:pt x="64" y="112"/>
                      </a:lnTo>
                      <a:lnTo>
                        <a:pt x="64" y="104"/>
                      </a:lnTo>
                      <a:lnTo>
                        <a:pt x="48" y="112"/>
                      </a:lnTo>
                      <a:lnTo>
                        <a:pt x="56" y="104"/>
                      </a:lnTo>
                      <a:lnTo>
                        <a:pt x="64" y="96"/>
                      </a:lnTo>
                      <a:lnTo>
                        <a:pt x="72" y="88"/>
                      </a:lnTo>
                      <a:lnTo>
                        <a:pt x="72" y="80"/>
                      </a:lnTo>
                      <a:lnTo>
                        <a:pt x="64" y="80"/>
                      </a:lnTo>
                      <a:lnTo>
                        <a:pt x="72" y="80"/>
                      </a:lnTo>
                      <a:lnTo>
                        <a:pt x="80" y="72"/>
                      </a:lnTo>
                      <a:lnTo>
                        <a:pt x="88" y="64"/>
                      </a:lnTo>
                      <a:lnTo>
                        <a:pt x="80" y="64"/>
                      </a:lnTo>
                      <a:lnTo>
                        <a:pt x="72" y="72"/>
                      </a:lnTo>
                      <a:lnTo>
                        <a:pt x="72" y="64"/>
                      </a:lnTo>
                      <a:lnTo>
                        <a:pt x="88" y="64"/>
                      </a:lnTo>
                      <a:lnTo>
                        <a:pt x="88" y="56"/>
                      </a:lnTo>
                      <a:lnTo>
                        <a:pt x="80" y="56"/>
                      </a:lnTo>
                      <a:lnTo>
                        <a:pt x="88" y="48"/>
                      </a:lnTo>
                      <a:lnTo>
                        <a:pt x="80" y="48"/>
                      </a:lnTo>
                      <a:lnTo>
                        <a:pt x="96" y="40"/>
                      </a:lnTo>
                      <a:lnTo>
                        <a:pt x="88" y="40"/>
                      </a:lnTo>
                      <a:lnTo>
                        <a:pt x="96" y="32"/>
                      </a:lnTo>
                      <a:lnTo>
                        <a:pt x="96" y="24"/>
                      </a:lnTo>
                      <a:lnTo>
                        <a:pt x="104" y="32"/>
                      </a:lnTo>
                      <a:lnTo>
                        <a:pt x="96" y="24"/>
                      </a:lnTo>
                      <a:lnTo>
                        <a:pt x="104" y="16"/>
                      </a:lnTo>
                      <a:lnTo>
                        <a:pt x="96" y="16"/>
                      </a:lnTo>
                      <a:lnTo>
                        <a:pt x="104" y="8"/>
                      </a:lnTo>
                      <a:lnTo>
                        <a:pt x="104" y="16"/>
                      </a:lnTo>
                      <a:lnTo>
                        <a:pt x="112" y="0"/>
                      </a:lnTo>
                      <a:lnTo>
                        <a:pt x="112" y="16"/>
                      </a:lnTo>
                      <a:lnTo>
                        <a:pt x="112" y="24"/>
                      </a:lnTo>
                      <a:lnTo>
                        <a:pt x="120" y="24"/>
                      </a:lnTo>
                      <a:lnTo>
                        <a:pt x="128" y="16"/>
                      </a:lnTo>
                      <a:lnTo>
                        <a:pt x="128" y="32"/>
                      </a:lnTo>
                      <a:lnTo>
                        <a:pt x="120" y="32"/>
                      </a:lnTo>
                      <a:lnTo>
                        <a:pt x="128" y="40"/>
                      </a:lnTo>
                      <a:lnTo>
                        <a:pt x="136" y="32"/>
                      </a:lnTo>
                      <a:lnTo>
                        <a:pt x="152" y="32"/>
                      </a:lnTo>
                      <a:lnTo>
                        <a:pt x="144" y="40"/>
                      </a:lnTo>
                      <a:lnTo>
                        <a:pt x="136" y="48"/>
                      </a:lnTo>
                      <a:lnTo>
                        <a:pt x="144" y="48"/>
                      </a:lnTo>
                      <a:lnTo>
                        <a:pt x="152" y="40"/>
                      </a:lnTo>
                      <a:lnTo>
                        <a:pt x="152" y="48"/>
                      </a:lnTo>
                      <a:lnTo>
                        <a:pt x="144" y="56"/>
                      </a:lnTo>
                      <a:lnTo>
                        <a:pt x="152" y="56"/>
                      </a:lnTo>
                      <a:lnTo>
                        <a:pt x="152" y="64"/>
                      </a:lnTo>
                      <a:lnTo>
                        <a:pt x="160" y="72"/>
                      </a:lnTo>
                      <a:lnTo>
                        <a:pt x="168" y="72"/>
                      </a:lnTo>
                      <a:lnTo>
                        <a:pt x="176" y="80"/>
                      </a:lnTo>
                      <a:lnTo>
                        <a:pt x="184" y="80"/>
                      </a:lnTo>
                      <a:lnTo>
                        <a:pt x="168" y="80"/>
                      </a:lnTo>
                      <a:lnTo>
                        <a:pt x="160" y="80"/>
                      </a:lnTo>
                      <a:lnTo>
                        <a:pt x="160" y="88"/>
                      </a:lnTo>
                      <a:lnTo>
                        <a:pt x="176" y="96"/>
                      </a:lnTo>
                      <a:lnTo>
                        <a:pt x="168" y="96"/>
                      </a:lnTo>
                      <a:lnTo>
                        <a:pt x="152" y="88"/>
                      </a:lnTo>
                      <a:lnTo>
                        <a:pt x="152" y="96"/>
                      </a:lnTo>
                      <a:lnTo>
                        <a:pt x="160" y="96"/>
                      </a:lnTo>
                      <a:lnTo>
                        <a:pt x="168" y="104"/>
                      </a:lnTo>
                      <a:lnTo>
                        <a:pt x="168" y="112"/>
                      </a:lnTo>
                      <a:lnTo>
                        <a:pt x="184" y="112"/>
                      </a:lnTo>
                      <a:lnTo>
                        <a:pt x="176" y="120"/>
                      </a:lnTo>
                      <a:lnTo>
                        <a:pt x="184" y="128"/>
                      </a:lnTo>
                      <a:lnTo>
                        <a:pt x="168" y="120"/>
                      </a:lnTo>
                      <a:lnTo>
                        <a:pt x="160" y="120"/>
                      </a:lnTo>
                      <a:lnTo>
                        <a:pt x="160" y="128"/>
                      </a:lnTo>
                      <a:lnTo>
                        <a:pt x="152" y="120"/>
                      </a:lnTo>
                      <a:lnTo>
                        <a:pt x="144" y="128"/>
                      </a:lnTo>
                      <a:lnTo>
                        <a:pt x="152" y="136"/>
                      </a:lnTo>
                      <a:lnTo>
                        <a:pt x="160" y="136"/>
                      </a:lnTo>
                      <a:lnTo>
                        <a:pt x="168" y="136"/>
                      </a:lnTo>
                      <a:lnTo>
                        <a:pt x="184" y="136"/>
                      </a:lnTo>
                      <a:lnTo>
                        <a:pt x="168" y="144"/>
                      </a:lnTo>
                      <a:lnTo>
                        <a:pt x="160" y="144"/>
                      </a:lnTo>
                      <a:lnTo>
                        <a:pt x="168" y="144"/>
                      </a:lnTo>
                      <a:lnTo>
                        <a:pt x="176" y="152"/>
                      </a:lnTo>
                      <a:lnTo>
                        <a:pt x="184" y="160"/>
                      </a:lnTo>
                      <a:lnTo>
                        <a:pt x="192" y="160"/>
                      </a:lnTo>
                      <a:lnTo>
                        <a:pt x="192" y="168"/>
                      </a:lnTo>
                      <a:lnTo>
                        <a:pt x="200" y="176"/>
                      </a:lnTo>
                      <a:lnTo>
                        <a:pt x="184" y="176"/>
                      </a:lnTo>
                      <a:lnTo>
                        <a:pt x="176" y="168"/>
                      </a:lnTo>
                      <a:lnTo>
                        <a:pt x="176" y="176"/>
                      </a:lnTo>
                      <a:lnTo>
                        <a:pt x="184" y="184"/>
                      </a:lnTo>
                      <a:lnTo>
                        <a:pt x="176" y="184"/>
                      </a:lnTo>
                      <a:lnTo>
                        <a:pt x="168" y="168"/>
                      </a:lnTo>
                      <a:lnTo>
                        <a:pt x="160" y="160"/>
                      </a:lnTo>
                      <a:lnTo>
                        <a:pt x="144" y="152"/>
                      </a:lnTo>
                      <a:lnTo>
                        <a:pt x="144" y="160"/>
                      </a:lnTo>
                      <a:lnTo>
                        <a:pt x="160" y="168"/>
                      </a:lnTo>
                      <a:lnTo>
                        <a:pt x="160" y="176"/>
                      </a:lnTo>
                      <a:lnTo>
                        <a:pt x="168" y="184"/>
                      </a:lnTo>
                      <a:lnTo>
                        <a:pt x="176" y="184"/>
                      </a:lnTo>
                      <a:lnTo>
                        <a:pt x="184" y="192"/>
                      </a:lnTo>
                      <a:lnTo>
                        <a:pt x="192" y="208"/>
                      </a:lnTo>
                      <a:lnTo>
                        <a:pt x="184" y="208"/>
                      </a:lnTo>
                      <a:lnTo>
                        <a:pt x="176" y="200"/>
                      </a:lnTo>
                      <a:lnTo>
                        <a:pt x="168" y="200"/>
                      </a:lnTo>
                      <a:lnTo>
                        <a:pt x="168" y="208"/>
                      </a:lnTo>
                      <a:lnTo>
                        <a:pt x="160" y="200"/>
                      </a:lnTo>
                      <a:lnTo>
                        <a:pt x="152" y="200"/>
                      </a:lnTo>
                      <a:lnTo>
                        <a:pt x="152" y="192"/>
                      </a:lnTo>
                      <a:lnTo>
                        <a:pt x="144" y="192"/>
                      </a:lnTo>
                      <a:lnTo>
                        <a:pt x="152" y="200"/>
                      </a:lnTo>
                      <a:lnTo>
                        <a:pt x="160" y="208"/>
                      </a:lnTo>
                      <a:lnTo>
                        <a:pt x="168" y="208"/>
                      </a:lnTo>
                      <a:lnTo>
                        <a:pt x="168" y="216"/>
                      </a:lnTo>
                      <a:lnTo>
                        <a:pt x="176" y="224"/>
                      </a:lnTo>
                      <a:lnTo>
                        <a:pt x="184" y="224"/>
                      </a:lnTo>
                      <a:lnTo>
                        <a:pt x="176" y="224"/>
                      </a:lnTo>
                      <a:lnTo>
                        <a:pt x="184" y="232"/>
                      </a:lnTo>
                      <a:lnTo>
                        <a:pt x="192" y="240"/>
                      </a:lnTo>
                      <a:lnTo>
                        <a:pt x="200" y="240"/>
                      </a:lnTo>
                      <a:lnTo>
                        <a:pt x="192" y="240"/>
                      </a:lnTo>
                      <a:lnTo>
                        <a:pt x="200" y="256"/>
                      </a:lnTo>
                      <a:lnTo>
                        <a:pt x="192" y="248"/>
                      </a:lnTo>
                      <a:lnTo>
                        <a:pt x="184" y="248"/>
                      </a:lnTo>
                      <a:lnTo>
                        <a:pt x="168" y="240"/>
                      </a:lnTo>
                      <a:lnTo>
                        <a:pt x="184" y="248"/>
                      </a:lnTo>
                      <a:lnTo>
                        <a:pt x="168" y="248"/>
                      </a:lnTo>
                      <a:lnTo>
                        <a:pt x="160" y="240"/>
                      </a:lnTo>
                      <a:lnTo>
                        <a:pt x="152" y="232"/>
                      </a:lnTo>
                      <a:lnTo>
                        <a:pt x="152" y="248"/>
                      </a:lnTo>
                      <a:lnTo>
                        <a:pt x="168" y="248"/>
                      </a:lnTo>
                      <a:lnTo>
                        <a:pt x="184" y="256"/>
                      </a:lnTo>
                      <a:lnTo>
                        <a:pt x="192" y="264"/>
                      </a:lnTo>
                      <a:lnTo>
                        <a:pt x="192" y="272"/>
                      </a:lnTo>
                      <a:lnTo>
                        <a:pt x="200" y="280"/>
                      </a:lnTo>
                      <a:lnTo>
                        <a:pt x="192" y="288"/>
                      </a:lnTo>
                      <a:lnTo>
                        <a:pt x="200" y="296"/>
                      </a:lnTo>
                      <a:lnTo>
                        <a:pt x="216" y="296"/>
                      </a:lnTo>
                      <a:lnTo>
                        <a:pt x="216" y="304"/>
                      </a:lnTo>
                      <a:lnTo>
                        <a:pt x="208" y="304"/>
                      </a:lnTo>
                      <a:lnTo>
                        <a:pt x="192" y="296"/>
                      </a:lnTo>
                      <a:lnTo>
                        <a:pt x="184" y="296"/>
                      </a:lnTo>
                      <a:lnTo>
                        <a:pt x="176" y="288"/>
                      </a:lnTo>
                      <a:lnTo>
                        <a:pt x="168" y="288"/>
                      </a:lnTo>
                      <a:lnTo>
                        <a:pt x="168" y="296"/>
                      </a:lnTo>
                      <a:lnTo>
                        <a:pt x="176" y="304"/>
                      </a:lnTo>
                      <a:lnTo>
                        <a:pt x="200" y="312"/>
                      </a:lnTo>
                      <a:lnTo>
                        <a:pt x="216" y="320"/>
                      </a:lnTo>
                      <a:lnTo>
                        <a:pt x="208" y="320"/>
                      </a:lnTo>
                      <a:lnTo>
                        <a:pt x="200" y="320"/>
                      </a:lnTo>
                      <a:lnTo>
                        <a:pt x="208" y="328"/>
                      </a:lnTo>
                      <a:lnTo>
                        <a:pt x="216" y="328"/>
                      </a:lnTo>
                      <a:lnTo>
                        <a:pt x="224" y="336"/>
                      </a:lnTo>
                      <a:lnTo>
                        <a:pt x="224" y="352"/>
                      </a:lnTo>
                      <a:lnTo>
                        <a:pt x="216" y="344"/>
                      </a:lnTo>
                      <a:lnTo>
                        <a:pt x="208" y="336"/>
                      </a:lnTo>
                      <a:lnTo>
                        <a:pt x="200" y="336"/>
                      </a:lnTo>
                      <a:lnTo>
                        <a:pt x="192" y="328"/>
                      </a:lnTo>
                      <a:lnTo>
                        <a:pt x="184" y="328"/>
                      </a:lnTo>
                      <a:lnTo>
                        <a:pt x="176" y="320"/>
                      </a:lnTo>
                      <a:lnTo>
                        <a:pt x="184" y="336"/>
                      </a:lnTo>
                      <a:lnTo>
                        <a:pt x="184" y="352"/>
                      </a:lnTo>
                      <a:lnTo>
                        <a:pt x="176" y="360"/>
                      </a:lnTo>
                      <a:lnTo>
                        <a:pt x="176" y="344"/>
                      </a:lnTo>
                      <a:lnTo>
                        <a:pt x="168" y="352"/>
                      </a:lnTo>
                      <a:lnTo>
                        <a:pt x="160" y="344"/>
                      </a:lnTo>
                      <a:lnTo>
                        <a:pt x="160" y="328"/>
                      </a:lnTo>
                      <a:lnTo>
                        <a:pt x="152" y="336"/>
                      </a:lnTo>
                      <a:lnTo>
                        <a:pt x="152" y="320"/>
                      </a:lnTo>
                      <a:lnTo>
                        <a:pt x="144" y="312"/>
                      </a:lnTo>
                      <a:lnTo>
                        <a:pt x="136" y="296"/>
                      </a:lnTo>
                      <a:lnTo>
                        <a:pt x="136" y="312"/>
                      </a:lnTo>
                      <a:lnTo>
                        <a:pt x="152" y="320"/>
                      </a:lnTo>
                      <a:lnTo>
                        <a:pt x="144" y="336"/>
                      </a:lnTo>
                      <a:lnTo>
                        <a:pt x="144" y="328"/>
                      </a:lnTo>
                      <a:lnTo>
                        <a:pt x="136" y="328"/>
                      </a:lnTo>
                      <a:lnTo>
                        <a:pt x="128" y="312"/>
                      </a:lnTo>
                      <a:lnTo>
                        <a:pt x="120" y="304"/>
                      </a:lnTo>
                      <a:lnTo>
                        <a:pt x="120" y="312"/>
                      </a:lnTo>
                      <a:lnTo>
                        <a:pt x="128" y="328"/>
                      </a:lnTo>
                      <a:lnTo>
                        <a:pt x="136" y="336"/>
                      </a:lnTo>
                      <a:lnTo>
                        <a:pt x="136" y="344"/>
                      </a:lnTo>
                      <a:lnTo>
                        <a:pt x="128" y="352"/>
                      </a:lnTo>
                      <a:lnTo>
                        <a:pt x="128" y="344"/>
                      </a:lnTo>
                      <a:lnTo>
                        <a:pt x="120" y="344"/>
                      </a:lnTo>
                      <a:lnTo>
                        <a:pt x="120" y="336"/>
                      </a:lnTo>
                      <a:lnTo>
                        <a:pt x="112" y="328"/>
                      </a:lnTo>
                      <a:lnTo>
                        <a:pt x="88" y="368"/>
                      </a:lnTo>
                    </a:path>
                  </a:pathLst>
                </a:custGeom>
                <a:noFill/>
                <a:ln w="12700" cap="rnd">
                  <a:solidFill>
                    <a:srgbClr val="00FF00"/>
                  </a:solidFill>
                  <a:round/>
                  <a:headEnd/>
                  <a:tailEnd/>
                </a:ln>
              </p:spPr>
              <p:txBody>
                <a:bodyPr/>
                <a:lstStyle/>
                <a:p>
                  <a:endParaRPr lang="en-US"/>
                </a:p>
              </p:txBody>
            </p:sp>
            <p:sp>
              <p:nvSpPr>
                <p:cNvPr id="26768" name="Freeform 1991"/>
                <p:cNvSpPr>
                  <a:spLocks/>
                </p:cNvSpPr>
                <p:nvPr/>
              </p:nvSpPr>
              <p:spPr bwMode="auto">
                <a:xfrm>
                  <a:off x="1772" y="1211"/>
                  <a:ext cx="225" cy="369"/>
                </a:xfrm>
                <a:custGeom>
                  <a:avLst/>
                  <a:gdLst>
                    <a:gd name="T0" fmla="*/ 80 w 225"/>
                    <a:gd name="T1" fmla="*/ 344 h 369"/>
                    <a:gd name="T2" fmla="*/ 56 w 225"/>
                    <a:gd name="T3" fmla="*/ 352 h 369"/>
                    <a:gd name="T4" fmla="*/ 48 w 225"/>
                    <a:gd name="T5" fmla="*/ 336 h 369"/>
                    <a:gd name="T6" fmla="*/ 32 w 225"/>
                    <a:gd name="T7" fmla="*/ 336 h 369"/>
                    <a:gd name="T8" fmla="*/ 8 w 225"/>
                    <a:gd name="T9" fmla="*/ 352 h 369"/>
                    <a:gd name="T10" fmla="*/ 16 w 225"/>
                    <a:gd name="T11" fmla="*/ 328 h 369"/>
                    <a:gd name="T12" fmla="*/ 16 w 225"/>
                    <a:gd name="T13" fmla="*/ 312 h 369"/>
                    <a:gd name="T14" fmla="*/ 24 w 225"/>
                    <a:gd name="T15" fmla="*/ 288 h 369"/>
                    <a:gd name="T16" fmla="*/ 40 w 225"/>
                    <a:gd name="T17" fmla="*/ 264 h 369"/>
                    <a:gd name="T18" fmla="*/ 40 w 225"/>
                    <a:gd name="T19" fmla="*/ 240 h 369"/>
                    <a:gd name="T20" fmla="*/ 32 w 225"/>
                    <a:gd name="T21" fmla="*/ 248 h 369"/>
                    <a:gd name="T22" fmla="*/ 48 w 225"/>
                    <a:gd name="T23" fmla="*/ 224 h 369"/>
                    <a:gd name="T24" fmla="*/ 16 w 225"/>
                    <a:gd name="T25" fmla="*/ 232 h 369"/>
                    <a:gd name="T26" fmla="*/ 48 w 225"/>
                    <a:gd name="T27" fmla="*/ 208 h 369"/>
                    <a:gd name="T28" fmla="*/ 48 w 225"/>
                    <a:gd name="T29" fmla="*/ 184 h 369"/>
                    <a:gd name="T30" fmla="*/ 48 w 225"/>
                    <a:gd name="T31" fmla="*/ 184 h 369"/>
                    <a:gd name="T32" fmla="*/ 48 w 225"/>
                    <a:gd name="T33" fmla="*/ 184 h 369"/>
                    <a:gd name="T34" fmla="*/ 48 w 225"/>
                    <a:gd name="T35" fmla="*/ 152 h 369"/>
                    <a:gd name="T36" fmla="*/ 32 w 225"/>
                    <a:gd name="T37" fmla="*/ 136 h 369"/>
                    <a:gd name="T38" fmla="*/ 80 w 225"/>
                    <a:gd name="T39" fmla="*/ 104 h 369"/>
                    <a:gd name="T40" fmla="*/ 56 w 225"/>
                    <a:gd name="T41" fmla="*/ 104 h 369"/>
                    <a:gd name="T42" fmla="*/ 72 w 225"/>
                    <a:gd name="T43" fmla="*/ 80 h 369"/>
                    <a:gd name="T44" fmla="*/ 72 w 225"/>
                    <a:gd name="T45" fmla="*/ 64 h 369"/>
                    <a:gd name="T46" fmla="*/ 80 w 225"/>
                    <a:gd name="T47" fmla="*/ 48 h 369"/>
                    <a:gd name="T48" fmla="*/ 104 w 225"/>
                    <a:gd name="T49" fmla="*/ 32 h 369"/>
                    <a:gd name="T50" fmla="*/ 104 w 225"/>
                    <a:gd name="T51" fmla="*/ 16 h 369"/>
                    <a:gd name="T52" fmla="*/ 128 w 225"/>
                    <a:gd name="T53" fmla="*/ 16 h 369"/>
                    <a:gd name="T54" fmla="*/ 152 w 225"/>
                    <a:gd name="T55" fmla="*/ 32 h 369"/>
                    <a:gd name="T56" fmla="*/ 152 w 225"/>
                    <a:gd name="T57" fmla="*/ 48 h 369"/>
                    <a:gd name="T58" fmla="*/ 168 w 225"/>
                    <a:gd name="T59" fmla="*/ 72 h 369"/>
                    <a:gd name="T60" fmla="*/ 160 w 225"/>
                    <a:gd name="T61" fmla="*/ 88 h 369"/>
                    <a:gd name="T62" fmla="*/ 160 w 225"/>
                    <a:gd name="T63" fmla="*/ 96 h 369"/>
                    <a:gd name="T64" fmla="*/ 184 w 225"/>
                    <a:gd name="T65" fmla="*/ 128 h 369"/>
                    <a:gd name="T66" fmla="*/ 144 w 225"/>
                    <a:gd name="T67" fmla="*/ 128 h 369"/>
                    <a:gd name="T68" fmla="*/ 168 w 225"/>
                    <a:gd name="T69" fmla="*/ 144 h 369"/>
                    <a:gd name="T70" fmla="*/ 192 w 225"/>
                    <a:gd name="T71" fmla="*/ 160 h 369"/>
                    <a:gd name="T72" fmla="*/ 176 w 225"/>
                    <a:gd name="T73" fmla="*/ 176 h 369"/>
                    <a:gd name="T74" fmla="*/ 144 w 225"/>
                    <a:gd name="T75" fmla="*/ 152 h 369"/>
                    <a:gd name="T76" fmla="*/ 176 w 225"/>
                    <a:gd name="T77" fmla="*/ 184 h 369"/>
                    <a:gd name="T78" fmla="*/ 168 w 225"/>
                    <a:gd name="T79" fmla="*/ 200 h 369"/>
                    <a:gd name="T80" fmla="*/ 144 w 225"/>
                    <a:gd name="T81" fmla="*/ 192 h 369"/>
                    <a:gd name="T82" fmla="*/ 176 w 225"/>
                    <a:gd name="T83" fmla="*/ 224 h 369"/>
                    <a:gd name="T84" fmla="*/ 200 w 225"/>
                    <a:gd name="T85" fmla="*/ 240 h 369"/>
                    <a:gd name="T86" fmla="*/ 168 w 225"/>
                    <a:gd name="T87" fmla="*/ 240 h 369"/>
                    <a:gd name="T88" fmla="*/ 152 w 225"/>
                    <a:gd name="T89" fmla="*/ 248 h 369"/>
                    <a:gd name="T90" fmla="*/ 200 w 225"/>
                    <a:gd name="T91" fmla="*/ 280 h 369"/>
                    <a:gd name="T92" fmla="*/ 208 w 225"/>
                    <a:gd name="T93" fmla="*/ 304 h 369"/>
                    <a:gd name="T94" fmla="*/ 168 w 225"/>
                    <a:gd name="T95" fmla="*/ 296 h 369"/>
                    <a:gd name="T96" fmla="*/ 200 w 225"/>
                    <a:gd name="T97" fmla="*/ 320 h 369"/>
                    <a:gd name="T98" fmla="*/ 216 w 225"/>
                    <a:gd name="T99" fmla="*/ 344 h 369"/>
                    <a:gd name="T100" fmla="*/ 176 w 225"/>
                    <a:gd name="T101" fmla="*/ 320 h 369"/>
                    <a:gd name="T102" fmla="*/ 168 w 225"/>
                    <a:gd name="T103" fmla="*/ 352 h 369"/>
                    <a:gd name="T104" fmla="*/ 144 w 225"/>
                    <a:gd name="T105" fmla="*/ 312 h 369"/>
                    <a:gd name="T106" fmla="*/ 144 w 225"/>
                    <a:gd name="T107" fmla="*/ 328 h 369"/>
                    <a:gd name="T108" fmla="*/ 128 w 225"/>
                    <a:gd name="T109" fmla="*/ 328 h 369"/>
                    <a:gd name="T110" fmla="*/ 120 w 225"/>
                    <a:gd name="T111" fmla="*/ 344 h 36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5"/>
                    <a:gd name="T169" fmla="*/ 0 h 369"/>
                    <a:gd name="T170" fmla="*/ 225 w 225"/>
                    <a:gd name="T171" fmla="*/ 369 h 36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5" h="369">
                      <a:moveTo>
                        <a:pt x="88" y="368"/>
                      </a:moveTo>
                      <a:lnTo>
                        <a:pt x="88" y="344"/>
                      </a:lnTo>
                      <a:lnTo>
                        <a:pt x="88" y="352"/>
                      </a:lnTo>
                      <a:lnTo>
                        <a:pt x="80" y="360"/>
                      </a:lnTo>
                      <a:lnTo>
                        <a:pt x="80" y="344"/>
                      </a:lnTo>
                      <a:lnTo>
                        <a:pt x="80" y="336"/>
                      </a:lnTo>
                      <a:lnTo>
                        <a:pt x="72" y="344"/>
                      </a:lnTo>
                      <a:lnTo>
                        <a:pt x="64" y="360"/>
                      </a:lnTo>
                      <a:lnTo>
                        <a:pt x="64" y="352"/>
                      </a:lnTo>
                      <a:lnTo>
                        <a:pt x="56" y="352"/>
                      </a:lnTo>
                      <a:lnTo>
                        <a:pt x="64" y="336"/>
                      </a:lnTo>
                      <a:lnTo>
                        <a:pt x="56" y="344"/>
                      </a:lnTo>
                      <a:lnTo>
                        <a:pt x="56" y="328"/>
                      </a:lnTo>
                      <a:lnTo>
                        <a:pt x="48" y="344"/>
                      </a:lnTo>
                      <a:lnTo>
                        <a:pt x="48" y="336"/>
                      </a:lnTo>
                      <a:lnTo>
                        <a:pt x="40" y="328"/>
                      </a:lnTo>
                      <a:lnTo>
                        <a:pt x="40" y="336"/>
                      </a:lnTo>
                      <a:lnTo>
                        <a:pt x="32" y="344"/>
                      </a:lnTo>
                      <a:lnTo>
                        <a:pt x="32" y="352"/>
                      </a:lnTo>
                      <a:lnTo>
                        <a:pt x="32" y="336"/>
                      </a:lnTo>
                      <a:lnTo>
                        <a:pt x="24" y="336"/>
                      </a:lnTo>
                      <a:lnTo>
                        <a:pt x="16" y="344"/>
                      </a:lnTo>
                      <a:lnTo>
                        <a:pt x="16" y="352"/>
                      </a:lnTo>
                      <a:lnTo>
                        <a:pt x="8" y="344"/>
                      </a:lnTo>
                      <a:lnTo>
                        <a:pt x="8" y="352"/>
                      </a:lnTo>
                      <a:lnTo>
                        <a:pt x="0" y="352"/>
                      </a:lnTo>
                      <a:lnTo>
                        <a:pt x="16" y="336"/>
                      </a:lnTo>
                      <a:lnTo>
                        <a:pt x="16" y="328"/>
                      </a:lnTo>
                      <a:lnTo>
                        <a:pt x="8" y="336"/>
                      </a:lnTo>
                      <a:lnTo>
                        <a:pt x="16" y="328"/>
                      </a:lnTo>
                      <a:lnTo>
                        <a:pt x="24" y="312"/>
                      </a:lnTo>
                      <a:lnTo>
                        <a:pt x="32" y="312"/>
                      </a:lnTo>
                      <a:lnTo>
                        <a:pt x="32" y="304"/>
                      </a:lnTo>
                      <a:lnTo>
                        <a:pt x="24" y="304"/>
                      </a:lnTo>
                      <a:lnTo>
                        <a:pt x="16" y="312"/>
                      </a:lnTo>
                      <a:lnTo>
                        <a:pt x="16" y="304"/>
                      </a:lnTo>
                      <a:lnTo>
                        <a:pt x="8" y="312"/>
                      </a:lnTo>
                      <a:lnTo>
                        <a:pt x="8" y="304"/>
                      </a:lnTo>
                      <a:lnTo>
                        <a:pt x="16" y="296"/>
                      </a:lnTo>
                      <a:lnTo>
                        <a:pt x="24" y="288"/>
                      </a:lnTo>
                      <a:lnTo>
                        <a:pt x="32" y="288"/>
                      </a:lnTo>
                      <a:lnTo>
                        <a:pt x="32" y="280"/>
                      </a:lnTo>
                      <a:lnTo>
                        <a:pt x="24" y="280"/>
                      </a:lnTo>
                      <a:lnTo>
                        <a:pt x="40" y="272"/>
                      </a:lnTo>
                      <a:lnTo>
                        <a:pt x="40" y="264"/>
                      </a:lnTo>
                      <a:lnTo>
                        <a:pt x="32" y="272"/>
                      </a:lnTo>
                      <a:lnTo>
                        <a:pt x="48" y="256"/>
                      </a:lnTo>
                      <a:lnTo>
                        <a:pt x="48" y="248"/>
                      </a:lnTo>
                      <a:lnTo>
                        <a:pt x="40" y="248"/>
                      </a:lnTo>
                      <a:lnTo>
                        <a:pt x="40" y="240"/>
                      </a:lnTo>
                      <a:lnTo>
                        <a:pt x="32" y="256"/>
                      </a:lnTo>
                      <a:lnTo>
                        <a:pt x="24" y="256"/>
                      </a:lnTo>
                      <a:lnTo>
                        <a:pt x="16" y="256"/>
                      </a:lnTo>
                      <a:lnTo>
                        <a:pt x="24" y="248"/>
                      </a:lnTo>
                      <a:lnTo>
                        <a:pt x="32" y="248"/>
                      </a:lnTo>
                      <a:lnTo>
                        <a:pt x="32" y="240"/>
                      </a:lnTo>
                      <a:lnTo>
                        <a:pt x="40" y="232"/>
                      </a:lnTo>
                      <a:lnTo>
                        <a:pt x="48" y="224"/>
                      </a:lnTo>
                      <a:lnTo>
                        <a:pt x="56" y="216"/>
                      </a:lnTo>
                      <a:lnTo>
                        <a:pt x="48" y="224"/>
                      </a:lnTo>
                      <a:lnTo>
                        <a:pt x="40" y="216"/>
                      </a:lnTo>
                      <a:lnTo>
                        <a:pt x="32" y="224"/>
                      </a:lnTo>
                      <a:lnTo>
                        <a:pt x="24" y="232"/>
                      </a:lnTo>
                      <a:lnTo>
                        <a:pt x="24" y="224"/>
                      </a:lnTo>
                      <a:lnTo>
                        <a:pt x="16" y="232"/>
                      </a:lnTo>
                      <a:lnTo>
                        <a:pt x="8" y="232"/>
                      </a:lnTo>
                      <a:lnTo>
                        <a:pt x="16" y="224"/>
                      </a:lnTo>
                      <a:lnTo>
                        <a:pt x="24" y="208"/>
                      </a:lnTo>
                      <a:lnTo>
                        <a:pt x="40" y="208"/>
                      </a:lnTo>
                      <a:lnTo>
                        <a:pt x="48" y="208"/>
                      </a:lnTo>
                      <a:lnTo>
                        <a:pt x="48" y="200"/>
                      </a:lnTo>
                      <a:lnTo>
                        <a:pt x="48" y="192"/>
                      </a:lnTo>
                      <a:lnTo>
                        <a:pt x="48" y="200"/>
                      </a:lnTo>
                      <a:lnTo>
                        <a:pt x="40" y="192"/>
                      </a:lnTo>
                      <a:lnTo>
                        <a:pt x="48" y="184"/>
                      </a:lnTo>
                      <a:lnTo>
                        <a:pt x="56" y="184"/>
                      </a:lnTo>
                      <a:lnTo>
                        <a:pt x="72" y="176"/>
                      </a:lnTo>
                      <a:lnTo>
                        <a:pt x="72" y="168"/>
                      </a:lnTo>
                      <a:lnTo>
                        <a:pt x="56" y="176"/>
                      </a:lnTo>
                      <a:lnTo>
                        <a:pt x="48" y="184"/>
                      </a:lnTo>
                      <a:lnTo>
                        <a:pt x="56" y="168"/>
                      </a:lnTo>
                      <a:lnTo>
                        <a:pt x="56" y="160"/>
                      </a:lnTo>
                      <a:lnTo>
                        <a:pt x="56" y="168"/>
                      </a:lnTo>
                      <a:lnTo>
                        <a:pt x="48" y="168"/>
                      </a:lnTo>
                      <a:lnTo>
                        <a:pt x="48" y="184"/>
                      </a:lnTo>
                      <a:lnTo>
                        <a:pt x="40" y="176"/>
                      </a:lnTo>
                      <a:lnTo>
                        <a:pt x="32" y="184"/>
                      </a:lnTo>
                      <a:lnTo>
                        <a:pt x="32" y="176"/>
                      </a:lnTo>
                      <a:lnTo>
                        <a:pt x="40" y="168"/>
                      </a:lnTo>
                      <a:lnTo>
                        <a:pt x="48" y="152"/>
                      </a:lnTo>
                      <a:lnTo>
                        <a:pt x="40" y="152"/>
                      </a:lnTo>
                      <a:lnTo>
                        <a:pt x="48" y="144"/>
                      </a:lnTo>
                      <a:lnTo>
                        <a:pt x="48" y="136"/>
                      </a:lnTo>
                      <a:lnTo>
                        <a:pt x="32" y="144"/>
                      </a:lnTo>
                      <a:lnTo>
                        <a:pt x="32" y="136"/>
                      </a:lnTo>
                      <a:lnTo>
                        <a:pt x="40" y="128"/>
                      </a:lnTo>
                      <a:lnTo>
                        <a:pt x="48" y="128"/>
                      </a:lnTo>
                      <a:lnTo>
                        <a:pt x="56" y="120"/>
                      </a:lnTo>
                      <a:lnTo>
                        <a:pt x="72" y="112"/>
                      </a:lnTo>
                      <a:lnTo>
                        <a:pt x="80" y="104"/>
                      </a:lnTo>
                      <a:lnTo>
                        <a:pt x="72" y="104"/>
                      </a:lnTo>
                      <a:lnTo>
                        <a:pt x="64" y="112"/>
                      </a:lnTo>
                      <a:lnTo>
                        <a:pt x="64" y="104"/>
                      </a:lnTo>
                      <a:lnTo>
                        <a:pt x="48" y="112"/>
                      </a:lnTo>
                      <a:lnTo>
                        <a:pt x="56" y="104"/>
                      </a:lnTo>
                      <a:lnTo>
                        <a:pt x="64" y="96"/>
                      </a:lnTo>
                      <a:lnTo>
                        <a:pt x="72" y="88"/>
                      </a:lnTo>
                      <a:lnTo>
                        <a:pt x="72" y="80"/>
                      </a:lnTo>
                      <a:lnTo>
                        <a:pt x="64" y="80"/>
                      </a:lnTo>
                      <a:lnTo>
                        <a:pt x="72" y="80"/>
                      </a:lnTo>
                      <a:lnTo>
                        <a:pt x="80" y="72"/>
                      </a:lnTo>
                      <a:lnTo>
                        <a:pt x="88" y="64"/>
                      </a:lnTo>
                      <a:lnTo>
                        <a:pt x="80" y="64"/>
                      </a:lnTo>
                      <a:lnTo>
                        <a:pt x="72" y="72"/>
                      </a:lnTo>
                      <a:lnTo>
                        <a:pt x="72" y="64"/>
                      </a:lnTo>
                      <a:lnTo>
                        <a:pt x="88" y="64"/>
                      </a:lnTo>
                      <a:lnTo>
                        <a:pt x="88" y="56"/>
                      </a:lnTo>
                      <a:lnTo>
                        <a:pt x="80" y="56"/>
                      </a:lnTo>
                      <a:lnTo>
                        <a:pt x="88" y="48"/>
                      </a:lnTo>
                      <a:lnTo>
                        <a:pt x="80" y="48"/>
                      </a:lnTo>
                      <a:lnTo>
                        <a:pt x="96" y="40"/>
                      </a:lnTo>
                      <a:lnTo>
                        <a:pt x="88" y="40"/>
                      </a:lnTo>
                      <a:lnTo>
                        <a:pt x="96" y="32"/>
                      </a:lnTo>
                      <a:lnTo>
                        <a:pt x="96" y="24"/>
                      </a:lnTo>
                      <a:lnTo>
                        <a:pt x="104" y="32"/>
                      </a:lnTo>
                      <a:lnTo>
                        <a:pt x="96" y="24"/>
                      </a:lnTo>
                      <a:lnTo>
                        <a:pt x="104" y="16"/>
                      </a:lnTo>
                      <a:lnTo>
                        <a:pt x="96" y="16"/>
                      </a:lnTo>
                      <a:lnTo>
                        <a:pt x="104" y="8"/>
                      </a:lnTo>
                      <a:lnTo>
                        <a:pt x="104" y="16"/>
                      </a:lnTo>
                      <a:lnTo>
                        <a:pt x="112" y="0"/>
                      </a:lnTo>
                      <a:lnTo>
                        <a:pt x="112" y="16"/>
                      </a:lnTo>
                      <a:lnTo>
                        <a:pt x="112" y="24"/>
                      </a:lnTo>
                      <a:lnTo>
                        <a:pt x="120" y="24"/>
                      </a:lnTo>
                      <a:lnTo>
                        <a:pt x="128" y="16"/>
                      </a:lnTo>
                      <a:lnTo>
                        <a:pt x="128" y="32"/>
                      </a:lnTo>
                      <a:lnTo>
                        <a:pt x="120" y="32"/>
                      </a:lnTo>
                      <a:lnTo>
                        <a:pt x="128" y="40"/>
                      </a:lnTo>
                      <a:lnTo>
                        <a:pt x="136" y="32"/>
                      </a:lnTo>
                      <a:lnTo>
                        <a:pt x="152" y="32"/>
                      </a:lnTo>
                      <a:lnTo>
                        <a:pt x="144" y="40"/>
                      </a:lnTo>
                      <a:lnTo>
                        <a:pt x="136" y="48"/>
                      </a:lnTo>
                      <a:lnTo>
                        <a:pt x="144" y="48"/>
                      </a:lnTo>
                      <a:lnTo>
                        <a:pt x="152" y="40"/>
                      </a:lnTo>
                      <a:lnTo>
                        <a:pt x="152" y="48"/>
                      </a:lnTo>
                      <a:lnTo>
                        <a:pt x="144" y="56"/>
                      </a:lnTo>
                      <a:lnTo>
                        <a:pt x="152" y="56"/>
                      </a:lnTo>
                      <a:lnTo>
                        <a:pt x="152" y="64"/>
                      </a:lnTo>
                      <a:lnTo>
                        <a:pt x="160" y="72"/>
                      </a:lnTo>
                      <a:lnTo>
                        <a:pt x="168" y="72"/>
                      </a:lnTo>
                      <a:lnTo>
                        <a:pt x="176" y="80"/>
                      </a:lnTo>
                      <a:lnTo>
                        <a:pt x="184" y="80"/>
                      </a:lnTo>
                      <a:lnTo>
                        <a:pt x="168" y="80"/>
                      </a:lnTo>
                      <a:lnTo>
                        <a:pt x="160" y="80"/>
                      </a:lnTo>
                      <a:lnTo>
                        <a:pt x="160" y="88"/>
                      </a:lnTo>
                      <a:lnTo>
                        <a:pt x="176" y="96"/>
                      </a:lnTo>
                      <a:lnTo>
                        <a:pt x="168" y="96"/>
                      </a:lnTo>
                      <a:lnTo>
                        <a:pt x="152" y="88"/>
                      </a:lnTo>
                      <a:lnTo>
                        <a:pt x="152" y="96"/>
                      </a:lnTo>
                      <a:lnTo>
                        <a:pt x="160" y="96"/>
                      </a:lnTo>
                      <a:lnTo>
                        <a:pt x="168" y="104"/>
                      </a:lnTo>
                      <a:lnTo>
                        <a:pt x="168" y="112"/>
                      </a:lnTo>
                      <a:lnTo>
                        <a:pt x="184" y="112"/>
                      </a:lnTo>
                      <a:lnTo>
                        <a:pt x="176" y="120"/>
                      </a:lnTo>
                      <a:lnTo>
                        <a:pt x="184" y="128"/>
                      </a:lnTo>
                      <a:lnTo>
                        <a:pt x="168" y="120"/>
                      </a:lnTo>
                      <a:lnTo>
                        <a:pt x="160" y="120"/>
                      </a:lnTo>
                      <a:lnTo>
                        <a:pt x="160" y="128"/>
                      </a:lnTo>
                      <a:lnTo>
                        <a:pt x="152" y="120"/>
                      </a:lnTo>
                      <a:lnTo>
                        <a:pt x="144" y="128"/>
                      </a:lnTo>
                      <a:lnTo>
                        <a:pt x="152" y="136"/>
                      </a:lnTo>
                      <a:lnTo>
                        <a:pt x="160" y="136"/>
                      </a:lnTo>
                      <a:lnTo>
                        <a:pt x="168" y="136"/>
                      </a:lnTo>
                      <a:lnTo>
                        <a:pt x="184" y="136"/>
                      </a:lnTo>
                      <a:lnTo>
                        <a:pt x="168" y="144"/>
                      </a:lnTo>
                      <a:lnTo>
                        <a:pt x="160" y="144"/>
                      </a:lnTo>
                      <a:lnTo>
                        <a:pt x="168" y="144"/>
                      </a:lnTo>
                      <a:lnTo>
                        <a:pt x="176" y="152"/>
                      </a:lnTo>
                      <a:lnTo>
                        <a:pt x="184" y="160"/>
                      </a:lnTo>
                      <a:lnTo>
                        <a:pt x="192" y="160"/>
                      </a:lnTo>
                      <a:lnTo>
                        <a:pt x="192" y="168"/>
                      </a:lnTo>
                      <a:lnTo>
                        <a:pt x="200" y="176"/>
                      </a:lnTo>
                      <a:lnTo>
                        <a:pt x="184" y="176"/>
                      </a:lnTo>
                      <a:lnTo>
                        <a:pt x="176" y="168"/>
                      </a:lnTo>
                      <a:lnTo>
                        <a:pt x="176" y="176"/>
                      </a:lnTo>
                      <a:lnTo>
                        <a:pt x="184" y="184"/>
                      </a:lnTo>
                      <a:lnTo>
                        <a:pt x="176" y="184"/>
                      </a:lnTo>
                      <a:lnTo>
                        <a:pt x="168" y="168"/>
                      </a:lnTo>
                      <a:lnTo>
                        <a:pt x="160" y="160"/>
                      </a:lnTo>
                      <a:lnTo>
                        <a:pt x="144" y="152"/>
                      </a:lnTo>
                      <a:lnTo>
                        <a:pt x="144" y="160"/>
                      </a:lnTo>
                      <a:lnTo>
                        <a:pt x="160" y="168"/>
                      </a:lnTo>
                      <a:lnTo>
                        <a:pt x="160" y="176"/>
                      </a:lnTo>
                      <a:lnTo>
                        <a:pt x="168" y="184"/>
                      </a:lnTo>
                      <a:lnTo>
                        <a:pt x="176" y="184"/>
                      </a:lnTo>
                      <a:lnTo>
                        <a:pt x="184" y="192"/>
                      </a:lnTo>
                      <a:lnTo>
                        <a:pt x="192" y="208"/>
                      </a:lnTo>
                      <a:lnTo>
                        <a:pt x="184" y="208"/>
                      </a:lnTo>
                      <a:lnTo>
                        <a:pt x="176" y="200"/>
                      </a:lnTo>
                      <a:lnTo>
                        <a:pt x="168" y="200"/>
                      </a:lnTo>
                      <a:lnTo>
                        <a:pt x="168" y="208"/>
                      </a:lnTo>
                      <a:lnTo>
                        <a:pt x="160" y="200"/>
                      </a:lnTo>
                      <a:lnTo>
                        <a:pt x="152" y="200"/>
                      </a:lnTo>
                      <a:lnTo>
                        <a:pt x="152" y="192"/>
                      </a:lnTo>
                      <a:lnTo>
                        <a:pt x="144" y="192"/>
                      </a:lnTo>
                      <a:lnTo>
                        <a:pt x="152" y="200"/>
                      </a:lnTo>
                      <a:lnTo>
                        <a:pt x="160" y="208"/>
                      </a:lnTo>
                      <a:lnTo>
                        <a:pt x="168" y="208"/>
                      </a:lnTo>
                      <a:lnTo>
                        <a:pt x="168" y="216"/>
                      </a:lnTo>
                      <a:lnTo>
                        <a:pt x="176" y="224"/>
                      </a:lnTo>
                      <a:lnTo>
                        <a:pt x="184" y="224"/>
                      </a:lnTo>
                      <a:lnTo>
                        <a:pt x="176" y="224"/>
                      </a:lnTo>
                      <a:lnTo>
                        <a:pt x="184" y="232"/>
                      </a:lnTo>
                      <a:lnTo>
                        <a:pt x="192" y="240"/>
                      </a:lnTo>
                      <a:lnTo>
                        <a:pt x="200" y="240"/>
                      </a:lnTo>
                      <a:lnTo>
                        <a:pt x="192" y="240"/>
                      </a:lnTo>
                      <a:lnTo>
                        <a:pt x="200" y="256"/>
                      </a:lnTo>
                      <a:lnTo>
                        <a:pt x="192" y="248"/>
                      </a:lnTo>
                      <a:lnTo>
                        <a:pt x="184" y="248"/>
                      </a:lnTo>
                      <a:lnTo>
                        <a:pt x="168" y="240"/>
                      </a:lnTo>
                      <a:lnTo>
                        <a:pt x="184" y="248"/>
                      </a:lnTo>
                      <a:lnTo>
                        <a:pt x="168" y="248"/>
                      </a:lnTo>
                      <a:lnTo>
                        <a:pt x="160" y="240"/>
                      </a:lnTo>
                      <a:lnTo>
                        <a:pt x="152" y="232"/>
                      </a:lnTo>
                      <a:lnTo>
                        <a:pt x="152" y="248"/>
                      </a:lnTo>
                      <a:lnTo>
                        <a:pt x="168" y="248"/>
                      </a:lnTo>
                      <a:lnTo>
                        <a:pt x="184" y="256"/>
                      </a:lnTo>
                      <a:lnTo>
                        <a:pt x="192" y="264"/>
                      </a:lnTo>
                      <a:lnTo>
                        <a:pt x="192" y="272"/>
                      </a:lnTo>
                      <a:lnTo>
                        <a:pt x="200" y="280"/>
                      </a:lnTo>
                      <a:lnTo>
                        <a:pt x="192" y="288"/>
                      </a:lnTo>
                      <a:lnTo>
                        <a:pt x="200" y="296"/>
                      </a:lnTo>
                      <a:lnTo>
                        <a:pt x="216" y="296"/>
                      </a:lnTo>
                      <a:lnTo>
                        <a:pt x="216" y="304"/>
                      </a:lnTo>
                      <a:lnTo>
                        <a:pt x="208" y="304"/>
                      </a:lnTo>
                      <a:lnTo>
                        <a:pt x="192" y="296"/>
                      </a:lnTo>
                      <a:lnTo>
                        <a:pt x="184" y="296"/>
                      </a:lnTo>
                      <a:lnTo>
                        <a:pt x="176" y="288"/>
                      </a:lnTo>
                      <a:lnTo>
                        <a:pt x="168" y="288"/>
                      </a:lnTo>
                      <a:lnTo>
                        <a:pt x="168" y="296"/>
                      </a:lnTo>
                      <a:lnTo>
                        <a:pt x="176" y="304"/>
                      </a:lnTo>
                      <a:lnTo>
                        <a:pt x="200" y="312"/>
                      </a:lnTo>
                      <a:lnTo>
                        <a:pt x="216" y="320"/>
                      </a:lnTo>
                      <a:lnTo>
                        <a:pt x="208" y="320"/>
                      </a:lnTo>
                      <a:lnTo>
                        <a:pt x="200" y="320"/>
                      </a:lnTo>
                      <a:lnTo>
                        <a:pt x="208" y="328"/>
                      </a:lnTo>
                      <a:lnTo>
                        <a:pt x="216" y="328"/>
                      </a:lnTo>
                      <a:lnTo>
                        <a:pt x="224" y="336"/>
                      </a:lnTo>
                      <a:lnTo>
                        <a:pt x="224" y="352"/>
                      </a:lnTo>
                      <a:lnTo>
                        <a:pt x="216" y="344"/>
                      </a:lnTo>
                      <a:lnTo>
                        <a:pt x="208" y="336"/>
                      </a:lnTo>
                      <a:lnTo>
                        <a:pt x="200" y="336"/>
                      </a:lnTo>
                      <a:lnTo>
                        <a:pt x="192" y="328"/>
                      </a:lnTo>
                      <a:lnTo>
                        <a:pt x="184" y="328"/>
                      </a:lnTo>
                      <a:lnTo>
                        <a:pt x="176" y="320"/>
                      </a:lnTo>
                      <a:lnTo>
                        <a:pt x="184" y="336"/>
                      </a:lnTo>
                      <a:lnTo>
                        <a:pt x="184" y="352"/>
                      </a:lnTo>
                      <a:lnTo>
                        <a:pt x="176" y="360"/>
                      </a:lnTo>
                      <a:lnTo>
                        <a:pt x="176" y="344"/>
                      </a:lnTo>
                      <a:lnTo>
                        <a:pt x="168" y="352"/>
                      </a:lnTo>
                      <a:lnTo>
                        <a:pt x="160" y="344"/>
                      </a:lnTo>
                      <a:lnTo>
                        <a:pt x="160" y="328"/>
                      </a:lnTo>
                      <a:lnTo>
                        <a:pt x="152" y="336"/>
                      </a:lnTo>
                      <a:lnTo>
                        <a:pt x="152" y="320"/>
                      </a:lnTo>
                      <a:lnTo>
                        <a:pt x="144" y="312"/>
                      </a:lnTo>
                      <a:lnTo>
                        <a:pt x="136" y="296"/>
                      </a:lnTo>
                      <a:lnTo>
                        <a:pt x="136" y="312"/>
                      </a:lnTo>
                      <a:lnTo>
                        <a:pt x="152" y="320"/>
                      </a:lnTo>
                      <a:lnTo>
                        <a:pt x="144" y="336"/>
                      </a:lnTo>
                      <a:lnTo>
                        <a:pt x="144" y="328"/>
                      </a:lnTo>
                      <a:lnTo>
                        <a:pt x="136" y="328"/>
                      </a:lnTo>
                      <a:lnTo>
                        <a:pt x="128" y="312"/>
                      </a:lnTo>
                      <a:lnTo>
                        <a:pt x="120" y="304"/>
                      </a:lnTo>
                      <a:lnTo>
                        <a:pt x="120" y="312"/>
                      </a:lnTo>
                      <a:lnTo>
                        <a:pt x="128" y="328"/>
                      </a:lnTo>
                      <a:lnTo>
                        <a:pt x="136" y="336"/>
                      </a:lnTo>
                      <a:lnTo>
                        <a:pt x="136" y="344"/>
                      </a:lnTo>
                      <a:lnTo>
                        <a:pt x="128" y="352"/>
                      </a:lnTo>
                      <a:lnTo>
                        <a:pt x="128" y="344"/>
                      </a:lnTo>
                      <a:lnTo>
                        <a:pt x="120" y="344"/>
                      </a:lnTo>
                      <a:lnTo>
                        <a:pt x="120" y="336"/>
                      </a:lnTo>
                      <a:lnTo>
                        <a:pt x="112" y="328"/>
                      </a:lnTo>
                      <a:lnTo>
                        <a:pt x="88" y="368"/>
                      </a:lnTo>
                    </a:path>
                  </a:pathLst>
                </a:custGeom>
                <a:noFill/>
                <a:ln w="12700" cap="rnd">
                  <a:solidFill>
                    <a:srgbClr val="00FF00"/>
                  </a:solidFill>
                  <a:round/>
                  <a:headEnd/>
                  <a:tailEnd/>
                </a:ln>
              </p:spPr>
              <p:txBody>
                <a:bodyPr/>
                <a:lstStyle/>
                <a:p>
                  <a:endParaRPr lang="en-US"/>
                </a:p>
              </p:txBody>
            </p:sp>
            <p:grpSp>
              <p:nvGrpSpPr>
                <p:cNvPr id="26996" name="Group 1992"/>
                <p:cNvGrpSpPr>
                  <a:grpSpLocks/>
                </p:cNvGrpSpPr>
                <p:nvPr/>
              </p:nvGrpSpPr>
              <p:grpSpPr bwMode="auto">
                <a:xfrm>
                  <a:off x="1828" y="1307"/>
                  <a:ext cx="129" cy="185"/>
                  <a:chOff x="1828" y="1307"/>
                  <a:chExt cx="129" cy="185"/>
                </a:xfrm>
              </p:grpSpPr>
              <p:sp>
                <p:nvSpPr>
                  <p:cNvPr id="26770" name="Freeform 1993"/>
                  <p:cNvSpPr>
                    <a:spLocks/>
                  </p:cNvSpPr>
                  <p:nvPr/>
                </p:nvSpPr>
                <p:spPr bwMode="auto">
                  <a:xfrm>
                    <a:off x="1940" y="1475"/>
                    <a:ext cx="17" cy="17"/>
                  </a:xfrm>
                  <a:custGeom>
                    <a:avLst/>
                    <a:gdLst>
                      <a:gd name="T0" fmla="*/ 8 w 17"/>
                      <a:gd name="T1" fmla="*/ 8 h 17"/>
                      <a:gd name="T2" fmla="*/ 0 w 17"/>
                      <a:gd name="T3" fmla="*/ 0 h 17"/>
                      <a:gd name="T4" fmla="*/ 8 w 17"/>
                      <a:gd name="T5" fmla="*/ 0 h 17"/>
                      <a:gd name="T6" fmla="*/ 8 w 17"/>
                      <a:gd name="T7" fmla="*/ 8 h 17"/>
                      <a:gd name="T8" fmla="*/ 16 w 17"/>
                      <a:gd name="T9" fmla="*/ 8 h 17"/>
                      <a:gd name="T10" fmla="*/ 8 w 17"/>
                      <a:gd name="T11" fmla="*/ 16 h 17"/>
                      <a:gd name="T12" fmla="*/ 8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8" y="8"/>
                        </a:moveTo>
                        <a:lnTo>
                          <a:pt x="0" y="0"/>
                        </a:lnTo>
                        <a:lnTo>
                          <a:pt x="8" y="0"/>
                        </a:lnTo>
                        <a:lnTo>
                          <a:pt x="8" y="8"/>
                        </a:lnTo>
                        <a:lnTo>
                          <a:pt x="16" y="8"/>
                        </a:lnTo>
                        <a:lnTo>
                          <a:pt x="8" y="16"/>
                        </a:lnTo>
                        <a:lnTo>
                          <a:pt x="8" y="8"/>
                        </a:lnTo>
                      </a:path>
                    </a:pathLst>
                  </a:custGeom>
                  <a:noFill/>
                  <a:ln w="25400" cap="rnd">
                    <a:solidFill>
                      <a:srgbClr val="00FF00"/>
                    </a:solidFill>
                    <a:round/>
                    <a:headEnd/>
                    <a:tailEnd/>
                  </a:ln>
                </p:spPr>
                <p:txBody>
                  <a:bodyPr/>
                  <a:lstStyle/>
                  <a:p>
                    <a:endParaRPr lang="en-US"/>
                  </a:p>
                </p:txBody>
              </p:sp>
              <p:sp>
                <p:nvSpPr>
                  <p:cNvPr id="26771" name="Freeform 1994"/>
                  <p:cNvSpPr>
                    <a:spLocks/>
                  </p:cNvSpPr>
                  <p:nvPr/>
                </p:nvSpPr>
                <p:spPr bwMode="auto">
                  <a:xfrm>
                    <a:off x="1940" y="1475"/>
                    <a:ext cx="17" cy="17"/>
                  </a:xfrm>
                  <a:custGeom>
                    <a:avLst/>
                    <a:gdLst>
                      <a:gd name="T0" fmla="*/ 8 w 17"/>
                      <a:gd name="T1" fmla="*/ 8 h 17"/>
                      <a:gd name="T2" fmla="*/ 8 w 17"/>
                      <a:gd name="T3" fmla="*/ 8 h 17"/>
                      <a:gd name="T4" fmla="*/ 0 w 17"/>
                      <a:gd name="T5" fmla="*/ 8 h 17"/>
                      <a:gd name="T6" fmla="*/ 8 w 17"/>
                      <a:gd name="T7" fmla="*/ 0 h 17"/>
                      <a:gd name="T8" fmla="*/ 8 w 17"/>
                      <a:gd name="T9" fmla="*/ 8 h 17"/>
                      <a:gd name="T10" fmla="*/ 16 w 17"/>
                      <a:gd name="T11" fmla="*/ 16 h 17"/>
                      <a:gd name="T12" fmla="*/ 8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8" y="8"/>
                        </a:moveTo>
                        <a:lnTo>
                          <a:pt x="8" y="8"/>
                        </a:lnTo>
                        <a:lnTo>
                          <a:pt x="0" y="8"/>
                        </a:lnTo>
                        <a:lnTo>
                          <a:pt x="8" y="0"/>
                        </a:lnTo>
                        <a:lnTo>
                          <a:pt x="8" y="8"/>
                        </a:lnTo>
                        <a:lnTo>
                          <a:pt x="16" y="16"/>
                        </a:lnTo>
                        <a:lnTo>
                          <a:pt x="8" y="8"/>
                        </a:lnTo>
                      </a:path>
                    </a:pathLst>
                  </a:custGeom>
                  <a:noFill/>
                  <a:ln w="12700" cap="rnd">
                    <a:solidFill>
                      <a:srgbClr val="00FF00"/>
                    </a:solidFill>
                    <a:round/>
                    <a:headEnd/>
                    <a:tailEnd/>
                  </a:ln>
                </p:spPr>
                <p:txBody>
                  <a:bodyPr/>
                  <a:lstStyle/>
                  <a:p>
                    <a:endParaRPr lang="en-US"/>
                  </a:p>
                </p:txBody>
              </p:sp>
              <p:sp>
                <p:nvSpPr>
                  <p:cNvPr id="26772" name="Freeform 1995"/>
                  <p:cNvSpPr>
                    <a:spLocks/>
                  </p:cNvSpPr>
                  <p:nvPr/>
                </p:nvSpPr>
                <p:spPr bwMode="auto">
                  <a:xfrm>
                    <a:off x="1940" y="1475"/>
                    <a:ext cx="17" cy="17"/>
                  </a:xfrm>
                  <a:custGeom>
                    <a:avLst/>
                    <a:gdLst>
                      <a:gd name="T0" fmla="*/ 8 w 17"/>
                      <a:gd name="T1" fmla="*/ 8 h 17"/>
                      <a:gd name="T2" fmla="*/ 0 w 17"/>
                      <a:gd name="T3" fmla="*/ 0 h 17"/>
                      <a:gd name="T4" fmla="*/ 8 w 17"/>
                      <a:gd name="T5" fmla="*/ 0 h 17"/>
                      <a:gd name="T6" fmla="*/ 8 w 17"/>
                      <a:gd name="T7" fmla="*/ 8 h 17"/>
                      <a:gd name="T8" fmla="*/ 16 w 17"/>
                      <a:gd name="T9" fmla="*/ 8 h 17"/>
                      <a:gd name="T10" fmla="*/ 8 w 17"/>
                      <a:gd name="T11" fmla="*/ 16 h 17"/>
                      <a:gd name="T12" fmla="*/ 8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8" y="8"/>
                        </a:moveTo>
                        <a:lnTo>
                          <a:pt x="0" y="0"/>
                        </a:lnTo>
                        <a:lnTo>
                          <a:pt x="8" y="0"/>
                        </a:lnTo>
                        <a:lnTo>
                          <a:pt x="8" y="8"/>
                        </a:lnTo>
                        <a:lnTo>
                          <a:pt x="16" y="8"/>
                        </a:lnTo>
                        <a:lnTo>
                          <a:pt x="8" y="16"/>
                        </a:lnTo>
                        <a:lnTo>
                          <a:pt x="8" y="8"/>
                        </a:lnTo>
                      </a:path>
                    </a:pathLst>
                  </a:custGeom>
                  <a:noFill/>
                  <a:ln w="12700" cap="rnd">
                    <a:solidFill>
                      <a:srgbClr val="00FF00"/>
                    </a:solidFill>
                    <a:round/>
                    <a:headEnd/>
                    <a:tailEnd/>
                  </a:ln>
                </p:spPr>
                <p:txBody>
                  <a:bodyPr/>
                  <a:lstStyle/>
                  <a:p>
                    <a:endParaRPr lang="en-US"/>
                  </a:p>
                </p:txBody>
              </p:sp>
              <p:sp>
                <p:nvSpPr>
                  <p:cNvPr id="26773" name="Freeform 1996"/>
                  <p:cNvSpPr>
                    <a:spLocks/>
                  </p:cNvSpPr>
                  <p:nvPr/>
                </p:nvSpPr>
                <p:spPr bwMode="auto">
                  <a:xfrm>
                    <a:off x="1924" y="1459"/>
                    <a:ext cx="1" cy="17"/>
                  </a:xfrm>
                  <a:custGeom>
                    <a:avLst/>
                    <a:gdLst>
                      <a:gd name="T0" fmla="*/ 0 w 1"/>
                      <a:gd name="T1" fmla="*/ 8 h 17"/>
                      <a:gd name="T2" fmla="*/ 0 w 1"/>
                      <a:gd name="T3" fmla="*/ 16 h 17"/>
                      <a:gd name="T4" fmla="*/ 0 w 1"/>
                      <a:gd name="T5" fmla="*/ 16 h 17"/>
                      <a:gd name="T6" fmla="*/ 0 w 1"/>
                      <a:gd name="T7" fmla="*/ 8 h 17"/>
                      <a:gd name="T8" fmla="*/ 0 w 1"/>
                      <a:gd name="T9" fmla="*/ 0 h 17"/>
                      <a:gd name="T10" fmla="*/ 0 w 1"/>
                      <a:gd name="T11" fmla="*/ 8 h 17"/>
                      <a:gd name="T12" fmla="*/ 0 60000 65536"/>
                      <a:gd name="T13" fmla="*/ 0 60000 65536"/>
                      <a:gd name="T14" fmla="*/ 0 60000 65536"/>
                      <a:gd name="T15" fmla="*/ 0 60000 65536"/>
                      <a:gd name="T16" fmla="*/ 0 60000 65536"/>
                      <a:gd name="T17" fmla="*/ 0 60000 65536"/>
                      <a:gd name="T18" fmla="*/ 0 w 1"/>
                      <a:gd name="T19" fmla="*/ 0 h 17"/>
                      <a:gd name="T20" fmla="*/ 1 w 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 h="17">
                        <a:moveTo>
                          <a:pt x="0" y="8"/>
                        </a:moveTo>
                        <a:lnTo>
                          <a:pt x="0" y="16"/>
                        </a:lnTo>
                        <a:lnTo>
                          <a:pt x="0" y="8"/>
                        </a:lnTo>
                        <a:lnTo>
                          <a:pt x="0" y="0"/>
                        </a:lnTo>
                        <a:lnTo>
                          <a:pt x="0" y="8"/>
                        </a:lnTo>
                      </a:path>
                    </a:pathLst>
                  </a:custGeom>
                  <a:noFill/>
                  <a:ln w="25400" cap="rnd">
                    <a:solidFill>
                      <a:srgbClr val="00FF00"/>
                    </a:solidFill>
                    <a:round/>
                    <a:headEnd/>
                    <a:tailEnd/>
                  </a:ln>
                </p:spPr>
                <p:txBody>
                  <a:bodyPr/>
                  <a:lstStyle/>
                  <a:p>
                    <a:endParaRPr lang="en-US"/>
                  </a:p>
                </p:txBody>
              </p:sp>
              <p:sp>
                <p:nvSpPr>
                  <p:cNvPr id="26774" name="Freeform 1997"/>
                  <p:cNvSpPr>
                    <a:spLocks/>
                  </p:cNvSpPr>
                  <p:nvPr/>
                </p:nvSpPr>
                <p:spPr bwMode="auto">
                  <a:xfrm>
                    <a:off x="1924" y="1459"/>
                    <a:ext cx="17" cy="17"/>
                  </a:xfrm>
                  <a:custGeom>
                    <a:avLst/>
                    <a:gdLst>
                      <a:gd name="T0" fmla="*/ 16 w 17"/>
                      <a:gd name="T1" fmla="*/ 8 h 17"/>
                      <a:gd name="T2" fmla="*/ 16 w 17"/>
                      <a:gd name="T3" fmla="*/ 8 h 17"/>
                      <a:gd name="T4" fmla="*/ 8 w 17"/>
                      <a:gd name="T5" fmla="*/ 16 h 17"/>
                      <a:gd name="T6" fmla="*/ 8 w 17"/>
                      <a:gd name="T7" fmla="*/ 8 h 17"/>
                      <a:gd name="T8" fmla="*/ 0 w 17"/>
                      <a:gd name="T9" fmla="*/ 0 h 17"/>
                      <a:gd name="T10" fmla="*/ 16 w 17"/>
                      <a:gd name="T11" fmla="*/ 8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8"/>
                        </a:moveTo>
                        <a:lnTo>
                          <a:pt x="16" y="8"/>
                        </a:lnTo>
                        <a:lnTo>
                          <a:pt x="8" y="16"/>
                        </a:lnTo>
                        <a:lnTo>
                          <a:pt x="8" y="8"/>
                        </a:lnTo>
                        <a:lnTo>
                          <a:pt x="0" y="0"/>
                        </a:lnTo>
                        <a:lnTo>
                          <a:pt x="16" y="8"/>
                        </a:lnTo>
                      </a:path>
                    </a:pathLst>
                  </a:custGeom>
                  <a:noFill/>
                  <a:ln w="12700" cap="rnd">
                    <a:solidFill>
                      <a:srgbClr val="00FF00"/>
                    </a:solidFill>
                    <a:round/>
                    <a:headEnd/>
                    <a:tailEnd/>
                  </a:ln>
                </p:spPr>
                <p:txBody>
                  <a:bodyPr/>
                  <a:lstStyle/>
                  <a:p>
                    <a:endParaRPr lang="en-US"/>
                  </a:p>
                </p:txBody>
              </p:sp>
              <p:sp>
                <p:nvSpPr>
                  <p:cNvPr id="26775" name="Freeform 1998"/>
                  <p:cNvSpPr>
                    <a:spLocks/>
                  </p:cNvSpPr>
                  <p:nvPr/>
                </p:nvSpPr>
                <p:spPr bwMode="auto">
                  <a:xfrm>
                    <a:off x="1924" y="1459"/>
                    <a:ext cx="17" cy="17"/>
                  </a:xfrm>
                  <a:custGeom>
                    <a:avLst/>
                    <a:gdLst>
                      <a:gd name="T0" fmla="*/ 16 w 17"/>
                      <a:gd name="T1" fmla="*/ 8 h 17"/>
                      <a:gd name="T2" fmla="*/ 16 w 17"/>
                      <a:gd name="T3" fmla="*/ 16 h 17"/>
                      <a:gd name="T4" fmla="*/ 0 w 17"/>
                      <a:gd name="T5" fmla="*/ 16 h 17"/>
                      <a:gd name="T6" fmla="*/ 0 w 17"/>
                      <a:gd name="T7" fmla="*/ 8 h 17"/>
                      <a:gd name="T8" fmla="*/ 0 w 17"/>
                      <a:gd name="T9" fmla="*/ 0 h 17"/>
                      <a:gd name="T10" fmla="*/ 16 w 17"/>
                      <a:gd name="T11" fmla="*/ 8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8"/>
                        </a:moveTo>
                        <a:lnTo>
                          <a:pt x="16" y="16"/>
                        </a:lnTo>
                        <a:lnTo>
                          <a:pt x="0" y="16"/>
                        </a:lnTo>
                        <a:lnTo>
                          <a:pt x="0" y="8"/>
                        </a:lnTo>
                        <a:lnTo>
                          <a:pt x="0" y="0"/>
                        </a:lnTo>
                        <a:lnTo>
                          <a:pt x="16" y="8"/>
                        </a:lnTo>
                      </a:path>
                    </a:pathLst>
                  </a:custGeom>
                  <a:noFill/>
                  <a:ln w="12700" cap="rnd">
                    <a:solidFill>
                      <a:srgbClr val="00FF00"/>
                    </a:solidFill>
                    <a:round/>
                    <a:headEnd/>
                    <a:tailEnd/>
                  </a:ln>
                </p:spPr>
                <p:txBody>
                  <a:bodyPr/>
                  <a:lstStyle/>
                  <a:p>
                    <a:endParaRPr lang="en-US"/>
                  </a:p>
                </p:txBody>
              </p:sp>
              <p:sp>
                <p:nvSpPr>
                  <p:cNvPr id="26776" name="Freeform 1999"/>
                  <p:cNvSpPr>
                    <a:spLocks/>
                  </p:cNvSpPr>
                  <p:nvPr/>
                </p:nvSpPr>
                <p:spPr bwMode="auto">
                  <a:xfrm>
                    <a:off x="1884" y="1475"/>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path>
                    </a:pathLst>
                  </a:custGeom>
                  <a:noFill/>
                  <a:ln w="25400" cap="rnd">
                    <a:solidFill>
                      <a:srgbClr val="00FF00"/>
                    </a:solidFill>
                    <a:round/>
                    <a:headEnd/>
                    <a:tailEnd/>
                  </a:ln>
                </p:spPr>
                <p:txBody>
                  <a:bodyPr/>
                  <a:lstStyle/>
                  <a:p>
                    <a:endParaRPr lang="en-US"/>
                  </a:p>
                </p:txBody>
              </p:sp>
              <p:sp>
                <p:nvSpPr>
                  <p:cNvPr id="26777" name="Freeform 2000"/>
                  <p:cNvSpPr>
                    <a:spLocks/>
                  </p:cNvSpPr>
                  <p:nvPr/>
                </p:nvSpPr>
                <p:spPr bwMode="auto">
                  <a:xfrm>
                    <a:off x="1884" y="1475"/>
                    <a:ext cx="17" cy="17"/>
                  </a:xfrm>
                  <a:custGeom>
                    <a:avLst/>
                    <a:gdLst>
                      <a:gd name="T0" fmla="*/ 16 w 17"/>
                      <a:gd name="T1" fmla="*/ 0 h 17"/>
                      <a:gd name="T2" fmla="*/ 16 w 17"/>
                      <a:gd name="T3" fmla="*/ 0 h 17"/>
                      <a:gd name="T4" fmla="*/ 0 w 17"/>
                      <a:gd name="T5" fmla="*/ 0 h 17"/>
                      <a:gd name="T6" fmla="*/ 0 w 17"/>
                      <a:gd name="T7" fmla="*/ 16 h 17"/>
                      <a:gd name="T8" fmla="*/ 16 w 17"/>
                      <a:gd name="T9" fmla="*/ 16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16" y="0"/>
                        </a:lnTo>
                        <a:lnTo>
                          <a:pt x="0" y="0"/>
                        </a:lnTo>
                        <a:lnTo>
                          <a:pt x="0" y="16"/>
                        </a:lnTo>
                        <a:lnTo>
                          <a:pt x="16" y="16"/>
                        </a:lnTo>
                        <a:lnTo>
                          <a:pt x="16" y="0"/>
                        </a:lnTo>
                      </a:path>
                    </a:pathLst>
                  </a:custGeom>
                  <a:noFill/>
                  <a:ln w="12700" cap="rnd">
                    <a:solidFill>
                      <a:srgbClr val="00FF00"/>
                    </a:solidFill>
                    <a:round/>
                    <a:headEnd/>
                    <a:tailEnd/>
                  </a:ln>
                </p:spPr>
                <p:txBody>
                  <a:bodyPr/>
                  <a:lstStyle/>
                  <a:p>
                    <a:endParaRPr lang="en-US"/>
                  </a:p>
                </p:txBody>
              </p:sp>
              <p:sp>
                <p:nvSpPr>
                  <p:cNvPr id="26778" name="Freeform 2001"/>
                  <p:cNvSpPr>
                    <a:spLocks/>
                  </p:cNvSpPr>
                  <p:nvPr/>
                </p:nvSpPr>
                <p:spPr bwMode="auto">
                  <a:xfrm>
                    <a:off x="1884" y="1475"/>
                    <a:ext cx="1" cy="17"/>
                  </a:xfrm>
                  <a:custGeom>
                    <a:avLst/>
                    <a:gdLst>
                      <a:gd name="T0" fmla="*/ 0 w 1"/>
                      <a:gd name="T1" fmla="*/ 0 h 17"/>
                      <a:gd name="T2" fmla="*/ 0 w 1"/>
                      <a:gd name="T3" fmla="*/ 0 h 17"/>
                      <a:gd name="T4" fmla="*/ 0 w 1"/>
                      <a:gd name="T5" fmla="*/ 16 h 17"/>
                      <a:gd name="T6" fmla="*/ 0 w 1"/>
                      <a:gd name="T7" fmla="*/ 0 h 17"/>
                      <a:gd name="T8" fmla="*/ 0 60000 65536"/>
                      <a:gd name="T9" fmla="*/ 0 60000 65536"/>
                      <a:gd name="T10" fmla="*/ 0 60000 65536"/>
                      <a:gd name="T11" fmla="*/ 0 60000 65536"/>
                      <a:gd name="T12" fmla="*/ 0 w 1"/>
                      <a:gd name="T13" fmla="*/ 0 h 17"/>
                      <a:gd name="T14" fmla="*/ 1 w 1"/>
                      <a:gd name="T15" fmla="*/ 17 h 17"/>
                    </a:gdLst>
                    <a:ahLst/>
                    <a:cxnLst>
                      <a:cxn ang="T8">
                        <a:pos x="T0" y="T1"/>
                      </a:cxn>
                      <a:cxn ang="T9">
                        <a:pos x="T2" y="T3"/>
                      </a:cxn>
                      <a:cxn ang="T10">
                        <a:pos x="T4" y="T5"/>
                      </a:cxn>
                      <a:cxn ang="T11">
                        <a:pos x="T6" y="T7"/>
                      </a:cxn>
                    </a:cxnLst>
                    <a:rect l="T12" t="T13" r="T14" b="T15"/>
                    <a:pathLst>
                      <a:path w="1" h="17">
                        <a:moveTo>
                          <a:pt x="0" y="0"/>
                        </a:moveTo>
                        <a:lnTo>
                          <a:pt x="0" y="0"/>
                        </a:lnTo>
                        <a:lnTo>
                          <a:pt x="0" y="16"/>
                        </a:lnTo>
                        <a:lnTo>
                          <a:pt x="0" y="0"/>
                        </a:lnTo>
                      </a:path>
                    </a:pathLst>
                  </a:custGeom>
                  <a:noFill/>
                  <a:ln w="12700" cap="rnd">
                    <a:solidFill>
                      <a:srgbClr val="00FF00"/>
                    </a:solidFill>
                    <a:round/>
                    <a:headEnd/>
                    <a:tailEnd/>
                  </a:ln>
                </p:spPr>
                <p:txBody>
                  <a:bodyPr/>
                  <a:lstStyle/>
                  <a:p>
                    <a:endParaRPr lang="en-US"/>
                  </a:p>
                </p:txBody>
              </p:sp>
              <p:sp>
                <p:nvSpPr>
                  <p:cNvPr id="26779" name="Freeform 2002"/>
                  <p:cNvSpPr>
                    <a:spLocks/>
                  </p:cNvSpPr>
                  <p:nvPr/>
                </p:nvSpPr>
                <p:spPr bwMode="auto">
                  <a:xfrm>
                    <a:off x="1828" y="1435"/>
                    <a:ext cx="1" cy="17"/>
                  </a:xfrm>
                  <a:custGeom>
                    <a:avLst/>
                    <a:gdLst>
                      <a:gd name="T0" fmla="*/ 0 w 1"/>
                      <a:gd name="T1" fmla="*/ 0 h 17"/>
                      <a:gd name="T2" fmla="*/ 0 w 1"/>
                      <a:gd name="T3" fmla="*/ 16 h 17"/>
                      <a:gd name="T4" fmla="*/ 0 w 1"/>
                      <a:gd name="T5" fmla="*/ 16 h 17"/>
                      <a:gd name="T6" fmla="*/ 0 w 1"/>
                      <a:gd name="T7" fmla="*/ 8 h 17"/>
                      <a:gd name="T8" fmla="*/ 0 w 1"/>
                      <a:gd name="T9" fmla="*/ 0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0"/>
                        </a:moveTo>
                        <a:lnTo>
                          <a:pt x="0" y="16"/>
                        </a:lnTo>
                        <a:lnTo>
                          <a:pt x="0" y="8"/>
                        </a:lnTo>
                        <a:lnTo>
                          <a:pt x="0" y="0"/>
                        </a:lnTo>
                      </a:path>
                    </a:pathLst>
                  </a:custGeom>
                  <a:noFill/>
                  <a:ln w="25400" cap="rnd">
                    <a:solidFill>
                      <a:srgbClr val="00FF00"/>
                    </a:solidFill>
                    <a:round/>
                    <a:headEnd/>
                    <a:tailEnd/>
                  </a:ln>
                </p:spPr>
                <p:txBody>
                  <a:bodyPr/>
                  <a:lstStyle/>
                  <a:p>
                    <a:endParaRPr lang="en-US"/>
                  </a:p>
                </p:txBody>
              </p:sp>
              <p:sp>
                <p:nvSpPr>
                  <p:cNvPr id="26780" name="Freeform 2003"/>
                  <p:cNvSpPr>
                    <a:spLocks/>
                  </p:cNvSpPr>
                  <p:nvPr/>
                </p:nvSpPr>
                <p:spPr bwMode="auto">
                  <a:xfrm>
                    <a:off x="1828" y="1435"/>
                    <a:ext cx="17" cy="17"/>
                  </a:xfrm>
                  <a:custGeom>
                    <a:avLst/>
                    <a:gdLst>
                      <a:gd name="T0" fmla="*/ 16 w 17"/>
                      <a:gd name="T1" fmla="*/ 0 h 17"/>
                      <a:gd name="T2" fmla="*/ 16 w 17"/>
                      <a:gd name="T3" fmla="*/ 0 h 17"/>
                      <a:gd name="T4" fmla="*/ 16 w 17"/>
                      <a:gd name="T5" fmla="*/ 8 h 17"/>
                      <a:gd name="T6" fmla="*/ 0 w 17"/>
                      <a:gd name="T7" fmla="*/ 16 h 17"/>
                      <a:gd name="T8" fmla="*/ 16 w 17"/>
                      <a:gd name="T9" fmla="*/ 8 h 17"/>
                      <a:gd name="T10" fmla="*/ 16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16" y="0"/>
                        </a:moveTo>
                        <a:lnTo>
                          <a:pt x="16" y="0"/>
                        </a:lnTo>
                        <a:lnTo>
                          <a:pt x="16" y="8"/>
                        </a:lnTo>
                        <a:lnTo>
                          <a:pt x="0" y="16"/>
                        </a:lnTo>
                        <a:lnTo>
                          <a:pt x="16" y="8"/>
                        </a:lnTo>
                        <a:lnTo>
                          <a:pt x="16" y="0"/>
                        </a:lnTo>
                      </a:path>
                    </a:pathLst>
                  </a:custGeom>
                  <a:noFill/>
                  <a:ln w="12700" cap="rnd">
                    <a:solidFill>
                      <a:srgbClr val="00FF00"/>
                    </a:solidFill>
                    <a:round/>
                    <a:headEnd/>
                    <a:tailEnd/>
                  </a:ln>
                </p:spPr>
                <p:txBody>
                  <a:bodyPr/>
                  <a:lstStyle/>
                  <a:p>
                    <a:endParaRPr lang="en-US"/>
                  </a:p>
                </p:txBody>
              </p:sp>
              <p:sp>
                <p:nvSpPr>
                  <p:cNvPr id="26781" name="Freeform 2004"/>
                  <p:cNvSpPr>
                    <a:spLocks/>
                  </p:cNvSpPr>
                  <p:nvPr/>
                </p:nvSpPr>
                <p:spPr bwMode="auto">
                  <a:xfrm>
                    <a:off x="1828" y="1435"/>
                    <a:ext cx="17" cy="17"/>
                  </a:xfrm>
                  <a:custGeom>
                    <a:avLst/>
                    <a:gdLst>
                      <a:gd name="T0" fmla="*/ 16 w 17"/>
                      <a:gd name="T1" fmla="*/ 0 h 17"/>
                      <a:gd name="T2" fmla="*/ 16 w 17"/>
                      <a:gd name="T3" fmla="*/ 16 h 17"/>
                      <a:gd name="T4" fmla="*/ 0 w 17"/>
                      <a:gd name="T5" fmla="*/ 16 h 17"/>
                      <a:gd name="T6" fmla="*/ 0 w 17"/>
                      <a:gd name="T7" fmla="*/ 8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6" y="16"/>
                        </a:lnTo>
                        <a:lnTo>
                          <a:pt x="0" y="16"/>
                        </a:lnTo>
                        <a:lnTo>
                          <a:pt x="0" y="8"/>
                        </a:lnTo>
                        <a:lnTo>
                          <a:pt x="16" y="0"/>
                        </a:lnTo>
                      </a:path>
                    </a:pathLst>
                  </a:custGeom>
                  <a:noFill/>
                  <a:ln w="12700" cap="rnd">
                    <a:solidFill>
                      <a:srgbClr val="00FF00"/>
                    </a:solidFill>
                    <a:round/>
                    <a:headEnd/>
                    <a:tailEnd/>
                  </a:ln>
                </p:spPr>
                <p:txBody>
                  <a:bodyPr/>
                  <a:lstStyle/>
                  <a:p>
                    <a:endParaRPr lang="en-US"/>
                  </a:p>
                </p:txBody>
              </p:sp>
              <p:sp>
                <p:nvSpPr>
                  <p:cNvPr id="26782" name="Freeform 2005"/>
                  <p:cNvSpPr>
                    <a:spLocks/>
                  </p:cNvSpPr>
                  <p:nvPr/>
                </p:nvSpPr>
                <p:spPr bwMode="auto">
                  <a:xfrm>
                    <a:off x="1836" y="1355"/>
                    <a:ext cx="1" cy="17"/>
                  </a:xfrm>
                  <a:custGeom>
                    <a:avLst/>
                    <a:gdLst>
                      <a:gd name="T0" fmla="*/ 0 w 1"/>
                      <a:gd name="T1" fmla="*/ 0 h 17"/>
                      <a:gd name="T2" fmla="*/ 0 w 1"/>
                      <a:gd name="T3" fmla="*/ 5 h 17"/>
                      <a:gd name="T4" fmla="*/ 0 w 1"/>
                      <a:gd name="T5" fmla="*/ 11 h 17"/>
                      <a:gd name="T6" fmla="*/ 0 w 1"/>
                      <a:gd name="T7" fmla="*/ 16 h 17"/>
                      <a:gd name="T8" fmla="*/ 0 w 1"/>
                      <a:gd name="T9" fmla="*/ 5 h 17"/>
                      <a:gd name="T10" fmla="*/ 0 w 1"/>
                      <a:gd name="T11" fmla="*/ 0 h 17"/>
                      <a:gd name="T12" fmla="*/ 0 60000 65536"/>
                      <a:gd name="T13" fmla="*/ 0 60000 65536"/>
                      <a:gd name="T14" fmla="*/ 0 60000 65536"/>
                      <a:gd name="T15" fmla="*/ 0 60000 65536"/>
                      <a:gd name="T16" fmla="*/ 0 60000 65536"/>
                      <a:gd name="T17" fmla="*/ 0 60000 65536"/>
                      <a:gd name="T18" fmla="*/ 0 w 1"/>
                      <a:gd name="T19" fmla="*/ 0 h 17"/>
                      <a:gd name="T20" fmla="*/ 1 w 1"/>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 h="17">
                        <a:moveTo>
                          <a:pt x="0" y="0"/>
                        </a:moveTo>
                        <a:lnTo>
                          <a:pt x="0" y="5"/>
                        </a:lnTo>
                        <a:lnTo>
                          <a:pt x="0" y="11"/>
                        </a:lnTo>
                        <a:lnTo>
                          <a:pt x="0" y="16"/>
                        </a:lnTo>
                        <a:lnTo>
                          <a:pt x="0" y="5"/>
                        </a:lnTo>
                        <a:lnTo>
                          <a:pt x="0" y="0"/>
                        </a:lnTo>
                      </a:path>
                    </a:pathLst>
                  </a:custGeom>
                  <a:noFill/>
                  <a:ln w="25400" cap="rnd">
                    <a:solidFill>
                      <a:srgbClr val="00FF00"/>
                    </a:solidFill>
                    <a:round/>
                    <a:headEnd/>
                    <a:tailEnd/>
                  </a:ln>
                </p:spPr>
                <p:txBody>
                  <a:bodyPr/>
                  <a:lstStyle/>
                  <a:p>
                    <a:endParaRPr lang="en-US"/>
                  </a:p>
                </p:txBody>
              </p:sp>
              <p:sp>
                <p:nvSpPr>
                  <p:cNvPr id="26783" name="Freeform 2006"/>
                  <p:cNvSpPr>
                    <a:spLocks/>
                  </p:cNvSpPr>
                  <p:nvPr/>
                </p:nvSpPr>
                <p:spPr bwMode="auto">
                  <a:xfrm>
                    <a:off x="1836" y="1355"/>
                    <a:ext cx="17" cy="25"/>
                  </a:xfrm>
                  <a:custGeom>
                    <a:avLst/>
                    <a:gdLst>
                      <a:gd name="T0" fmla="*/ 16 w 17"/>
                      <a:gd name="T1" fmla="*/ 0 h 25"/>
                      <a:gd name="T2" fmla="*/ 16 w 17"/>
                      <a:gd name="T3" fmla="*/ 0 h 25"/>
                      <a:gd name="T4" fmla="*/ 8 w 17"/>
                      <a:gd name="T5" fmla="*/ 8 h 25"/>
                      <a:gd name="T6" fmla="*/ 8 w 17"/>
                      <a:gd name="T7" fmla="*/ 16 h 25"/>
                      <a:gd name="T8" fmla="*/ 0 w 17"/>
                      <a:gd name="T9" fmla="*/ 16 h 25"/>
                      <a:gd name="T10" fmla="*/ 8 w 17"/>
                      <a:gd name="T11" fmla="*/ 24 h 25"/>
                      <a:gd name="T12" fmla="*/ 16 w 17"/>
                      <a:gd name="T13" fmla="*/ 8 h 25"/>
                      <a:gd name="T14" fmla="*/ 16 w 17"/>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5"/>
                      <a:gd name="T26" fmla="*/ 17 w 17"/>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5">
                        <a:moveTo>
                          <a:pt x="16" y="0"/>
                        </a:moveTo>
                        <a:lnTo>
                          <a:pt x="16" y="0"/>
                        </a:lnTo>
                        <a:lnTo>
                          <a:pt x="8" y="8"/>
                        </a:lnTo>
                        <a:lnTo>
                          <a:pt x="8" y="16"/>
                        </a:lnTo>
                        <a:lnTo>
                          <a:pt x="0" y="16"/>
                        </a:lnTo>
                        <a:lnTo>
                          <a:pt x="8" y="24"/>
                        </a:lnTo>
                        <a:lnTo>
                          <a:pt x="16" y="8"/>
                        </a:lnTo>
                        <a:lnTo>
                          <a:pt x="16" y="0"/>
                        </a:lnTo>
                      </a:path>
                    </a:pathLst>
                  </a:custGeom>
                  <a:noFill/>
                  <a:ln w="12700" cap="rnd">
                    <a:solidFill>
                      <a:srgbClr val="00FF00"/>
                    </a:solidFill>
                    <a:round/>
                    <a:headEnd/>
                    <a:tailEnd/>
                  </a:ln>
                </p:spPr>
                <p:txBody>
                  <a:bodyPr/>
                  <a:lstStyle/>
                  <a:p>
                    <a:endParaRPr lang="en-US"/>
                  </a:p>
                </p:txBody>
              </p:sp>
              <p:sp>
                <p:nvSpPr>
                  <p:cNvPr id="26784" name="Freeform 2007"/>
                  <p:cNvSpPr>
                    <a:spLocks/>
                  </p:cNvSpPr>
                  <p:nvPr/>
                </p:nvSpPr>
                <p:spPr bwMode="auto">
                  <a:xfrm>
                    <a:off x="1836" y="1355"/>
                    <a:ext cx="17" cy="25"/>
                  </a:xfrm>
                  <a:custGeom>
                    <a:avLst/>
                    <a:gdLst>
                      <a:gd name="T0" fmla="*/ 16 w 17"/>
                      <a:gd name="T1" fmla="*/ 0 h 25"/>
                      <a:gd name="T2" fmla="*/ 16 w 17"/>
                      <a:gd name="T3" fmla="*/ 8 h 25"/>
                      <a:gd name="T4" fmla="*/ 0 w 17"/>
                      <a:gd name="T5" fmla="*/ 16 h 25"/>
                      <a:gd name="T6" fmla="*/ 0 w 17"/>
                      <a:gd name="T7" fmla="*/ 24 h 25"/>
                      <a:gd name="T8" fmla="*/ 16 w 17"/>
                      <a:gd name="T9" fmla="*/ 8 h 25"/>
                      <a:gd name="T10" fmla="*/ 16 w 17"/>
                      <a:gd name="T11" fmla="*/ 0 h 25"/>
                      <a:gd name="T12" fmla="*/ 0 60000 65536"/>
                      <a:gd name="T13" fmla="*/ 0 60000 65536"/>
                      <a:gd name="T14" fmla="*/ 0 60000 65536"/>
                      <a:gd name="T15" fmla="*/ 0 60000 65536"/>
                      <a:gd name="T16" fmla="*/ 0 60000 65536"/>
                      <a:gd name="T17" fmla="*/ 0 60000 65536"/>
                      <a:gd name="T18" fmla="*/ 0 w 17"/>
                      <a:gd name="T19" fmla="*/ 0 h 25"/>
                      <a:gd name="T20" fmla="*/ 17 w 17"/>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7" h="25">
                        <a:moveTo>
                          <a:pt x="16" y="0"/>
                        </a:moveTo>
                        <a:lnTo>
                          <a:pt x="16" y="8"/>
                        </a:lnTo>
                        <a:lnTo>
                          <a:pt x="0" y="16"/>
                        </a:lnTo>
                        <a:lnTo>
                          <a:pt x="0" y="24"/>
                        </a:lnTo>
                        <a:lnTo>
                          <a:pt x="16" y="8"/>
                        </a:lnTo>
                        <a:lnTo>
                          <a:pt x="16" y="0"/>
                        </a:lnTo>
                      </a:path>
                    </a:pathLst>
                  </a:custGeom>
                  <a:noFill/>
                  <a:ln w="12700" cap="rnd">
                    <a:solidFill>
                      <a:srgbClr val="00FF00"/>
                    </a:solidFill>
                    <a:round/>
                    <a:headEnd/>
                    <a:tailEnd/>
                  </a:ln>
                </p:spPr>
                <p:txBody>
                  <a:bodyPr/>
                  <a:lstStyle/>
                  <a:p>
                    <a:endParaRPr lang="en-US"/>
                  </a:p>
                </p:txBody>
              </p:sp>
              <p:sp>
                <p:nvSpPr>
                  <p:cNvPr id="26785" name="Freeform 2008"/>
                  <p:cNvSpPr>
                    <a:spLocks/>
                  </p:cNvSpPr>
                  <p:nvPr/>
                </p:nvSpPr>
                <p:spPr bwMode="auto">
                  <a:xfrm>
                    <a:off x="1892" y="1331"/>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path>
                    </a:pathLst>
                  </a:custGeom>
                  <a:noFill/>
                  <a:ln w="25400" cap="rnd">
                    <a:solidFill>
                      <a:srgbClr val="00FF00"/>
                    </a:solidFill>
                    <a:round/>
                    <a:headEnd/>
                    <a:tailEnd/>
                  </a:ln>
                </p:spPr>
                <p:txBody>
                  <a:bodyPr/>
                  <a:lstStyle/>
                  <a:p>
                    <a:endParaRPr lang="en-US"/>
                  </a:p>
                </p:txBody>
              </p:sp>
              <p:sp>
                <p:nvSpPr>
                  <p:cNvPr id="26786" name="Freeform 2009"/>
                  <p:cNvSpPr>
                    <a:spLocks/>
                  </p:cNvSpPr>
                  <p:nvPr/>
                </p:nvSpPr>
                <p:spPr bwMode="auto">
                  <a:xfrm>
                    <a:off x="1892" y="1331"/>
                    <a:ext cx="17" cy="17"/>
                  </a:xfrm>
                  <a:custGeom>
                    <a:avLst/>
                    <a:gdLst>
                      <a:gd name="T0" fmla="*/ 0 w 17"/>
                      <a:gd name="T1" fmla="*/ 0 h 17"/>
                      <a:gd name="T2" fmla="*/ 0 w 17"/>
                      <a:gd name="T3" fmla="*/ 0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0"/>
                        </a:lnTo>
                        <a:lnTo>
                          <a:pt x="16" y="16"/>
                        </a:lnTo>
                        <a:lnTo>
                          <a:pt x="0" y="0"/>
                        </a:lnTo>
                      </a:path>
                    </a:pathLst>
                  </a:custGeom>
                  <a:noFill/>
                  <a:ln w="12700" cap="rnd">
                    <a:solidFill>
                      <a:srgbClr val="00FF00"/>
                    </a:solidFill>
                    <a:round/>
                    <a:headEnd/>
                    <a:tailEnd/>
                  </a:ln>
                </p:spPr>
                <p:txBody>
                  <a:bodyPr/>
                  <a:lstStyle/>
                  <a:p>
                    <a:endParaRPr lang="en-US"/>
                  </a:p>
                </p:txBody>
              </p:sp>
              <p:sp>
                <p:nvSpPr>
                  <p:cNvPr id="26787" name="Freeform 2010"/>
                  <p:cNvSpPr>
                    <a:spLocks/>
                  </p:cNvSpPr>
                  <p:nvPr/>
                </p:nvSpPr>
                <p:spPr bwMode="auto">
                  <a:xfrm>
                    <a:off x="1892" y="1331"/>
                    <a:ext cx="17" cy="17"/>
                  </a:xfrm>
                  <a:custGeom>
                    <a:avLst/>
                    <a:gdLst>
                      <a:gd name="T0" fmla="*/ 0 w 17"/>
                      <a:gd name="T1" fmla="*/ 0 h 17"/>
                      <a:gd name="T2" fmla="*/ 16 w 17"/>
                      <a:gd name="T3" fmla="*/ 0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16" y="0"/>
                        </a:lnTo>
                        <a:lnTo>
                          <a:pt x="16" y="16"/>
                        </a:lnTo>
                        <a:lnTo>
                          <a:pt x="0" y="0"/>
                        </a:lnTo>
                      </a:path>
                    </a:pathLst>
                  </a:custGeom>
                  <a:noFill/>
                  <a:ln w="12700" cap="rnd">
                    <a:solidFill>
                      <a:srgbClr val="00FF00"/>
                    </a:solidFill>
                    <a:round/>
                    <a:headEnd/>
                    <a:tailEnd/>
                  </a:ln>
                </p:spPr>
                <p:txBody>
                  <a:bodyPr/>
                  <a:lstStyle/>
                  <a:p>
                    <a:endParaRPr lang="en-US"/>
                  </a:p>
                </p:txBody>
              </p:sp>
              <p:sp>
                <p:nvSpPr>
                  <p:cNvPr id="26788" name="Freeform 2011"/>
                  <p:cNvSpPr>
                    <a:spLocks/>
                  </p:cNvSpPr>
                  <p:nvPr/>
                </p:nvSpPr>
                <p:spPr bwMode="auto">
                  <a:xfrm>
                    <a:off x="1876" y="133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60000 65536"/>
                      <a:gd name="T11" fmla="*/ 0 60000 65536"/>
                      <a:gd name="T12" fmla="*/ 0 60000 65536"/>
                      <a:gd name="T13" fmla="*/ 0 60000 65536"/>
                      <a:gd name="T14" fmla="*/ 0 60000 65536"/>
                      <a:gd name="T15" fmla="*/ 0 w 1"/>
                      <a:gd name="T16" fmla="*/ 0 h 1"/>
                      <a:gd name="T17" fmla="*/ 1 w 1"/>
                      <a:gd name="T18" fmla="*/ 1 h 1"/>
                    </a:gdLst>
                    <a:ahLst/>
                    <a:cxnLst>
                      <a:cxn ang="T10">
                        <a:pos x="T0" y="T1"/>
                      </a:cxn>
                      <a:cxn ang="T11">
                        <a:pos x="T2" y="T3"/>
                      </a:cxn>
                      <a:cxn ang="T12">
                        <a:pos x="T4" y="T5"/>
                      </a:cxn>
                      <a:cxn ang="T13">
                        <a:pos x="T6" y="T7"/>
                      </a:cxn>
                      <a:cxn ang="T14">
                        <a:pos x="T8" y="T9"/>
                      </a:cxn>
                    </a:cxnLst>
                    <a:rect l="T15" t="T16" r="T17" b="T18"/>
                    <a:pathLst>
                      <a:path w="1" h="1">
                        <a:moveTo>
                          <a:pt x="0" y="0"/>
                        </a:moveTo>
                        <a:lnTo>
                          <a:pt x="0" y="0"/>
                        </a:lnTo>
                      </a:path>
                    </a:pathLst>
                  </a:custGeom>
                  <a:noFill/>
                  <a:ln w="25400" cap="rnd">
                    <a:solidFill>
                      <a:srgbClr val="00FF00"/>
                    </a:solidFill>
                    <a:round/>
                    <a:headEnd/>
                    <a:tailEnd/>
                  </a:ln>
                </p:spPr>
                <p:txBody>
                  <a:bodyPr/>
                  <a:lstStyle/>
                  <a:p>
                    <a:endParaRPr lang="en-US"/>
                  </a:p>
                </p:txBody>
              </p:sp>
              <p:sp>
                <p:nvSpPr>
                  <p:cNvPr id="26789" name="Freeform 2012"/>
                  <p:cNvSpPr>
                    <a:spLocks/>
                  </p:cNvSpPr>
                  <p:nvPr/>
                </p:nvSpPr>
                <p:spPr bwMode="auto">
                  <a:xfrm>
                    <a:off x="1876" y="1331"/>
                    <a:ext cx="17" cy="17"/>
                  </a:xfrm>
                  <a:custGeom>
                    <a:avLst/>
                    <a:gdLst>
                      <a:gd name="T0" fmla="*/ 16 w 17"/>
                      <a:gd name="T1" fmla="*/ 16 h 17"/>
                      <a:gd name="T2" fmla="*/ 16 w 17"/>
                      <a:gd name="T3" fmla="*/ 16 h 17"/>
                      <a:gd name="T4" fmla="*/ 16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16"/>
                        </a:moveTo>
                        <a:lnTo>
                          <a:pt x="16" y="16"/>
                        </a:lnTo>
                        <a:lnTo>
                          <a:pt x="16" y="0"/>
                        </a:lnTo>
                        <a:lnTo>
                          <a:pt x="0" y="16"/>
                        </a:lnTo>
                        <a:lnTo>
                          <a:pt x="16" y="16"/>
                        </a:lnTo>
                      </a:path>
                    </a:pathLst>
                  </a:custGeom>
                  <a:noFill/>
                  <a:ln w="12700" cap="rnd">
                    <a:solidFill>
                      <a:srgbClr val="00FF00"/>
                    </a:solidFill>
                    <a:round/>
                    <a:headEnd/>
                    <a:tailEnd/>
                  </a:ln>
                </p:spPr>
                <p:txBody>
                  <a:bodyPr/>
                  <a:lstStyle/>
                  <a:p>
                    <a:endParaRPr lang="en-US"/>
                  </a:p>
                </p:txBody>
              </p:sp>
              <p:sp>
                <p:nvSpPr>
                  <p:cNvPr id="26790" name="Freeform 2013"/>
                  <p:cNvSpPr>
                    <a:spLocks/>
                  </p:cNvSpPr>
                  <p:nvPr/>
                </p:nvSpPr>
                <p:spPr bwMode="auto">
                  <a:xfrm>
                    <a:off x="1876" y="1331"/>
                    <a:ext cx="17" cy="17"/>
                  </a:xfrm>
                  <a:custGeom>
                    <a:avLst/>
                    <a:gdLst>
                      <a:gd name="T0" fmla="*/ 16 w 17"/>
                      <a:gd name="T1" fmla="*/ 0 h 17"/>
                      <a:gd name="T2" fmla="*/ 16 w 17"/>
                      <a:gd name="T3" fmla="*/ 0 h 17"/>
                      <a:gd name="T4" fmla="*/ 0 w 17"/>
                      <a:gd name="T5" fmla="*/ 0 h 17"/>
                      <a:gd name="T6" fmla="*/ 16 w 17"/>
                      <a:gd name="T7" fmla="*/ 1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6" y="0"/>
                        </a:lnTo>
                        <a:lnTo>
                          <a:pt x="0" y="0"/>
                        </a:lnTo>
                        <a:lnTo>
                          <a:pt x="16" y="16"/>
                        </a:lnTo>
                        <a:lnTo>
                          <a:pt x="16" y="0"/>
                        </a:lnTo>
                      </a:path>
                    </a:pathLst>
                  </a:custGeom>
                  <a:noFill/>
                  <a:ln w="12700" cap="rnd">
                    <a:solidFill>
                      <a:srgbClr val="00FF00"/>
                    </a:solidFill>
                    <a:round/>
                    <a:headEnd/>
                    <a:tailEnd/>
                  </a:ln>
                </p:spPr>
                <p:txBody>
                  <a:bodyPr/>
                  <a:lstStyle/>
                  <a:p>
                    <a:endParaRPr lang="en-US"/>
                  </a:p>
                </p:txBody>
              </p:sp>
              <p:sp>
                <p:nvSpPr>
                  <p:cNvPr id="26791" name="Freeform 2014"/>
                  <p:cNvSpPr>
                    <a:spLocks/>
                  </p:cNvSpPr>
                  <p:nvPr/>
                </p:nvSpPr>
                <p:spPr bwMode="auto">
                  <a:xfrm>
                    <a:off x="1908" y="1307"/>
                    <a:ext cx="17" cy="17"/>
                  </a:xfrm>
                  <a:custGeom>
                    <a:avLst/>
                    <a:gdLst>
                      <a:gd name="T0" fmla="*/ 11 w 17"/>
                      <a:gd name="T1" fmla="*/ 8 h 17"/>
                      <a:gd name="T2" fmla="*/ 11 w 17"/>
                      <a:gd name="T3" fmla="*/ 8 h 17"/>
                      <a:gd name="T4" fmla="*/ 5 w 17"/>
                      <a:gd name="T5" fmla="*/ 8 h 17"/>
                      <a:gd name="T6" fmla="*/ 0 w 17"/>
                      <a:gd name="T7" fmla="*/ 0 h 17"/>
                      <a:gd name="T8" fmla="*/ 0 w 17"/>
                      <a:gd name="T9" fmla="*/ 8 h 17"/>
                      <a:gd name="T10" fmla="*/ 5 w 17"/>
                      <a:gd name="T11" fmla="*/ 8 h 17"/>
                      <a:gd name="T12" fmla="*/ 11 w 17"/>
                      <a:gd name="T13" fmla="*/ 8 h 17"/>
                      <a:gd name="T14" fmla="*/ 16 w 17"/>
                      <a:gd name="T15" fmla="*/ 16 h 17"/>
                      <a:gd name="T16" fmla="*/ 11 w 17"/>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11" y="8"/>
                        </a:moveTo>
                        <a:lnTo>
                          <a:pt x="11" y="8"/>
                        </a:lnTo>
                        <a:lnTo>
                          <a:pt x="5" y="8"/>
                        </a:lnTo>
                        <a:lnTo>
                          <a:pt x="0" y="0"/>
                        </a:lnTo>
                        <a:lnTo>
                          <a:pt x="0" y="8"/>
                        </a:lnTo>
                        <a:lnTo>
                          <a:pt x="5" y="8"/>
                        </a:lnTo>
                        <a:lnTo>
                          <a:pt x="11" y="8"/>
                        </a:lnTo>
                        <a:lnTo>
                          <a:pt x="16" y="16"/>
                        </a:lnTo>
                        <a:lnTo>
                          <a:pt x="11" y="8"/>
                        </a:lnTo>
                      </a:path>
                    </a:pathLst>
                  </a:custGeom>
                  <a:noFill/>
                  <a:ln w="25400" cap="rnd">
                    <a:solidFill>
                      <a:srgbClr val="00FF00"/>
                    </a:solidFill>
                    <a:round/>
                    <a:headEnd/>
                    <a:tailEnd/>
                  </a:ln>
                </p:spPr>
                <p:txBody>
                  <a:bodyPr/>
                  <a:lstStyle/>
                  <a:p>
                    <a:endParaRPr lang="en-US"/>
                  </a:p>
                </p:txBody>
              </p:sp>
              <p:sp>
                <p:nvSpPr>
                  <p:cNvPr id="26792" name="Freeform 2015"/>
                  <p:cNvSpPr>
                    <a:spLocks/>
                  </p:cNvSpPr>
                  <p:nvPr/>
                </p:nvSpPr>
                <p:spPr bwMode="auto">
                  <a:xfrm>
                    <a:off x="1908" y="1307"/>
                    <a:ext cx="33" cy="17"/>
                  </a:xfrm>
                  <a:custGeom>
                    <a:avLst/>
                    <a:gdLst>
                      <a:gd name="T0" fmla="*/ 24 w 33"/>
                      <a:gd name="T1" fmla="*/ 8 h 17"/>
                      <a:gd name="T2" fmla="*/ 24 w 33"/>
                      <a:gd name="T3" fmla="*/ 8 h 17"/>
                      <a:gd name="T4" fmla="*/ 16 w 33"/>
                      <a:gd name="T5" fmla="*/ 8 h 17"/>
                      <a:gd name="T6" fmla="*/ 8 w 33"/>
                      <a:gd name="T7" fmla="*/ 8 h 17"/>
                      <a:gd name="T8" fmla="*/ 0 w 33"/>
                      <a:gd name="T9" fmla="*/ 0 h 17"/>
                      <a:gd name="T10" fmla="*/ 0 w 33"/>
                      <a:gd name="T11" fmla="*/ 8 h 17"/>
                      <a:gd name="T12" fmla="*/ 8 w 33"/>
                      <a:gd name="T13" fmla="*/ 8 h 17"/>
                      <a:gd name="T14" fmla="*/ 16 w 33"/>
                      <a:gd name="T15" fmla="*/ 8 h 17"/>
                      <a:gd name="T16" fmla="*/ 32 w 33"/>
                      <a:gd name="T17" fmla="*/ 16 h 17"/>
                      <a:gd name="T18" fmla="*/ 24 w 33"/>
                      <a:gd name="T19" fmla="*/ 8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17"/>
                      <a:gd name="T32" fmla="*/ 33 w 33"/>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17">
                        <a:moveTo>
                          <a:pt x="24" y="8"/>
                        </a:moveTo>
                        <a:lnTo>
                          <a:pt x="24" y="8"/>
                        </a:lnTo>
                        <a:lnTo>
                          <a:pt x="16" y="8"/>
                        </a:lnTo>
                        <a:lnTo>
                          <a:pt x="8" y="8"/>
                        </a:lnTo>
                        <a:lnTo>
                          <a:pt x="0" y="0"/>
                        </a:lnTo>
                        <a:lnTo>
                          <a:pt x="0" y="8"/>
                        </a:lnTo>
                        <a:lnTo>
                          <a:pt x="8" y="8"/>
                        </a:lnTo>
                        <a:lnTo>
                          <a:pt x="16" y="8"/>
                        </a:lnTo>
                        <a:lnTo>
                          <a:pt x="32" y="16"/>
                        </a:lnTo>
                        <a:lnTo>
                          <a:pt x="24" y="8"/>
                        </a:lnTo>
                      </a:path>
                    </a:pathLst>
                  </a:custGeom>
                  <a:noFill/>
                  <a:ln w="12700" cap="rnd">
                    <a:solidFill>
                      <a:srgbClr val="00FF00"/>
                    </a:solidFill>
                    <a:round/>
                    <a:headEnd/>
                    <a:tailEnd/>
                  </a:ln>
                </p:spPr>
                <p:txBody>
                  <a:bodyPr/>
                  <a:lstStyle/>
                  <a:p>
                    <a:endParaRPr lang="en-US"/>
                  </a:p>
                </p:txBody>
              </p:sp>
              <p:sp>
                <p:nvSpPr>
                  <p:cNvPr id="26793" name="Freeform 2016"/>
                  <p:cNvSpPr>
                    <a:spLocks/>
                  </p:cNvSpPr>
                  <p:nvPr/>
                </p:nvSpPr>
                <p:spPr bwMode="auto">
                  <a:xfrm>
                    <a:off x="1908" y="1307"/>
                    <a:ext cx="25" cy="17"/>
                  </a:xfrm>
                  <a:custGeom>
                    <a:avLst/>
                    <a:gdLst>
                      <a:gd name="T0" fmla="*/ 16 w 25"/>
                      <a:gd name="T1" fmla="*/ 8 h 17"/>
                      <a:gd name="T2" fmla="*/ 16 w 25"/>
                      <a:gd name="T3" fmla="*/ 8 h 17"/>
                      <a:gd name="T4" fmla="*/ 8 w 25"/>
                      <a:gd name="T5" fmla="*/ 8 h 17"/>
                      <a:gd name="T6" fmla="*/ 0 w 25"/>
                      <a:gd name="T7" fmla="*/ 0 h 17"/>
                      <a:gd name="T8" fmla="*/ 0 w 25"/>
                      <a:gd name="T9" fmla="*/ 8 h 17"/>
                      <a:gd name="T10" fmla="*/ 8 w 25"/>
                      <a:gd name="T11" fmla="*/ 8 h 17"/>
                      <a:gd name="T12" fmla="*/ 16 w 25"/>
                      <a:gd name="T13" fmla="*/ 8 h 17"/>
                      <a:gd name="T14" fmla="*/ 24 w 25"/>
                      <a:gd name="T15" fmla="*/ 16 h 17"/>
                      <a:gd name="T16" fmla="*/ 16 w 25"/>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17"/>
                      <a:gd name="T29" fmla="*/ 25 w 25"/>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17">
                        <a:moveTo>
                          <a:pt x="16" y="8"/>
                        </a:moveTo>
                        <a:lnTo>
                          <a:pt x="16" y="8"/>
                        </a:lnTo>
                        <a:lnTo>
                          <a:pt x="8" y="8"/>
                        </a:lnTo>
                        <a:lnTo>
                          <a:pt x="0" y="0"/>
                        </a:lnTo>
                        <a:lnTo>
                          <a:pt x="0" y="8"/>
                        </a:lnTo>
                        <a:lnTo>
                          <a:pt x="8" y="8"/>
                        </a:lnTo>
                        <a:lnTo>
                          <a:pt x="16" y="8"/>
                        </a:lnTo>
                        <a:lnTo>
                          <a:pt x="24" y="16"/>
                        </a:lnTo>
                        <a:lnTo>
                          <a:pt x="16" y="8"/>
                        </a:lnTo>
                      </a:path>
                    </a:pathLst>
                  </a:custGeom>
                  <a:noFill/>
                  <a:ln w="12700" cap="rnd">
                    <a:solidFill>
                      <a:srgbClr val="00FF00"/>
                    </a:solidFill>
                    <a:round/>
                    <a:headEnd/>
                    <a:tailEnd/>
                  </a:ln>
                </p:spPr>
                <p:txBody>
                  <a:bodyPr/>
                  <a:lstStyle/>
                  <a:p>
                    <a:endParaRPr lang="en-US"/>
                  </a:p>
                </p:txBody>
              </p:sp>
            </p:grpSp>
          </p:grpSp>
        </p:grpSp>
        <p:grpSp>
          <p:nvGrpSpPr>
            <p:cNvPr id="27012" name="Group 2017"/>
            <p:cNvGrpSpPr>
              <a:grpSpLocks/>
            </p:cNvGrpSpPr>
            <p:nvPr/>
          </p:nvGrpSpPr>
          <p:grpSpPr bwMode="auto">
            <a:xfrm>
              <a:off x="2056" y="549"/>
              <a:ext cx="209" cy="377"/>
              <a:chOff x="2100" y="1259"/>
              <a:chExt cx="193" cy="377"/>
            </a:xfrm>
          </p:grpSpPr>
          <p:sp>
            <p:nvSpPr>
              <p:cNvPr id="26730" name="Freeform 2018"/>
              <p:cNvSpPr>
                <a:spLocks/>
              </p:cNvSpPr>
              <p:nvPr/>
            </p:nvSpPr>
            <p:spPr bwMode="auto">
              <a:xfrm>
                <a:off x="2180" y="1531"/>
                <a:ext cx="33" cy="89"/>
              </a:xfrm>
              <a:custGeom>
                <a:avLst/>
                <a:gdLst>
                  <a:gd name="T0" fmla="*/ 0 w 33"/>
                  <a:gd name="T1" fmla="*/ 88 h 89"/>
                  <a:gd name="T2" fmla="*/ 0 w 33"/>
                  <a:gd name="T3" fmla="*/ 88 h 89"/>
                  <a:gd name="T4" fmla="*/ 13 w 33"/>
                  <a:gd name="T5" fmla="*/ 88 h 89"/>
                  <a:gd name="T6" fmla="*/ 19 w 33"/>
                  <a:gd name="T7" fmla="*/ 88 h 89"/>
                  <a:gd name="T8" fmla="*/ 32 w 33"/>
                  <a:gd name="T9" fmla="*/ 88 h 89"/>
                  <a:gd name="T10" fmla="*/ 26 w 33"/>
                  <a:gd name="T11" fmla="*/ 73 h 89"/>
                  <a:gd name="T12" fmla="*/ 26 w 33"/>
                  <a:gd name="T13" fmla="*/ 66 h 89"/>
                  <a:gd name="T14" fmla="*/ 19 w 33"/>
                  <a:gd name="T15" fmla="*/ 59 h 89"/>
                  <a:gd name="T16" fmla="*/ 26 w 33"/>
                  <a:gd name="T17" fmla="*/ 44 h 89"/>
                  <a:gd name="T18" fmla="*/ 26 w 33"/>
                  <a:gd name="T19" fmla="*/ 37 h 89"/>
                  <a:gd name="T20" fmla="*/ 26 w 33"/>
                  <a:gd name="T21" fmla="*/ 22 h 89"/>
                  <a:gd name="T22" fmla="*/ 26 w 33"/>
                  <a:gd name="T23" fmla="*/ 7 h 89"/>
                  <a:gd name="T24" fmla="*/ 19 w 33"/>
                  <a:gd name="T25" fmla="*/ 0 h 89"/>
                  <a:gd name="T26" fmla="*/ 13 w 33"/>
                  <a:gd name="T27" fmla="*/ 0 h 89"/>
                  <a:gd name="T28" fmla="*/ 6 w 33"/>
                  <a:gd name="T29" fmla="*/ 7 h 89"/>
                  <a:gd name="T30" fmla="*/ 6 w 33"/>
                  <a:gd name="T31" fmla="*/ 22 h 89"/>
                  <a:gd name="T32" fmla="*/ 6 w 33"/>
                  <a:gd name="T33" fmla="*/ 29 h 89"/>
                  <a:gd name="T34" fmla="*/ 6 w 33"/>
                  <a:gd name="T35" fmla="*/ 44 h 89"/>
                  <a:gd name="T36" fmla="*/ 6 w 33"/>
                  <a:gd name="T37" fmla="*/ 51 h 89"/>
                  <a:gd name="T38" fmla="*/ 6 w 33"/>
                  <a:gd name="T39" fmla="*/ 66 h 89"/>
                  <a:gd name="T40" fmla="*/ 6 w 33"/>
                  <a:gd name="T41" fmla="*/ 73 h 89"/>
                  <a:gd name="T42" fmla="*/ 0 w 33"/>
                  <a:gd name="T43" fmla="*/ 88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89"/>
                  <a:gd name="T68" fmla="*/ 33 w 33"/>
                  <a:gd name="T69" fmla="*/ 89 h 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89">
                    <a:moveTo>
                      <a:pt x="0" y="88"/>
                    </a:moveTo>
                    <a:lnTo>
                      <a:pt x="0" y="88"/>
                    </a:lnTo>
                    <a:lnTo>
                      <a:pt x="13" y="88"/>
                    </a:lnTo>
                    <a:lnTo>
                      <a:pt x="19" y="88"/>
                    </a:lnTo>
                    <a:lnTo>
                      <a:pt x="32" y="88"/>
                    </a:lnTo>
                    <a:lnTo>
                      <a:pt x="26" y="73"/>
                    </a:lnTo>
                    <a:lnTo>
                      <a:pt x="26" y="66"/>
                    </a:lnTo>
                    <a:lnTo>
                      <a:pt x="19" y="59"/>
                    </a:lnTo>
                    <a:lnTo>
                      <a:pt x="26" y="44"/>
                    </a:lnTo>
                    <a:lnTo>
                      <a:pt x="26" y="37"/>
                    </a:lnTo>
                    <a:lnTo>
                      <a:pt x="26" y="22"/>
                    </a:lnTo>
                    <a:lnTo>
                      <a:pt x="26" y="7"/>
                    </a:lnTo>
                    <a:lnTo>
                      <a:pt x="19" y="0"/>
                    </a:lnTo>
                    <a:lnTo>
                      <a:pt x="13" y="0"/>
                    </a:lnTo>
                    <a:lnTo>
                      <a:pt x="6" y="7"/>
                    </a:lnTo>
                    <a:lnTo>
                      <a:pt x="6" y="22"/>
                    </a:lnTo>
                    <a:lnTo>
                      <a:pt x="6" y="29"/>
                    </a:lnTo>
                    <a:lnTo>
                      <a:pt x="6" y="44"/>
                    </a:lnTo>
                    <a:lnTo>
                      <a:pt x="6" y="51"/>
                    </a:lnTo>
                    <a:lnTo>
                      <a:pt x="6" y="66"/>
                    </a:lnTo>
                    <a:lnTo>
                      <a:pt x="6" y="73"/>
                    </a:lnTo>
                    <a:lnTo>
                      <a:pt x="0" y="88"/>
                    </a:lnTo>
                  </a:path>
                </a:pathLst>
              </a:custGeom>
              <a:noFill/>
              <a:ln w="25400" cap="rnd">
                <a:solidFill>
                  <a:srgbClr val="00FF00"/>
                </a:solidFill>
                <a:round/>
                <a:headEnd/>
                <a:tailEnd/>
              </a:ln>
            </p:spPr>
            <p:txBody>
              <a:bodyPr/>
              <a:lstStyle/>
              <a:p>
                <a:endParaRPr lang="en-US"/>
              </a:p>
            </p:txBody>
          </p:sp>
          <p:sp>
            <p:nvSpPr>
              <p:cNvPr id="26731" name="Freeform 2019"/>
              <p:cNvSpPr>
                <a:spLocks/>
              </p:cNvSpPr>
              <p:nvPr/>
            </p:nvSpPr>
            <p:spPr bwMode="auto">
              <a:xfrm>
                <a:off x="2180" y="1531"/>
                <a:ext cx="41" cy="105"/>
              </a:xfrm>
              <a:custGeom>
                <a:avLst/>
                <a:gdLst>
                  <a:gd name="T0" fmla="*/ 0 w 41"/>
                  <a:gd name="T1" fmla="*/ 104 h 105"/>
                  <a:gd name="T2" fmla="*/ 0 w 41"/>
                  <a:gd name="T3" fmla="*/ 104 h 105"/>
                  <a:gd name="T4" fmla="*/ 8 w 41"/>
                  <a:gd name="T5" fmla="*/ 104 h 105"/>
                  <a:gd name="T6" fmla="*/ 24 w 41"/>
                  <a:gd name="T7" fmla="*/ 104 h 105"/>
                  <a:gd name="T8" fmla="*/ 32 w 41"/>
                  <a:gd name="T9" fmla="*/ 104 h 105"/>
                  <a:gd name="T10" fmla="*/ 40 w 41"/>
                  <a:gd name="T11" fmla="*/ 96 h 105"/>
                  <a:gd name="T12" fmla="*/ 32 w 41"/>
                  <a:gd name="T13" fmla="*/ 80 h 105"/>
                  <a:gd name="T14" fmla="*/ 32 w 41"/>
                  <a:gd name="T15" fmla="*/ 72 h 105"/>
                  <a:gd name="T16" fmla="*/ 32 w 41"/>
                  <a:gd name="T17" fmla="*/ 56 h 105"/>
                  <a:gd name="T18" fmla="*/ 32 w 41"/>
                  <a:gd name="T19" fmla="*/ 48 h 105"/>
                  <a:gd name="T20" fmla="*/ 32 w 41"/>
                  <a:gd name="T21" fmla="*/ 32 h 105"/>
                  <a:gd name="T22" fmla="*/ 32 w 41"/>
                  <a:gd name="T23" fmla="*/ 24 h 105"/>
                  <a:gd name="T24" fmla="*/ 32 w 41"/>
                  <a:gd name="T25" fmla="*/ 8 h 105"/>
                  <a:gd name="T26" fmla="*/ 24 w 41"/>
                  <a:gd name="T27" fmla="*/ 0 h 105"/>
                  <a:gd name="T28" fmla="*/ 16 w 41"/>
                  <a:gd name="T29" fmla="*/ 8 h 105"/>
                  <a:gd name="T30" fmla="*/ 8 w 41"/>
                  <a:gd name="T31" fmla="*/ 24 h 105"/>
                  <a:gd name="T32" fmla="*/ 8 w 41"/>
                  <a:gd name="T33" fmla="*/ 32 h 105"/>
                  <a:gd name="T34" fmla="*/ 8 w 41"/>
                  <a:gd name="T35" fmla="*/ 48 h 105"/>
                  <a:gd name="T36" fmla="*/ 8 w 41"/>
                  <a:gd name="T37" fmla="*/ 56 h 105"/>
                  <a:gd name="T38" fmla="*/ 8 w 41"/>
                  <a:gd name="T39" fmla="*/ 72 h 105"/>
                  <a:gd name="T40" fmla="*/ 8 w 41"/>
                  <a:gd name="T41" fmla="*/ 80 h 105"/>
                  <a:gd name="T42" fmla="*/ 8 w 41"/>
                  <a:gd name="T43" fmla="*/ 96 h 105"/>
                  <a:gd name="T44" fmla="*/ 0 w 41"/>
                  <a:gd name="T45" fmla="*/ 104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1"/>
                  <a:gd name="T70" fmla="*/ 0 h 105"/>
                  <a:gd name="T71" fmla="*/ 41 w 41"/>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1" h="105">
                    <a:moveTo>
                      <a:pt x="0" y="104"/>
                    </a:moveTo>
                    <a:lnTo>
                      <a:pt x="0" y="104"/>
                    </a:lnTo>
                    <a:lnTo>
                      <a:pt x="8" y="104"/>
                    </a:lnTo>
                    <a:lnTo>
                      <a:pt x="24" y="104"/>
                    </a:lnTo>
                    <a:lnTo>
                      <a:pt x="32" y="104"/>
                    </a:lnTo>
                    <a:lnTo>
                      <a:pt x="40" y="96"/>
                    </a:lnTo>
                    <a:lnTo>
                      <a:pt x="32" y="80"/>
                    </a:lnTo>
                    <a:lnTo>
                      <a:pt x="32" y="72"/>
                    </a:lnTo>
                    <a:lnTo>
                      <a:pt x="32" y="56"/>
                    </a:lnTo>
                    <a:lnTo>
                      <a:pt x="32" y="48"/>
                    </a:lnTo>
                    <a:lnTo>
                      <a:pt x="32" y="32"/>
                    </a:lnTo>
                    <a:lnTo>
                      <a:pt x="32" y="24"/>
                    </a:lnTo>
                    <a:lnTo>
                      <a:pt x="32" y="8"/>
                    </a:lnTo>
                    <a:lnTo>
                      <a:pt x="24" y="0"/>
                    </a:lnTo>
                    <a:lnTo>
                      <a:pt x="16" y="8"/>
                    </a:lnTo>
                    <a:lnTo>
                      <a:pt x="8" y="24"/>
                    </a:lnTo>
                    <a:lnTo>
                      <a:pt x="8" y="32"/>
                    </a:lnTo>
                    <a:lnTo>
                      <a:pt x="8" y="48"/>
                    </a:lnTo>
                    <a:lnTo>
                      <a:pt x="8" y="56"/>
                    </a:lnTo>
                    <a:lnTo>
                      <a:pt x="8" y="72"/>
                    </a:lnTo>
                    <a:lnTo>
                      <a:pt x="8" y="80"/>
                    </a:lnTo>
                    <a:lnTo>
                      <a:pt x="8" y="96"/>
                    </a:lnTo>
                    <a:lnTo>
                      <a:pt x="0" y="104"/>
                    </a:lnTo>
                  </a:path>
                </a:pathLst>
              </a:custGeom>
              <a:noFill/>
              <a:ln w="12700" cap="rnd">
                <a:solidFill>
                  <a:srgbClr val="00FF00"/>
                </a:solidFill>
                <a:round/>
                <a:headEnd/>
                <a:tailEnd/>
              </a:ln>
            </p:spPr>
            <p:txBody>
              <a:bodyPr/>
              <a:lstStyle/>
              <a:p>
                <a:endParaRPr lang="en-US"/>
              </a:p>
            </p:txBody>
          </p:sp>
          <p:sp>
            <p:nvSpPr>
              <p:cNvPr id="26732" name="Freeform 2020"/>
              <p:cNvSpPr>
                <a:spLocks/>
              </p:cNvSpPr>
              <p:nvPr/>
            </p:nvSpPr>
            <p:spPr bwMode="auto">
              <a:xfrm>
                <a:off x="2180" y="1531"/>
                <a:ext cx="41" cy="97"/>
              </a:xfrm>
              <a:custGeom>
                <a:avLst/>
                <a:gdLst>
                  <a:gd name="T0" fmla="*/ 0 w 41"/>
                  <a:gd name="T1" fmla="*/ 96 h 97"/>
                  <a:gd name="T2" fmla="*/ 0 w 41"/>
                  <a:gd name="T3" fmla="*/ 96 h 97"/>
                  <a:gd name="T4" fmla="*/ 16 w 41"/>
                  <a:gd name="T5" fmla="*/ 96 h 97"/>
                  <a:gd name="T6" fmla="*/ 24 w 41"/>
                  <a:gd name="T7" fmla="*/ 96 h 97"/>
                  <a:gd name="T8" fmla="*/ 40 w 41"/>
                  <a:gd name="T9" fmla="*/ 96 h 97"/>
                  <a:gd name="T10" fmla="*/ 32 w 41"/>
                  <a:gd name="T11" fmla="*/ 80 h 97"/>
                  <a:gd name="T12" fmla="*/ 32 w 41"/>
                  <a:gd name="T13" fmla="*/ 72 h 97"/>
                  <a:gd name="T14" fmla="*/ 24 w 41"/>
                  <a:gd name="T15" fmla="*/ 64 h 97"/>
                  <a:gd name="T16" fmla="*/ 32 w 41"/>
                  <a:gd name="T17" fmla="*/ 48 h 97"/>
                  <a:gd name="T18" fmla="*/ 32 w 41"/>
                  <a:gd name="T19" fmla="*/ 40 h 97"/>
                  <a:gd name="T20" fmla="*/ 32 w 41"/>
                  <a:gd name="T21" fmla="*/ 24 h 97"/>
                  <a:gd name="T22" fmla="*/ 32 w 41"/>
                  <a:gd name="T23" fmla="*/ 8 h 97"/>
                  <a:gd name="T24" fmla="*/ 24 w 41"/>
                  <a:gd name="T25" fmla="*/ 0 h 97"/>
                  <a:gd name="T26" fmla="*/ 16 w 41"/>
                  <a:gd name="T27" fmla="*/ 0 h 97"/>
                  <a:gd name="T28" fmla="*/ 8 w 41"/>
                  <a:gd name="T29" fmla="*/ 8 h 97"/>
                  <a:gd name="T30" fmla="*/ 8 w 41"/>
                  <a:gd name="T31" fmla="*/ 24 h 97"/>
                  <a:gd name="T32" fmla="*/ 8 w 41"/>
                  <a:gd name="T33" fmla="*/ 32 h 97"/>
                  <a:gd name="T34" fmla="*/ 8 w 41"/>
                  <a:gd name="T35" fmla="*/ 48 h 97"/>
                  <a:gd name="T36" fmla="*/ 8 w 41"/>
                  <a:gd name="T37" fmla="*/ 56 h 97"/>
                  <a:gd name="T38" fmla="*/ 8 w 41"/>
                  <a:gd name="T39" fmla="*/ 72 h 97"/>
                  <a:gd name="T40" fmla="*/ 8 w 41"/>
                  <a:gd name="T41" fmla="*/ 80 h 97"/>
                  <a:gd name="T42" fmla="*/ 0 w 41"/>
                  <a:gd name="T43" fmla="*/ 96 h 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97"/>
                  <a:gd name="T68" fmla="*/ 41 w 41"/>
                  <a:gd name="T69" fmla="*/ 97 h 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97">
                    <a:moveTo>
                      <a:pt x="0" y="96"/>
                    </a:moveTo>
                    <a:lnTo>
                      <a:pt x="0" y="96"/>
                    </a:lnTo>
                    <a:lnTo>
                      <a:pt x="16" y="96"/>
                    </a:lnTo>
                    <a:lnTo>
                      <a:pt x="24" y="96"/>
                    </a:lnTo>
                    <a:lnTo>
                      <a:pt x="40" y="96"/>
                    </a:lnTo>
                    <a:lnTo>
                      <a:pt x="32" y="80"/>
                    </a:lnTo>
                    <a:lnTo>
                      <a:pt x="32" y="72"/>
                    </a:lnTo>
                    <a:lnTo>
                      <a:pt x="24" y="64"/>
                    </a:lnTo>
                    <a:lnTo>
                      <a:pt x="32" y="48"/>
                    </a:lnTo>
                    <a:lnTo>
                      <a:pt x="32" y="40"/>
                    </a:lnTo>
                    <a:lnTo>
                      <a:pt x="32" y="24"/>
                    </a:lnTo>
                    <a:lnTo>
                      <a:pt x="32" y="8"/>
                    </a:lnTo>
                    <a:lnTo>
                      <a:pt x="24" y="0"/>
                    </a:lnTo>
                    <a:lnTo>
                      <a:pt x="16" y="0"/>
                    </a:lnTo>
                    <a:lnTo>
                      <a:pt x="8" y="8"/>
                    </a:lnTo>
                    <a:lnTo>
                      <a:pt x="8" y="24"/>
                    </a:lnTo>
                    <a:lnTo>
                      <a:pt x="8" y="32"/>
                    </a:lnTo>
                    <a:lnTo>
                      <a:pt x="8" y="48"/>
                    </a:lnTo>
                    <a:lnTo>
                      <a:pt x="8" y="56"/>
                    </a:lnTo>
                    <a:lnTo>
                      <a:pt x="8" y="72"/>
                    </a:lnTo>
                    <a:lnTo>
                      <a:pt x="8" y="80"/>
                    </a:lnTo>
                    <a:lnTo>
                      <a:pt x="0" y="96"/>
                    </a:lnTo>
                  </a:path>
                </a:pathLst>
              </a:custGeom>
              <a:noFill/>
              <a:ln w="12700" cap="rnd">
                <a:solidFill>
                  <a:srgbClr val="00FF00"/>
                </a:solidFill>
                <a:round/>
                <a:headEnd/>
                <a:tailEnd/>
              </a:ln>
            </p:spPr>
            <p:txBody>
              <a:bodyPr/>
              <a:lstStyle/>
              <a:p>
                <a:endParaRPr lang="en-US"/>
              </a:p>
            </p:txBody>
          </p:sp>
          <p:grpSp>
            <p:nvGrpSpPr>
              <p:cNvPr id="27017" name="Group 2021"/>
              <p:cNvGrpSpPr>
                <a:grpSpLocks/>
              </p:cNvGrpSpPr>
              <p:nvPr/>
            </p:nvGrpSpPr>
            <p:grpSpPr bwMode="auto">
              <a:xfrm>
                <a:off x="2100" y="1259"/>
                <a:ext cx="193" cy="313"/>
                <a:chOff x="2100" y="1259"/>
                <a:chExt cx="193" cy="313"/>
              </a:xfrm>
            </p:grpSpPr>
            <p:sp>
              <p:nvSpPr>
                <p:cNvPr id="26734" name="Freeform 2022"/>
                <p:cNvSpPr>
                  <a:spLocks/>
                </p:cNvSpPr>
                <p:nvPr/>
              </p:nvSpPr>
              <p:spPr bwMode="auto">
                <a:xfrm>
                  <a:off x="2100" y="1259"/>
                  <a:ext cx="185" cy="305"/>
                </a:xfrm>
                <a:custGeom>
                  <a:avLst/>
                  <a:gdLst>
                    <a:gd name="T0" fmla="*/ 123 w 185"/>
                    <a:gd name="T1" fmla="*/ 281 h 305"/>
                    <a:gd name="T2" fmla="*/ 138 w 185"/>
                    <a:gd name="T3" fmla="*/ 288 h 305"/>
                    <a:gd name="T4" fmla="*/ 153 w 185"/>
                    <a:gd name="T5" fmla="*/ 281 h 305"/>
                    <a:gd name="T6" fmla="*/ 169 w 185"/>
                    <a:gd name="T7" fmla="*/ 296 h 305"/>
                    <a:gd name="T8" fmla="*/ 169 w 185"/>
                    <a:gd name="T9" fmla="*/ 273 h 305"/>
                    <a:gd name="T10" fmla="*/ 161 w 185"/>
                    <a:gd name="T11" fmla="*/ 249 h 305"/>
                    <a:gd name="T12" fmla="*/ 169 w 185"/>
                    <a:gd name="T13" fmla="*/ 249 h 305"/>
                    <a:gd name="T14" fmla="*/ 153 w 185"/>
                    <a:gd name="T15" fmla="*/ 218 h 305"/>
                    <a:gd name="T16" fmla="*/ 153 w 185"/>
                    <a:gd name="T17" fmla="*/ 203 h 305"/>
                    <a:gd name="T18" fmla="*/ 161 w 185"/>
                    <a:gd name="T19" fmla="*/ 203 h 305"/>
                    <a:gd name="T20" fmla="*/ 146 w 185"/>
                    <a:gd name="T21" fmla="*/ 187 h 305"/>
                    <a:gd name="T22" fmla="*/ 169 w 185"/>
                    <a:gd name="T23" fmla="*/ 195 h 305"/>
                    <a:gd name="T24" fmla="*/ 146 w 185"/>
                    <a:gd name="T25" fmla="*/ 171 h 305"/>
                    <a:gd name="T26" fmla="*/ 146 w 185"/>
                    <a:gd name="T27" fmla="*/ 156 h 305"/>
                    <a:gd name="T28" fmla="*/ 146 w 185"/>
                    <a:gd name="T29" fmla="*/ 148 h 305"/>
                    <a:gd name="T30" fmla="*/ 146 w 185"/>
                    <a:gd name="T31" fmla="*/ 140 h 305"/>
                    <a:gd name="T32" fmla="*/ 153 w 185"/>
                    <a:gd name="T33" fmla="*/ 140 h 305"/>
                    <a:gd name="T34" fmla="*/ 153 w 185"/>
                    <a:gd name="T35" fmla="*/ 117 h 305"/>
                    <a:gd name="T36" fmla="*/ 115 w 185"/>
                    <a:gd name="T37" fmla="*/ 86 h 305"/>
                    <a:gd name="T38" fmla="*/ 138 w 185"/>
                    <a:gd name="T39" fmla="*/ 86 h 305"/>
                    <a:gd name="T40" fmla="*/ 123 w 185"/>
                    <a:gd name="T41" fmla="*/ 62 h 305"/>
                    <a:gd name="T42" fmla="*/ 123 w 185"/>
                    <a:gd name="T43" fmla="*/ 55 h 305"/>
                    <a:gd name="T44" fmla="*/ 115 w 185"/>
                    <a:gd name="T45" fmla="*/ 39 h 305"/>
                    <a:gd name="T46" fmla="*/ 100 w 185"/>
                    <a:gd name="T47" fmla="*/ 31 h 305"/>
                    <a:gd name="T48" fmla="*/ 92 w 185"/>
                    <a:gd name="T49" fmla="*/ 0 h 305"/>
                    <a:gd name="T50" fmla="*/ 77 w 185"/>
                    <a:gd name="T51" fmla="*/ 23 h 305"/>
                    <a:gd name="T52" fmla="*/ 61 w 185"/>
                    <a:gd name="T53" fmla="*/ 31 h 305"/>
                    <a:gd name="T54" fmla="*/ 61 w 185"/>
                    <a:gd name="T55" fmla="*/ 55 h 305"/>
                    <a:gd name="T56" fmla="*/ 46 w 185"/>
                    <a:gd name="T57" fmla="*/ 70 h 305"/>
                    <a:gd name="T58" fmla="*/ 54 w 185"/>
                    <a:gd name="T59" fmla="*/ 86 h 305"/>
                    <a:gd name="T60" fmla="*/ 38 w 185"/>
                    <a:gd name="T61" fmla="*/ 109 h 305"/>
                    <a:gd name="T62" fmla="*/ 61 w 185"/>
                    <a:gd name="T63" fmla="*/ 109 h 305"/>
                    <a:gd name="T64" fmla="*/ 54 w 185"/>
                    <a:gd name="T65" fmla="*/ 117 h 305"/>
                    <a:gd name="T66" fmla="*/ 23 w 185"/>
                    <a:gd name="T67" fmla="*/ 140 h 305"/>
                    <a:gd name="T68" fmla="*/ 31 w 185"/>
                    <a:gd name="T69" fmla="*/ 156 h 305"/>
                    <a:gd name="T70" fmla="*/ 54 w 185"/>
                    <a:gd name="T71" fmla="*/ 140 h 305"/>
                    <a:gd name="T72" fmla="*/ 23 w 185"/>
                    <a:gd name="T73" fmla="*/ 171 h 305"/>
                    <a:gd name="T74" fmla="*/ 46 w 185"/>
                    <a:gd name="T75" fmla="*/ 171 h 305"/>
                    <a:gd name="T76" fmla="*/ 54 w 185"/>
                    <a:gd name="T77" fmla="*/ 171 h 305"/>
                    <a:gd name="T78" fmla="*/ 31 w 185"/>
                    <a:gd name="T79" fmla="*/ 195 h 305"/>
                    <a:gd name="T80" fmla="*/ 31 w 185"/>
                    <a:gd name="T81" fmla="*/ 210 h 305"/>
                    <a:gd name="T82" fmla="*/ 54 w 185"/>
                    <a:gd name="T83" fmla="*/ 203 h 305"/>
                    <a:gd name="T84" fmla="*/ 31 w 185"/>
                    <a:gd name="T85" fmla="*/ 218 h 305"/>
                    <a:gd name="T86" fmla="*/ 8 w 185"/>
                    <a:gd name="T87" fmla="*/ 249 h 305"/>
                    <a:gd name="T88" fmla="*/ 38 w 185"/>
                    <a:gd name="T89" fmla="*/ 242 h 305"/>
                    <a:gd name="T90" fmla="*/ 8 w 185"/>
                    <a:gd name="T91" fmla="*/ 265 h 305"/>
                    <a:gd name="T92" fmla="*/ 0 w 185"/>
                    <a:gd name="T93" fmla="*/ 296 h 305"/>
                    <a:gd name="T94" fmla="*/ 31 w 185"/>
                    <a:gd name="T95" fmla="*/ 273 h 305"/>
                    <a:gd name="T96" fmla="*/ 38 w 185"/>
                    <a:gd name="T97" fmla="*/ 288 h 305"/>
                    <a:gd name="T98" fmla="*/ 54 w 185"/>
                    <a:gd name="T99" fmla="*/ 273 h 305"/>
                    <a:gd name="T100" fmla="*/ 69 w 185"/>
                    <a:gd name="T101" fmla="*/ 249 h 305"/>
                    <a:gd name="T102" fmla="*/ 69 w 185"/>
                    <a:gd name="T103" fmla="*/ 273 h 305"/>
                    <a:gd name="T104" fmla="*/ 69 w 185"/>
                    <a:gd name="T105" fmla="*/ 281 h 305"/>
                    <a:gd name="T106" fmla="*/ 92 w 185"/>
                    <a:gd name="T107" fmla="*/ 273 h 30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5"/>
                    <a:gd name="T163" fmla="*/ 0 h 305"/>
                    <a:gd name="T164" fmla="*/ 185 w 185"/>
                    <a:gd name="T165" fmla="*/ 305 h 30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5" h="305">
                      <a:moveTo>
                        <a:pt x="107" y="304"/>
                      </a:moveTo>
                      <a:lnTo>
                        <a:pt x="107" y="288"/>
                      </a:lnTo>
                      <a:lnTo>
                        <a:pt x="115" y="296"/>
                      </a:lnTo>
                      <a:lnTo>
                        <a:pt x="115" y="288"/>
                      </a:lnTo>
                      <a:lnTo>
                        <a:pt x="123" y="281"/>
                      </a:lnTo>
                      <a:lnTo>
                        <a:pt x="123" y="288"/>
                      </a:lnTo>
                      <a:lnTo>
                        <a:pt x="130" y="304"/>
                      </a:lnTo>
                      <a:lnTo>
                        <a:pt x="130" y="296"/>
                      </a:lnTo>
                      <a:lnTo>
                        <a:pt x="130" y="281"/>
                      </a:lnTo>
                      <a:lnTo>
                        <a:pt x="138" y="288"/>
                      </a:lnTo>
                      <a:lnTo>
                        <a:pt x="138" y="273"/>
                      </a:lnTo>
                      <a:lnTo>
                        <a:pt x="146" y="288"/>
                      </a:lnTo>
                      <a:lnTo>
                        <a:pt x="146" y="281"/>
                      </a:lnTo>
                      <a:lnTo>
                        <a:pt x="146" y="273"/>
                      </a:lnTo>
                      <a:lnTo>
                        <a:pt x="153" y="281"/>
                      </a:lnTo>
                      <a:lnTo>
                        <a:pt x="153" y="288"/>
                      </a:lnTo>
                      <a:lnTo>
                        <a:pt x="153" y="296"/>
                      </a:lnTo>
                      <a:lnTo>
                        <a:pt x="161" y="281"/>
                      </a:lnTo>
                      <a:lnTo>
                        <a:pt x="169" y="288"/>
                      </a:lnTo>
                      <a:lnTo>
                        <a:pt x="169" y="296"/>
                      </a:lnTo>
                      <a:lnTo>
                        <a:pt x="176" y="288"/>
                      </a:lnTo>
                      <a:lnTo>
                        <a:pt x="176" y="296"/>
                      </a:lnTo>
                      <a:lnTo>
                        <a:pt x="184" y="288"/>
                      </a:lnTo>
                      <a:lnTo>
                        <a:pt x="169" y="281"/>
                      </a:lnTo>
                      <a:lnTo>
                        <a:pt x="169" y="273"/>
                      </a:lnTo>
                      <a:lnTo>
                        <a:pt x="176" y="281"/>
                      </a:lnTo>
                      <a:lnTo>
                        <a:pt x="176" y="273"/>
                      </a:lnTo>
                      <a:lnTo>
                        <a:pt x="161" y="265"/>
                      </a:lnTo>
                      <a:lnTo>
                        <a:pt x="161" y="257"/>
                      </a:lnTo>
                      <a:lnTo>
                        <a:pt x="161" y="249"/>
                      </a:lnTo>
                      <a:lnTo>
                        <a:pt x="161" y="257"/>
                      </a:lnTo>
                      <a:lnTo>
                        <a:pt x="169" y="257"/>
                      </a:lnTo>
                      <a:lnTo>
                        <a:pt x="176" y="265"/>
                      </a:lnTo>
                      <a:lnTo>
                        <a:pt x="176" y="257"/>
                      </a:lnTo>
                      <a:lnTo>
                        <a:pt x="169" y="249"/>
                      </a:lnTo>
                      <a:lnTo>
                        <a:pt x="161" y="242"/>
                      </a:lnTo>
                      <a:lnTo>
                        <a:pt x="153" y="242"/>
                      </a:lnTo>
                      <a:lnTo>
                        <a:pt x="161" y="234"/>
                      </a:lnTo>
                      <a:lnTo>
                        <a:pt x="153" y="226"/>
                      </a:lnTo>
                      <a:lnTo>
                        <a:pt x="153" y="218"/>
                      </a:lnTo>
                      <a:lnTo>
                        <a:pt x="153" y="226"/>
                      </a:lnTo>
                      <a:lnTo>
                        <a:pt x="146" y="210"/>
                      </a:lnTo>
                      <a:lnTo>
                        <a:pt x="146" y="203"/>
                      </a:lnTo>
                      <a:lnTo>
                        <a:pt x="146" y="210"/>
                      </a:lnTo>
                      <a:lnTo>
                        <a:pt x="153" y="203"/>
                      </a:lnTo>
                      <a:lnTo>
                        <a:pt x="153" y="210"/>
                      </a:lnTo>
                      <a:lnTo>
                        <a:pt x="161" y="218"/>
                      </a:lnTo>
                      <a:lnTo>
                        <a:pt x="169" y="210"/>
                      </a:lnTo>
                      <a:lnTo>
                        <a:pt x="161" y="210"/>
                      </a:lnTo>
                      <a:lnTo>
                        <a:pt x="161" y="203"/>
                      </a:lnTo>
                      <a:lnTo>
                        <a:pt x="153" y="203"/>
                      </a:lnTo>
                      <a:lnTo>
                        <a:pt x="146" y="195"/>
                      </a:lnTo>
                      <a:lnTo>
                        <a:pt x="138" y="187"/>
                      </a:lnTo>
                      <a:lnTo>
                        <a:pt x="138" y="179"/>
                      </a:lnTo>
                      <a:lnTo>
                        <a:pt x="146" y="187"/>
                      </a:lnTo>
                      <a:lnTo>
                        <a:pt x="153" y="179"/>
                      </a:lnTo>
                      <a:lnTo>
                        <a:pt x="161" y="187"/>
                      </a:lnTo>
                      <a:lnTo>
                        <a:pt x="161" y="195"/>
                      </a:lnTo>
                      <a:lnTo>
                        <a:pt x="169" y="187"/>
                      </a:lnTo>
                      <a:lnTo>
                        <a:pt x="169" y="195"/>
                      </a:lnTo>
                      <a:lnTo>
                        <a:pt x="176" y="195"/>
                      </a:lnTo>
                      <a:lnTo>
                        <a:pt x="169" y="187"/>
                      </a:lnTo>
                      <a:lnTo>
                        <a:pt x="161" y="179"/>
                      </a:lnTo>
                      <a:lnTo>
                        <a:pt x="153" y="179"/>
                      </a:lnTo>
                      <a:lnTo>
                        <a:pt x="146" y="171"/>
                      </a:lnTo>
                      <a:lnTo>
                        <a:pt x="138" y="164"/>
                      </a:lnTo>
                      <a:lnTo>
                        <a:pt x="138" y="156"/>
                      </a:lnTo>
                      <a:lnTo>
                        <a:pt x="146" y="164"/>
                      </a:lnTo>
                      <a:lnTo>
                        <a:pt x="153" y="164"/>
                      </a:lnTo>
                      <a:lnTo>
                        <a:pt x="146" y="156"/>
                      </a:lnTo>
                      <a:lnTo>
                        <a:pt x="138" y="156"/>
                      </a:lnTo>
                      <a:lnTo>
                        <a:pt x="130" y="148"/>
                      </a:lnTo>
                      <a:lnTo>
                        <a:pt x="123" y="140"/>
                      </a:lnTo>
                      <a:lnTo>
                        <a:pt x="138" y="148"/>
                      </a:lnTo>
                      <a:lnTo>
                        <a:pt x="146" y="148"/>
                      </a:lnTo>
                      <a:lnTo>
                        <a:pt x="138" y="148"/>
                      </a:lnTo>
                      <a:lnTo>
                        <a:pt x="138" y="140"/>
                      </a:lnTo>
                      <a:lnTo>
                        <a:pt x="138" y="133"/>
                      </a:lnTo>
                      <a:lnTo>
                        <a:pt x="138" y="140"/>
                      </a:lnTo>
                      <a:lnTo>
                        <a:pt x="146" y="140"/>
                      </a:lnTo>
                      <a:lnTo>
                        <a:pt x="146" y="148"/>
                      </a:lnTo>
                      <a:lnTo>
                        <a:pt x="153" y="148"/>
                      </a:lnTo>
                      <a:lnTo>
                        <a:pt x="153" y="156"/>
                      </a:lnTo>
                      <a:lnTo>
                        <a:pt x="153" y="148"/>
                      </a:lnTo>
                      <a:lnTo>
                        <a:pt x="153" y="140"/>
                      </a:lnTo>
                      <a:lnTo>
                        <a:pt x="146" y="133"/>
                      </a:lnTo>
                      <a:lnTo>
                        <a:pt x="146" y="125"/>
                      </a:lnTo>
                      <a:lnTo>
                        <a:pt x="146" y="117"/>
                      </a:lnTo>
                      <a:lnTo>
                        <a:pt x="153" y="125"/>
                      </a:lnTo>
                      <a:lnTo>
                        <a:pt x="153" y="117"/>
                      </a:lnTo>
                      <a:lnTo>
                        <a:pt x="146" y="109"/>
                      </a:lnTo>
                      <a:lnTo>
                        <a:pt x="146" y="101"/>
                      </a:lnTo>
                      <a:lnTo>
                        <a:pt x="130" y="101"/>
                      </a:lnTo>
                      <a:lnTo>
                        <a:pt x="123" y="94"/>
                      </a:lnTo>
                      <a:lnTo>
                        <a:pt x="115" y="86"/>
                      </a:lnTo>
                      <a:lnTo>
                        <a:pt x="123" y="86"/>
                      </a:lnTo>
                      <a:lnTo>
                        <a:pt x="130" y="94"/>
                      </a:lnTo>
                      <a:lnTo>
                        <a:pt x="130" y="86"/>
                      </a:lnTo>
                      <a:lnTo>
                        <a:pt x="146" y="94"/>
                      </a:lnTo>
                      <a:lnTo>
                        <a:pt x="138" y="86"/>
                      </a:lnTo>
                      <a:lnTo>
                        <a:pt x="130" y="78"/>
                      </a:lnTo>
                      <a:lnTo>
                        <a:pt x="123" y="78"/>
                      </a:lnTo>
                      <a:lnTo>
                        <a:pt x="123" y="70"/>
                      </a:lnTo>
                      <a:lnTo>
                        <a:pt x="130" y="70"/>
                      </a:lnTo>
                      <a:lnTo>
                        <a:pt x="123" y="62"/>
                      </a:lnTo>
                      <a:lnTo>
                        <a:pt x="115" y="62"/>
                      </a:lnTo>
                      <a:lnTo>
                        <a:pt x="115" y="55"/>
                      </a:lnTo>
                      <a:lnTo>
                        <a:pt x="123" y="55"/>
                      </a:lnTo>
                      <a:lnTo>
                        <a:pt x="123" y="62"/>
                      </a:lnTo>
                      <a:lnTo>
                        <a:pt x="123" y="55"/>
                      </a:lnTo>
                      <a:lnTo>
                        <a:pt x="115" y="55"/>
                      </a:lnTo>
                      <a:lnTo>
                        <a:pt x="107" y="47"/>
                      </a:lnTo>
                      <a:lnTo>
                        <a:pt x="115" y="47"/>
                      </a:lnTo>
                      <a:lnTo>
                        <a:pt x="107" y="39"/>
                      </a:lnTo>
                      <a:lnTo>
                        <a:pt x="115" y="39"/>
                      </a:lnTo>
                      <a:lnTo>
                        <a:pt x="107" y="39"/>
                      </a:lnTo>
                      <a:lnTo>
                        <a:pt x="115" y="39"/>
                      </a:lnTo>
                      <a:lnTo>
                        <a:pt x="107" y="31"/>
                      </a:lnTo>
                      <a:lnTo>
                        <a:pt x="107" y="23"/>
                      </a:lnTo>
                      <a:lnTo>
                        <a:pt x="100" y="31"/>
                      </a:lnTo>
                      <a:lnTo>
                        <a:pt x="100" y="23"/>
                      </a:lnTo>
                      <a:lnTo>
                        <a:pt x="100" y="16"/>
                      </a:lnTo>
                      <a:lnTo>
                        <a:pt x="100" y="8"/>
                      </a:lnTo>
                      <a:lnTo>
                        <a:pt x="100" y="16"/>
                      </a:lnTo>
                      <a:lnTo>
                        <a:pt x="92" y="0"/>
                      </a:lnTo>
                      <a:lnTo>
                        <a:pt x="92" y="16"/>
                      </a:lnTo>
                      <a:lnTo>
                        <a:pt x="92" y="23"/>
                      </a:lnTo>
                      <a:lnTo>
                        <a:pt x="84" y="23"/>
                      </a:lnTo>
                      <a:lnTo>
                        <a:pt x="77" y="16"/>
                      </a:lnTo>
                      <a:lnTo>
                        <a:pt x="77" y="23"/>
                      </a:lnTo>
                      <a:lnTo>
                        <a:pt x="84" y="31"/>
                      </a:lnTo>
                      <a:lnTo>
                        <a:pt x="77" y="31"/>
                      </a:lnTo>
                      <a:lnTo>
                        <a:pt x="69" y="23"/>
                      </a:lnTo>
                      <a:lnTo>
                        <a:pt x="69" y="31"/>
                      </a:lnTo>
                      <a:lnTo>
                        <a:pt x="61" y="31"/>
                      </a:lnTo>
                      <a:lnTo>
                        <a:pt x="69" y="39"/>
                      </a:lnTo>
                      <a:lnTo>
                        <a:pt x="61" y="39"/>
                      </a:lnTo>
                      <a:lnTo>
                        <a:pt x="61" y="47"/>
                      </a:lnTo>
                      <a:lnTo>
                        <a:pt x="54" y="55"/>
                      </a:lnTo>
                      <a:lnTo>
                        <a:pt x="61" y="55"/>
                      </a:lnTo>
                      <a:lnTo>
                        <a:pt x="54" y="62"/>
                      </a:lnTo>
                      <a:lnTo>
                        <a:pt x="46" y="62"/>
                      </a:lnTo>
                      <a:lnTo>
                        <a:pt x="38" y="62"/>
                      </a:lnTo>
                      <a:lnTo>
                        <a:pt x="38" y="70"/>
                      </a:lnTo>
                      <a:lnTo>
                        <a:pt x="46" y="70"/>
                      </a:lnTo>
                      <a:lnTo>
                        <a:pt x="54" y="70"/>
                      </a:lnTo>
                      <a:lnTo>
                        <a:pt x="38" y="78"/>
                      </a:lnTo>
                      <a:lnTo>
                        <a:pt x="46" y="86"/>
                      </a:lnTo>
                      <a:lnTo>
                        <a:pt x="54" y="78"/>
                      </a:lnTo>
                      <a:lnTo>
                        <a:pt x="54" y="86"/>
                      </a:lnTo>
                      <a:lnTo>
                        <a:pt x="46" y="94"/>
                      </a:lnTo>
                      <a:lnTo>
                        <a:pt x="38" y="94"/>
                      </a:lnTo>
                      <a:lnTo>
                        <a:pt x="38" y="101"/>
                      </a:lnTo>
                      <a:lnTo>
                        <a:pt x="31" y="109"/>
                      </a:lnTo>
                      <a:lnTo>
                        <a:pt x="38" y="109"/>
                      </a:lnTo>
                      <a:lnTo>
                        <a:pt x="46" y="101"/>
                      </a:lnTo>
                      <a:lnTo>
                        <a:pt x="54" y="101"/>
                      </a:lnTo>
                      <a:lnTo>
                        <a:pt x="54" y="109"/>
                      </a:lnTo>
                      <a:lnTo>
                        <a:pt x="61" y="101"/>
                      </a:lnTo>
                      <a:lnTo>
                        <a:pt x="61" y="109"/>
                      </a:lnTo>
                      <a:lnTo>
                        <a:pt x="54" y="117"/>
                      </a:lnTo>
                      <a:lnTo>
                        <a:pt x="46" y="109"/>
                      </a:lnTo>
                      <a:lnTo>
                        <a:pt x="38" y="117"/>
                      </a:lnTo>
                      <a:lnTo>
                        <a:pt x="46" y="117"/>
                      </a:lnTo>
                      <a:lnTo>
                        <a:pt x="54" y="117"/>
                      </a:lnTo>
                      <a:lnTo>
                        <a:pt x="46" y="125"/>
                      </a:lnTo>
                      <a:lnTo>
                        <a:pt x="38" y="125"/>
                      </a:lnTo>
                      <a:lnTo>
                        <a:pt x="31" y="133"/>
                      </a:lnTo>
                      <a:lnTo>
                        <a:pt x="23" y="133"/>
                      </a:lnTo>
                      <a:lnTo>
                        <a:pt x="23" y="140"/>
                      </a:lnTo>
                      <a:lnTo>
                        <a:pt x="15" y="148"/>
                      </a:lnTo>
                      <a:lnTo>
                        <a:pt x="31" y="148"/>
                      </a:lnTo>
                      <a:lnTo>
                        <a:pt x="38" y="140"/>
                      </a:lnTo>
                      <a:lnTo>
                        <a:pt x="38" y="148"/>
                      </a:lnTo>
                      <a:lnTo>
                        <a:pt x="31" y="156"/>
                      </a:lnTo>
                      <a:lnTo>
                        <a:pt x="38" y="156"/>
                      </a:lnTo>
                      <a:lnTo>
                        <a:pt x="46" y="140"/>
                      </a:lnTo>
                      <a:lnTo>
                        <a:pt x="54" y="133"/>
                      </a:lnTo>
                      <a:lnTo>
                        <a:pt x="61" y="133"/>
                      </a:lnTo>
                      <a:lnTo>
                        <a:pt x="54" y="140"/>
                      </a:lnTo>
                      <a:lnTo>
                        <a:pt x="46" y="148"/>
                      </a:lnTo>
                      <a:lnTo>
                        <a:pt x="46" y="156"/>
                      </a:lnTo>
                      <a:lnTo>
                        <a:pt x="38" y="156"/>
                      </a:lnTo>
                      <a:lnTo>
                        <a:pt x="38" y="164"/>
                      </a:lnTo>
                      <a:lnTo>
                        <a:pt x="23" y="171"/>
                      </a:lnTo>
                      <a:lnTo>
                        <a:pt x="31" y="171"/>
                      </a:lnTo>
                      <a:lnTo>
                        <a:pt x="38" y="164"/>
                      </a:lnTo>
                      <a:lnTo>
                        <a:pt x="46" y="171"/>
                      </a:lnTo>
                      <a:lnTo>
                        <a:pt x="46" y="179"/>
                      </a:lnTo>
                      <a:lnTo>
                        <a:pt x="46" y="171"/>
                      </a:lnTo>
                      <a:lnTo>
                        <a:pt x="54" y="164"/>
                      </a:lnTo>
                      <a:lnTo>
                        <a:pt x="61" y="156"/>
                      </a:lnTo>
                      <a:lnTo>
                        <a:pt x="61" y="164"/>
                      </a:lnTo>
                      <a:lnTo>
                        <a:pt x="61" y="171"/>
                      </a:lnTo>
                      <a:lnTo>
                        <a:pt x="54" y="171"/>
                      </a:lnTo>
                      <a:lnTo>
                        <a:pt x="46" y="179"/>
                      </a:lnTo>
                      <a:lnTo>
                        <a:pt x="38" y="187"/>
                      </a:lnTo>
                      <a:lnTo>
                        <a:pt x="31" y="187"/>
                      </a:lnTo>
                      <a:lnTo>
                        <a:pt x="38" y="187"/>
                      </a:lnTo>
                      <a:lnTo>
                        <a:pt x="31" y="195"/>
                      </a:lnTo>
                      <a:lnTo>
                        <a:pt x="23" y="195"/>
                      </a:lnTo>
                      <a:lnTo>
                        <a:pt x="15" y="203"/>
                      </a:lnTo>
                      <a:lnTo>
                        <a:pt x="31" y="203"/>
                      </a:lnTo>
                      <a:lnTo>
                        <a:pt x="23" y="210"/>
                      </a:lnTo>
                      <a:lnTo>
                        <a:pt x="31" y="210"/>
                      </a:lnTo>
                      <a:lnTo>
                        <a:pt x="31" y="203"/>
                      </a:lnTo>
                      <a:lnTo>
                        <a:pt x="46" y="195"/>
                      </a:lnTo>
                      <a:lnTo>
                        <a:pt x="38" y="210"/>
                      </a:lnTo>
                      <a:lnTo>
                        <a:pt x="46" y="210"/>
                      </a:lnTo>
                      <a:lnTo>
                        <a:pt x="54" y="203"/>
                      </a:lnTo>
                      <a:lnTo>
                        <a:pt x="61" y="195"/>
                      </a:lnTo>
                      <a:lnTo>
                        <a:pt x="54" y="203"/>
                      </a:lnTo>
                      <a:lnTo>
                        <a:pt x="46" y="210"/>
                      </a:lnTo>
                      <a:lnTo>
                        <a:pt x="38" y="210"/>
                      </a:lnTo>
                      <a:lnTo>
                        <a:pt x="31" y="218"/>
                      </a:lnTo>
                      <a:lnTo>
                        <a:pt x="31" y="234"/>
                      </a:lnTo>
                      <a:lnTo>
                        <a:pt x="23" y="234"/>
                      </a:lnTo>
                      <a:lnTo>
                        <a:pt x="23" y="242"/>
                      </a:lnTo>
                      <a:lnTo>
                        <a:pt x="15" y="242"/>
                      </a:lnTo>
                      <a:lnTo>
                        <a:pt x="8" y="249"/>
                      </a:lnTo>
                      <a:lnTo>
                        <a:pt x="8" y="257"/>
                      </a:lnTo>
                      <a:lnTo>
                        <a:pt x="15" y="249"/>
                      </a:lnTo>
                      <a:lnTo>
                        <a:pt x="23" y="249"/>
                      </a:lnTo>
                      <a:lnTo>
                        <a:pt x="31" y="249"/>
                      </a:lnTo>
                      <a:lnTo>
                        <a:pt x="38" y="242"/>
                      </a:lnTo>
                      <a:lnTo>
                        <a:pt x="46" y="242"/>
                      </a:lnTo>
                      <a:lnTo>
                        <a:pt x="46" y="249"/>
                      </a:lnTo>
                      <a:lnTo>
                        <a:pt x="38" y="257"/>
                      </a:lnTo>
                      <a:lnTo>
                        <a:pt x="23" y="257"/>
                      </a:lnTo>
                      <a:lnTo>
                        <a:pt x="8" y="265"/>
                      </a:lnTo>
                      <a:lnTo>
                        <a:pt x="15" y="265"/>
                      </a:lnTo>
                      <a:lnTo>
                        <a:pt x="15" y="273"/>
                      </a:lnTo>
                      <a:lnTo>
                        <a:pt x="8" y="281"/>
                      </a:lnTo>
                      <a:lnTo>
                        <a:pt x="0" y="281"/>
                      </a:lnTo>
                      <a:lnTo>
                        <a:pt x="0" y="296"/>
                      </a:lnTo>
                      <a:lnTo>
                        <a:pt x="8" y="288"/>
                      </a:lnTo>
                      <a:lnTo>
                        <a:pt x="15" y="281"/>
                      </a:lnTo>
                      <a:lnTo>
                        <a:pt x="23" y="281"/>
                      </a:lnTo>
                      <a:lnTo>
                        <a:pt x="23" y="273"/>
                      </a:lnTo>
                      <a:lnTo>
                        <a:pt x="31" y="273"/>
                      </a:lnTo>
                      <a:lnTo>
                        <a:pt x="38" y="273"/>
                      </a:lnTo>
                      <a:lnTo>
                        <a:pt x="38" y="281"/>
                      </a:lnTo>
                      <a:lnTo>
                        <a:pt x="31" y="281"/>
                      </a:lnTo>
                      <a:lnTo>
                        <a:pt x="31" y="296"/>
                      </a:lnTo>
                      <a:lnTo>
                        <a:pt x="38" y="288"/>
                      </a:lnTo>
                      <a:lnTo>
                        <a:pt x="38" y="296"/>
                      </a:lnTo>
                      <a:lnTo>
                        <a:pt x="38" y="288"/>
                      </a:lnTo>
                      <a:lnTo>
                        <a:pt x="46" y="288"/>
                      </a:lnTo>
                      <a:lnTo>
                        <a:pt x="46" y="281"/>
                      </a:lnTo>
                      <a:lnTo>
                        <a:pt x="54" y="273"/>
                      </a:lnTo>
                      <a:lnTo>
                        <a:pt x="54" y="281"/>
                      </a:lnTo>
                      <a:lnTo>
                        <a:pt x="61" y="281"/>
                      </a:lnTo>
                      <a:lnTo>
                        <a:pt x="61" y="265"/>
                      </a:lnTo>
                      <a:lnTo>
                        <a:pt x="61" y="257"/>
                      </a:lnTo>
                      <a:lnTo>
                        <a:pt x="69" y="249"/>
                      </a:lnTo>
                      <a:lnTo>
                        <a:pt x="69" y="257"/>
                      </a:lnTo>
                      <a:lnTo>
                        <a:pt x="61" y="265"/>
                      </a:lnTo>
                      <a:lnTo>
                        <a:pt x="61" y="273"/>
                      </a:lnTo>
                      <a:lnTo>
                        <a:pt x="61" y="281"/>
                      </a:lnTo>
                      <a:lnTo>
                        <a:pt x="69" y="273"/>
                      </a:lnTo>
                      <a:lnTo>
                        <a:pt x="77" y="265"/>
                      </a:lnTo>
                      <a:lnTo>
                        <a:pt x="84" y="257"/>
                      </a:lnTo>
                      <a:lnTo>
                        <a:pt x="84" y="265"/>
                      </a:lnTo>
                      <a:lnTo>
                        <a:pt x="77" y="273"/>
                      </a:lnTo>
                      <a:lnTo>
                        <a:pt x="69" y="281"/>
                      </a:lnTo>
                      <a:lnTo>
                        <a:pt x="77" y="288"/>
                      </a:lnTo>
                      <a:lnTo>
                        <a:pt x="77" y="296"/>
                      </a:lnTo>
                      <a:lnTo>
                        <a:pt x="84" y="288"/>
                      </a:lnTo>
                      <a:lnTo>
                        <a:pt x="84" y="281"/>
                      </a:lnTo>
                      <a:lnTo>
                        <a:pt x="92" y="273"/>
                      </a:lnTo>
                      <a:lnTo>
                        <a:pt x="107" y="304"/>
                      </a:lnTo>
                    </a:path>
                  </a:pathLst>
                </a:custGeom>
                <a:noFill/>
                <a:ln w="25400" cap="rnd">
                  <a:solidFill>
                    <a:srgbClr val="00FF00"/>
                  </a:solidFill>
                  <a:round/>
                  <a:headEnd/>
                  <a:tailEnd/>
                </a:ln>
              </p:spPr>
              <p:txBody>
                <a:bodyPr/>
                <a:lstStyle/>
                <a:p>
                  <a:endParaRPr lang="en-US"/>
                </a:p>
              </p:txBody>
            </p:sp>
            <p:sp>
              <p:nvSpPr>
                <p:cNvPr id="26735" name="Freeform 2023"/>
                <p:cNvSpPr>
                  <a:spLocks/>
                </p:cNvSpPr>
                <p:nvPr/>
              </p:nvSpPr>
              <p:spPr bwMode="auto">
                <a:xfrm>
                  <a:off x="2100" y="1259"/>
                  <a:ext cx="193" cy="313"/>
                </a:xfrm>
                <a:custGeom>
                  <a:avLst/>
                  <a:gdLst>
                    <a:gd name="T0" fmla="*/ 120 w 193"/>
                    <a:gd name="T1" fmla="*/ 304 h 313"/>
                    <a:gd name="T2" fmla="*/ 144 w 193"/>
                    <a:gd name="T3" fmla="*/ 296 h 313"/>
                    <a:gd name="T4" fmla="*/ 152 w 193"/>
                    <a:gd name="T5" fmla="*/ 288 h 313"/>
                    <a:gd name="T6" fmla="*/ 168 w 193"/>
                    <a:gd name="T7" fmla="*/ 288 h 313"/>
                    <a:gd name="T8" fmla="*/ 192 w 193"/>
                    <a:gd name="T9" fmla="*/ 296 h 313"/>
                    <a:gd name="T10" fmla="*/ 168 w 193"/>
                    <a:gd name="T11" fmla="*/ 256 h 313"/>
                    <a:gd name="T12" fmla="*/ 184 w 193"/>
                    <a:gd name="T13" fmla="*/ 264 h 313"/>
                    <a:gd name="T14" fmla="*/ 176 w 193"/>
                    <a:gd name="T15" fmla="*/ 240 h 313"/>
                    <a:gd name="T16" fmla="*/ 152 w 193"/>
                    <a:gd name="T17" fmla="*/ 216 h 313"/>
                    <a:gd name="T18" fmla="*/ 176 w 193"/>
                    <a:gd name="T19" fmla="*/ 216 h 313"/>
                    <a:gd name="T20" fmla="*/ 144 w 193"/>
                    <a:gd name="T21" fmla="*/ 184 h 313"/>
                    <a:gd name="T22" fmla="*/ 176 w 193"/>
                    <a:gd name="T23" fmla="*/ 192 h 313"/>
                    <a:gd name="T24" fmla="*/ 160 w 193"/>
                    <a:gd name="T25" fmla="*/ 176 h 313"/>
                    <a:gd name="T26" fmla="*/ 160 w 193"/>
                    <a:gd name="T27" fmla="*/ 168 h 313"/>
                    <a:gd name="T28" fmla="*/ 144 w 193"/>
                    <a:gd name="T29" fmla="*/ 152 h 313"/>
                    <a:gd name="T30" fmla="*/ 152 w 193"/>
                    <a:gd name="T31" fmla="*/ 144 h 313"/>
                    <a:gd name="T32" fmla="*/ 152 w 193"/>
                    <a:gd name="T33" fmla="*/ 128 h 313"/>
                    <a:gd name="T34" fmla="*/ 144 w 193"/>
                    <a:gd name="T35" fmla="*/ 104 h 313"/>
                    <a:gd name="T36" fmla="*/ 152 w 193"/>
                    <a:gd name="T37" fmla="*/ 96 h 313"/>
                    <a:gd name="T38" fmla="*/ 136 w 193"/>
                    <a:gd name="T39" fmla="*/ 64 h 313"/>
                    <a:gd name="T40" fmla="*/ 128 w 193"/>
                    <a:gd name="T41" fmla="*/ 48 h 313"/>
                    <a:gd name="T42" fmla="*/ 120 w 193"/>
                    <a:gd name="T43" fmla="*/ 40 h 313"/>
                    <a:gd name="T44" fmla="*/ 104 w 193"/>
                    <a:gd name="T45" fmla="*/ 24 h 313"/>
                    <a:gd name="T46" fmla="*/ 104 w 193"/>
                    <a:gd name="T47" fmla="*/ 16 h 313"/>
                    <a:gd name="T48" fmla="*/ 80 w 193"/>
                    <a:gd name="T49" fmla="*/ 16 h 313"/>
                    <a:gd name="T50" fmla="*/ 72 w 193"/>
                    <a:gd name="T51" fmla="*/ 32 h 313"/>
                    <a:gd name="T52" fmla="*/ 64 w 193"/>
                    <a:gd name="T53" fmla="*/ 40 h 313"/>
                    <a:gd name="T54" fmla="*/ 48 w 193"/>
                    <a:gd name="T55" fmla="*/ 64 h 313"/>
                    <a:gd name="T56" fmla="*/ 48 w 193"/>
                    <a:gd name="T57" fmla="*/ 80 h 313"/>
                    <a:gd name="T58" fmla="*/ 48 w 193"/>
                    <a:gd name="T59" fmla="*/ 96 h 313"/>
                    <a:gd name="T60" fmla="*/ 48 w 193"/>
                    <a:gd name="T61" fmla="*/ 104 h 313"/>
                    <a:gd name="T62" fmla="*/ 56 w 193"/>
                    <a:gd name="T63" fmla="*/ 120 h 313"/>
                    <a:gd name="T64" fmla="*/ 48 w 193"/>
                    <a:gd name="T65" fmla="*/ 120 h 313"/>
                    <a:gd name="T66" fmla="*/ 16 w 193"/>
                    <a:gd name="T67" fmla="*/ 152 h 313"/>
                    <a:gd name="T68" fmla="*/ 32 w 193"/>
                    <a:gd name="T69" fmla="*/ 160 h 313"/>
                    <a:gd name="T70" fmla="*/ 56 w 193"/>
                    <a:gd name="T71" fmla="*/ 144 h 313"/>
                    <a:gd name="T72" fmla="*/ 32 w 193"/>
                    <a:gd name="T73" fmla="*/ 176 h 313"/>
                    <a:gd name="T74" fmla="*/ 64 w 193"/>
                    <a:gd name="T75" fmla="*/ 168 h 313"/>
                    <a:gd name="T76" fmla="*/ 56 w 193"/>
                    <a:gd name="T77" fmla="*/ 184 h 313"/>
                    <a:gd name="T78" fmla="*/ 32 w 193"/>
                    <a:gd name="T79" fmla="*/ 200 h 313"/>
                    <a:gd name="T80" fmla="*/ 32 w 193"/>
                    <a:gd name="T81" fmla="*/ 216 h 313"/>
                    <a:gd name="T82" fmla="*/ 56 w 193"/>
                    <a:gd name="T83" fmla="*/ 200 h 313"/>
                    <a:gd name="T84" fmla="*/ 32 w 193"/>
                    <a:gd name="T85" fmla="*/ 224 h 313"/>
                    <a:gd name="T86" fmla="*/ 8 w 193"/>
                    <a:gd name="T87" fmla="*/ 248 h 313"/>
                    <a:gd name="T88" fmla="*/ 40 w 193"/>
                    <a:gd name="T89" fmla="*/ 248 h 313"/>
                    <a:gd name="T90" fmla="*/ 8 w 193"/>
                    <a:gd name="T91" fmla="*/ 272 h 313"/>
                    <a:gd name="T92" fmla="*/ 0 w 193"/>
                    <a:gd name="T93" fmla="*/ 288 h 313"/>
                    <a:gd name="T94" fmla="*/ 32 w 193"/>
                    <a:gd name="T95" fmla="*/ 280 h 313"/>
                    <a:gd name="T96" fmla="*/ 32 w 193"/>
                    <a:gd name="T97" fmla="*/ 304 h 313"/>
                    <a:gd name="T98" fmla="*/ 56 w 193"/>
                    <a:gd name="T99" fmla="*/ 280 h 313"/>
                    <a:gd name="T100" fmla="*/ 72 w 193"/>
                    <a:gd name="T101" fmla="*/ 256 h 313"/>
                    <a:gd name="T102" fmla="*/ 80 w 193"/>
                    <a:gd name="T103" fmla="*/ 280 h 313"/>
                    <a:gd name="T104" fmla="*/ 72 w 193"/>
                    <a:gd name="T105" fmla="*/ 280 h 313"/>
                    <a:gd name="T106" fmla="*/ 96 w 193"/>
                    <a:gd name="T107" fmla="*/ 280 h 31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3"/>
                    <a:gd name="T163" fmla="*/ 0 h 313"/>
                    <a:gd name="T164" fmla="*/ 193 w 193"/>
                    <a:gd name="T165" fmla="*/ 313 h 31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3" h="313">
                      <a:moveTo>
                        <a:pt x="112" y="312"/>
                      </a:moveTo>
                      <a:lnTo>
                        <a:pt x="112" y="312"/>
                      </a:lnTo>
                      <a:lnTo>
                        <a:pt x="112" y="296"/>
                      </a:lnTo>
                      <a:lnTo>
                        <a:pt x="120" y="296"/>
                      </a:lnTo>
                      <a:lnTo>
                        <a:pt x="120" y="304"/>
                      </a:lnTo>
                      <a:lnTo>
                        <a:pt x="128" y="296"/>
                      </a:lnTo>
                      <a:lnTo>
                        <a:pt x="128" y="288"/>
                      </a:lnTo>
                      <a:lnTo>
                        <a:pt x="128" y="296"/>
                      </a:lnTo>
                      <a:lnTo>
                        <a:pt x="136" y="304"/>
                      </a:lnTo>
                      <a:lnTo>
                        <a:pt x="144" y="296"/>
                      </a:lnTo>
                      <a:lnTo>
                        <a:pt x="144" y="288"/>
                      </a:lnTo>
                      <a:lnTo>
                        <a:pt x="144" y="296"/>
                      </a:lnTo>
                      <a:lnTo>
                        <a:pt x="144" y="280"/>
                      </a:lnTo>
                      <a:lnTo>
                        <a:pt x="152" y="296"/>
                      </a:lnTo>
                      <a:lnTo>
                        <a:pt x="152" y="288"/>
                      </a:lnTo>
                      <a:lnTo>
                        <a:pt x="160" y="280"/>
                      </a:lnTo>
                      <a:lnTo>
                        <a:pt x="160" y="288"/>
                      </a:lnTo>
                      <a:lnTo>
                        <a:pt x="160" y="296"/>
                      </a:lnTo>
                      <a:lnTo>
                        <a:pt x="168" y="296"/>
                      </a:lnTo>
                      <a:lnTo>
                        <a:pt x="168" y="288"/>
                      </a:lnTo>
                      <a:lnTo>
                        <a:pt x="176" y="296"/>
                      </a:lnTo>
                      <a:lnTo>
                        <a:pt x="184" y="304"/>
                      </a:lnTo>
                      <a:lnTo>
                        <a:pt x="184" y="296"/>
                      </a:lnTo>
                      <a:lnTo>
                        <a:pt x="192" y="304"/>
                      </a:lnTo>
                      <a:lnTo>
                        <a:pt x="192" y="296"/>
                      </a:lnTo>
                      <a:lnTo>
                        <a:pt x="176" y="280"/>
                      </a:lnTo>
                      <a:lnTo>
                        <a:pt x="184" y="280"/>
                      </a:lnTo>
                      <a:lnTo>
                        <a:pt x="176" y="264"/>
                      </a:lnTo>
                      <a:lnTo>
                        <a:pt x="168" y="264"/>
                      </a:lnTo>
                      <a:lnTo>
                        <a:pt x="168" y="256"/>
                      </a:lnTo>
                      <a:lnTo>
                        <a:pt x="168" y="264"/>
                      </a:lnTo>
                      <a:lnTo>
                        <a:pt x="176" y="256"/>
                      </a:lnTo>
                      <a:lnTo>
                        <a:pt x="176" y="264"/>
                      </a:lnTo>
                      <a:lnTo>
                        <a:pt x="176" y="256"/>
                      </a:lnTo>
                      <a:lnTo>
                        <a:pt x="184" y="264"/>
                      </a:lnTo>
                      <a:lnTo>
                        <a:pt x="184" y="256"/>
                      </a:lnTo>
                      <a:lnTo>
                        <a:pt x="176" y="248"/>
                      </a:lnTo>
                      <a:lnTo>
                        <a:pt x="168" y="248"/>
                      </a:lnTo>
                      <a:lnTo>
                        <a:pt x="168" y="240"/>
                      </a:lnTo>
                      <a:lnTo>
                        <a:pt x="176" y="240"/>
                      </a:lnTo>
                      <a:lnTo>
                        <a:pt x="168" y="232"/>
                      </a:lnTo>
                      <a:lnTo>
                        <a:pt x="160" y="232"/>
                      </a:lnTo>
                      <a:lnTo>
                        <a:pt x="160" y="224"/>
                      </a:lnTo>
                      <a:lnTo>
                        <a:pt x="168" y="232"/>
                      </a:lnTo>
                      <a:lnTo>
                        <a:pt x="152" y="216"/>
                      </a:lnTo>
                      <a:lnTo>
                        <a:pt x="152" y="208"/>
                      </a:lnTo>
                      <a:lnTo>
                        <a:pt x="160" y="208"/>
                      </a:lnTo>
                      <a:lnTo>
                        <a:pt x="168" y="216"/>
                      </a:lnTo>
                      <a:lnTo>
                        <a:pt x="176" y="224"/>
                      </a:lnTo>
                      <a:lnTo>
                        <a:pt x="176" y="216"/>
                      </a:lnTo>
                      <a:lnTo>
                        <a:pt x="176" y="208"/>
                      </a:lnTo>
                      <a:lnTo>
                        <a:pt x="168" y="208"/>
                      </a:lnTo>
                      <a:lnTo>
                        <a:pt x="160" y="200"/>
                      </a:lnTo>
                      <a:lnTo>
                        <a:pt x="152" y="192"/>
                      </a:lnTo>
                      <a:lnTo>
                        <a:pt x="144" y="184"/>
                      </a:lnTo>
                      <a:lnTo>
                        <a:pt x="152" y="192"/>
                      </a:lnTo>
                      <a:lnTo>
                        <a:pt x="160" y="184"/>
                      </a:lnTo>
                      <a:lnTo>
                        <a:pt x="168" y="192"/>
                      </a:lnTo>
                      <a:lnTo>
                        <a:pt x="168" y="200"/>
                      </a:lnTo>
                      <a:lnTo>
                        <a:pt x="176" y="192"/>
                      </a:lnTo>
                      <a:lnTo>
                        <a:pt x="176" y="200"/>
                      </a:lnTo>
                      <a:lnTo>
                        <a:pt x="184" y="200"/>
                      </a:lnTo>
                      <a:lnTo>
                        <a:pt x="184" y="192"/>
                      </a:lnTo>
                      <a:lnTo>
                        <a:pt x="168" y="184"/>
                      </a:lnTo>
                      <a:lnTo>
                        <a:pt x="160" y="176"/>
                      </a:lnTo>
                      <a:lnTo>
                        <a:pt x="152" y="176"/>
                      </a:lnTo>
                      <a:lnTo>
                        <a:pt x="152" y="168"/>
                      </a:lnTo>
                      <a:lnTo>
                        <a:pt x="152" y="160"/>
                      </a:lnTo>
                      <a:lnTo>
                        <a:pt x="152" y="168"/>
                      </a:lnTo>
                      <a:lnTo>
                        <a:pt x="160" y="168"/>
                      </a:lnTo>
                      <a:lnTo>
                        <a:pt x="152" y="160"/>
                      </a:lnTo>
                      <a:lnTo>
                        <a:pt x="144" y="152"/>
                      </a:lnTo>
                      <a:lnTo>
                        <a:pt x="136" y="152"/>
                      </a:lnTo>
                      <a:lnTo>
                        <a:pt x="136" y="144"/>
                      </a:lnTo>
                      <a:lnTo>
                        <a:pt x="144" y="152"/>
                      </a:lnTo>
                      <a:lnTo>
                        <a:pt x="152" y="152"/>
                      </a:lnTo>
                      <a:lnTo>
                        <a:pt x="144" y="144"/>
                      </a:lnTo>
                      <a:lnTo>
                        <a:pt x="144" y="136"/>
                      </a:lnTo>
                      <a:lnTo>
                        <a:pt x="144" y="144"/>
                      </a:lnTo>
                      <a:lnTo>
                        <a:pt x="152" y="144"/>
                      </a:lnTo>
                      <a:lnTo>
                        <a:pt x="152" y="152"/>
                      </a:lnTo>
                      <a:lnTo>
                        <a:pt x="160" y="152"/>
                      </a:lnTo>
                      <a:lnTo>
                        <a:pt x="168" y="152"/>
                      </a:lnTo>
                      <a:lnTo>
                        <a:pt x="160" y="144"/>
                      </a:lnTo>
                      <a:lnTo>
                        <a:pt x="152" y="128"/>
                      </a:lnTo>
                      <a:lnTo>
                        <a:pt x="152" y="120"/>
                      </a:lnTo>
                      <a:lnTo>
                        <a:pt x="160" y="120"/>
                      </a:lnTo>
                      <a:lnTo>
                        <a:pt x="160" y="112"/>
                      </a:lnTo>
                      <a:lnTo>
                        <a:pt x="152" y="104"/>
                      </a:lnTo>
                      <a:lnTo>
                        <a:pt x="144" y="104"/>
                      </a:lnTo>
                      <a:lnTo>
                        <a:pt x="136" y="96"/>
                      </a:lnTo>
                      <a:lnTo>
                        <a:pt x="128" y="88"/>
                      </a:lnTo>
                      <a:lnTo>
                        <a:pt x="136" y="96"/>
                      </a:lnTo>
                      <a:lnTo>
                        <a:pt x="136" y="88"/>
                      </a:lnTo>
                      <a:lnTo>
                        <a:pt x="152" y="96"/>
                      </a:lnTo>
                      <a:lnTo>
                        <a:pt x="144" y="88"/>
                      </a:lnTo>
                      <a:lnTo>
                        <a:pt x="136" y="80"/>
                      </a:lnTo>
                      <a:lnTo>
                        <a:pt x="128" y="72"/>
                      </a:lnTo>
                      <a:lnTo>
                        <a:pt x="136" y="72"/>
                      </a:lnTo>
                      <a:lnTo>
                        <a:pt x="136" y="64"/>
                      </a:lnTo>
                      <a:lnTo>
                        <a:pt x="120" y="64"/>
                      </a:lnTo>
                      <a:lnTo>
                        <a:pt x="120" y="56"/>
                      </a:lnTo>
                      <a:lnTo>
                        <a:pt x="128" y="56"/>
                      </a:lnTo>
                      <a:lnTo>
                        <a:pt x="136" y="56"/>
                      </a:lnTo>
                      <a:lnTo>
                        <a:pt x="128" y="48"/>
                      </a:lnTo>
                      <a:lnTo>
                        <a:pt x="120" y="56"/>
                      </a:lnTo>
                      <a:lnTo>
                        <a:pt x="112" y="48"/>
                      </a:lnTo>
                      <a:lnTo>
                        <a:pt x="128" y="48"/>
                      </a:lnTo>
                      <a:lnTo>
                        <a:pt x="120" y="48"/>
                      </a:lnTo>
                      <a:lnTo>
                        <a:pt x="120" y="40"/>
                      </a:lnTo>
                      <a:lnTo>
                        <a:pt x="112" y="32"/>
                      </a:lnTo>
                      <a:lnTo>
                        <a:pt x="120" y="32"/>
                      </a:lnTo>
                      <a:lnTo>
                        <a:pt x="112" y="32"/>
                      </a:lnTo>
                      <a:lnTo>
                        <a:pt x="112" y="24"/>
                      </a:lnTo>
                      <a:lnTo>
                        <a:pt x="104" y="24"/>
                      </a:lnTo>
                      <a:lnTo>
                        <a:pt x="112" y="24"/>
                      </a:lnTo>
                      <a:lnTo>
                        <a:pt x="104" y="16"/>
                      </a:lnTo>
                      <a:lnTo>
                        <a:pt x="112" y="16"/>
                      </a:lnTo>
                      <a:lnTo>
                        <a:pt x="104" y="8"/>
                      </a:lnTo>
                      <a:lnTo>
                        <a:pt x="104" y="16"/>
                      </a:lnTo>
                      <a:lnTo>
                        <a:pt x="96" y="0"/>
                      </a:lnTo>
                      <a:lnTo>
                        <a:pt x="96" y="8"/>
                      </a:lnTo>
                      <a:lnTo>
                        <a:pt x="96" y="16"/>
                      </a:lnTo>
                      <a:lnTo>
                        <a:pt x="88" y="24"/>
                      </a:lnTo>
                      <a:lnTo>
                        <a:pt x="80" y="16"/>
                      </a:lnTo>
                      <a:lnTo>
                        <a:pt x="88" y="24"/>
                      </a:lnTo>
                      <a:lnTo>
                        <a:pt x="88" y="32"/>
                      </a:lnTo>
                      <a:lnTo>
                        <a:pt x="80" y="32"/>
                      </a:lnTo>
                      <a:lnTo>
                        <a:pt x="80" y="24"/>
                      </a:lnTo>
                      <a:lnTo>
                        <a:pt x="72" y="32"/>
                      </a:lnTo>
                      <a:lnTo>
                        <a:pt x="64" y="32"/>
                      </a:lnTo>
                      <a:lnTo>
                        <a:pt x="72" y="32"/>
                      </a:lnTo>
                      <a:lnTo>
                        <a:pt x="72" y="40"/>
                      </a:lnTo>
                      <a:lnTo>
                        <a:pt x="64" y="32"/>
                      </a:lnTo>
                      <a:lnTo>
                        <a:pt x="64" y="40"/>
                      </a:lnTo>
                      <a:lnTo>
                        <a:pt x="72" y="48"/>
                      </a:lnTo>
                      <a:lnTo>
                        <a:pt x="64" y="48"/>
                      </a:lnTo>
                      <a:lnTo>
                        <a:pt x="64" y="56"/>
                      </a:lnTo>
                      <a:lnTo>
                        <a:pt x="56" y="56"/>
                      </a:lnTo>
                      <a:lnTo>
                        <a:pt x="48" y="64"/>
                      </a:lnTo>
                      <a:lnTo>
                        <a:pt x="40" y="64"/>
                      </a:lnTo>
                      <a:lnTo>
                        <a:pt x="40" y="72"/>
                      </a:lnTo>
                      <a:lnTo>
                        <a:pt x="48" y="72"/>
                      </a:lnTo>
                      <a:lnTo>
                        <a:pt x="56" y="72"/>
                      </a:lnTo>
                      <a:lnTo>
                        <a:pt x="48" y="80"/>
                      </a:lnTo>
                      <a:lnTo>
                        <a:pt x="64" y="72"/>
                      </a:lnTo>
                      <a:lnTo>
                        <a:pt x="64" y="80"/>
                      </a:lnTo>
                      <a:lnTo>
                        <a:pt x="56" y="88"/>
                      </a:lnTo>
                      <a:lnTo>
                        <a:pt x="48" y="88"/>
                      </a:lnTo>
                      <a:lnTo>
                        <a:pt x="48" y="96"/>
                      </a:lnTo>
                      <a:lnTo>
                        <a:pt x="40" y="96"/>
                      </a:lnTo>
                      <a:lnTo>
                        <a:pt x="40" y="104"/>
                      </a:lnTo>
                      <a:lnTo>
                        <a:pt x="32" y="112"/>
                      </a:lnTo>
                      <a:lnTo>
                        <a:pt x="40" y="112"/>
                      </a:lnTo>
                      <a:lnTo>
                        <a:pt x="48" y="104"/>
                      </a:lnTo>
                      <a:lnTo>
                        <a:pt x="56" y="104"/>
                      </a:lnTo>
                      <a:lnTo>
                        <a:pt x="56" y="112"/>
                      </a:lnTo>
                      <a:lnTo>
                        <a:pt x="64" y="104"/>
                      </a:lnTo>
                      <a:lnTo>
                        <a:pt x="64" y="112"/>
                      </a:lnTo>
                      <a:lnTo>
                        <a:pt x="56" y="120"/>
                      </a:lnTo>
                      <a:lnTo>
                        <a:pt x="48" y="112"/>
                      </a:lnTo>
                      <a:lnTo>
                        <a:pt x="40" y="120"/>
                      </a:lnTo>
                      <a:lnTo>
                        <a:pt x="48" y="120"/>
                      </a:lnTo>
                      <a:lnTo>
                        <a:pt x="56" y="120"/>
                      </a:lnTo>
                      <a:lnTo>
                        <a:pt x="48" y="120"/>
                      </a:lnTo>
                      <a:lnTo>
                        <a:pt x="40" y="128"/>
                      </a:lnTo>
                      <a:lnTo>
                        <a:pt x="32" y="136"/>
                      </a:lnTo>
                      <a:lnTo>
                        <a:pt x="24" y="136"/>
                      </a:lnTo>
                      <a:lnTo>
                        <a:pt x="24" y="144"/>
                      </a:lnTo>
                      <a:lnTo>
                        <a:pt x="16" y="152"/>
                      </a:lnTo>
                      <a:lnTo>
                        <a:pt x="32" y="144"/>
                      </a:lnTo>
                      <a:lnTo>
                        <a:pt x="40" y="144"/>
                      </a:lnTo>
                      <a:lnTo>
                        <a:pt x="48" y="144"/>
                      </a:lnTo>
                      <a:lnTo>
                        <a:pt x="40" y="152"/>
                      </a:lnTo>
                      <a:lnTo>
                        <a:pt x="32" y="160"/>
                      </a:lnTo>
                      <a:lnTo>
                        <a:pt x="48" y="152"/>
                      </a:lnTo>
                      <a:lnTo>
                        <a:pt x="48" y="144"/>
                      </a:lnTo>
                      <a:lnTo>
                        <a:pt x="56" y="136"/>
                      </a:lnTo>
                      <a:lnTo>
                        <a:pt x="64" y="136"/>
                      </a:lnTo>
                      <a:lnTo>
                        <a:pt x="56" y="144"/>
                      </a:lnTo>
                      <a:lnTo>
                        <a:pt x="56" y="152"/>
                      </a:lnTo>
                      <a:lnTo>
                        <a:pt x="48" y="160"/>
                      </a:lnTo>
                      <a:lnTo>
                        <a:pt x="40" y="160"/>
                      </a:lnTo>
                      <a:lnTo>
                        <a:pt x="40" y="168"/>
                      </a:lnTo>
                      <a:lnTo>
                        <a:pt x="32" y="176"/>
                      </a:lnTo>
                      <a:lnTo>
                        <a:pt x="40" y="168"/>
                      </a:lnTo>
                      <a:lnTo>
                        <a:pt x="48" y="176"/>
                      </a:lnTo>
                      <a:lnTo>
                        <a:pt x="56" y="176"/>
                      </a:lnTo>
                      <a:lnTo>
                        <a:pt x="56" y="168"/>
                      </a:lnTo>
                      <a:lnTo>
                        <a:pt x="64" y="168"/>
                      </a:lnTo>
                      <a:lnTo>
                        <a:pt x="64" y="160"/>
                      </a:lnTo>
                      <a:lnTo>
                        <a:pt x="64" y="168"/>
                      </a:lnTo>
                      <a:lnTo>
                        <a:pt x="64" y="176"/>
                      </a:lnTo>
                      <a:lnTo>
                        <a:pt x="56" y="176"/>
                      </a:lnTo>
                      <a:lnTo>
                        <a:pt x="56" y="184"/>
                      </a:lnTo>
                      <a:lnTo>
                        <a:pt x="48" y="184"/>
                      </a:lnTo>
                      <a:lnTo>
                        <a:pt x="40" y="192"/>
                      </a:lnTo>
                      <a:lnTo>
                        <a:pt x="32" y="192"/>
                      </a:lnTo>
                      <a:lnTo>
                        <a:pt x="40" y="192"/>
                      </a:lnTo>
                      <a:lnTo>
                        <a:pt x="32" y="200"/>
                      </a:lnTo>
                      <a:lnTo>
                        <a:pt x="24" y="200"/>
                      </a:lnTo>
                      <a:lnTo>
                        <a:pt x="16" y="208"/>
                      </a:lnTo>
                      <a:lnTo>
                        <a:pt x="32" y="208"/>
                      </a:lnTo>
                      <a:lnTo>
                        <a:pt x="24" y="216"/>
                      </a:lnTo>
                      <a:lnTo>
                        <a:pt x="32" y="216"/>
                      </a:lnTo>
                      <a:lnTo>
                        <a:pt x="40" y="208"/>
                      </a:lnTo>
                      <a:lnTo>
                        <a:pt x="48" y="200"/>
                      </a:lnTo>
                      <a:lnTo>
                        <a:pt x="40" y="216"/>
                      </a:lnTo>
                      <a:lnTo>
                        <a:pt x="48" y="208"/>
                      </a:lnTo>
                      <a:lnTo>
                        <a:pt x="56" y="200"/>
                      </a:lnTo>
                      <a:lnTo>
                        <a:pt x="64" y="200"/>
                      </a:lnTo>
                      <a:lnTo>
                        <a:pt x="64" y="208"/>
                      </a:lnTo>
                      <a:lnTo>
                        <a:pt x="48" y="216"/>
                      </a:lnTo>
                      <a:lnTo>
                        <a:pt x="40" y="216"/>
                      </a:lnTo>
                      <a:lnTo>
                        <a:pt x="32" y="224"/>
                      </a:lnTo>
                      <a:lnTo>
                        <a:pt x="32" y="232"/>
                      </a:lnTo>
                      <a:lnTo>
                        <a:pt x="24" y="240"/>
                      </a:lnTo>
                      <a:lnTo>
                        <a:pt x="24" y="248"/>
                      </a:lnTo>
                      <a:lnTo>
                        <a:pt x="16" y="248"/>
                      </a:lnTo>
                      <a:lnTo>
                        <a:pt x="8" y="248"/>
                      </a:lnTo>
                      <a:lnTo>
                        <a:pt x="8" y="256"/>
                      </a:lnTo>
                      <a:lnTo>
                        <a:pt x="16" y="256"/>
                      </a:lnTo>
                      <a:lnTo>
                        <a:pt x="24" y="256"/>
                      </a:lnTo>
                      <a:lnTo>
                        <a:pt x="32" y="256"/>
                      </a:lnTo>
                      <a:lnTo>
                        <a:pt x="40" y="248"/>
                      </a:lnTo>
                      <a:lnTo>
                        <a:pt x="48" y="248"/>
                      </a:lnTo>
                      <a:lnTo>
                        <a:pt x="48" y="256"/>
                      </a:lnTo>
                      <a:lnTo>
                        <a:pt x="40" y="256"/>
                      </a:lnTo>
                      <a:lnTo>
                        <a:pt x="24" y="264"/>
                      </a:lnTo>
                      <a:lnTo>
                        <a:pt x="8" y="272"/>
                      </a:lnTo>
                      <a:lnTo>
                        <a:pt x="16" y="272"/>
                      </a:lnTo>
                      <a:lnTo>
                        <a:pt x="24" y="272"/>
                      </a:lnTo>
                      <a:lnTo>
                        <a:pt x="16" y="280"/>
                      </a:lnTo>
                      <a:lnTo>
                        <a:pt x="8" y="280"/>
                      </a:lnTo>
                      <a:lnTo>
                        <a:pt x="0" y="288"/>
                      </a:lnTo>
                      <a:lnTo>
                        <a:pt x="0" y="296"/>
                      </a:lnTo>
                      <a:lnTo>
                        <a:pt x="8" y="296"/>
                      </a:lnTo>
                      <a:lnTo>
                        <a:pt x="16" y="288"/>
                      </a:lnTo>
                      <a:lnTo>
                        <a:pt x="24" y="288"/>
                      </a:lnTo>
                      <a:lnTo>
                        <a:pt x="32" y="280"/>
                      </a:lnTo>
                      <a:lnTo>
                        <a:pt x="40" y="280"/>
                      </a:lnTo>
                      <a:lnTo>
                        <a:pt x="48" y="280"/>
                      </a:lnTo>
                      <a:lnTo>
                        <a:pt x="40" y="288"/>
                      </a:lnTo>
                      <a:lnTo>
                        <a:pt x="32" y="288"/>
                      </a:lnTo>
                      <a:lnTo>
                        <a:pt x="32" y="304"/>
                      </a:lnTo>
                      <a:lnTo>
                        <a:pt x="40" y="296"/>
                      </a:lnTo>
                      <a:lnTo>
                        <a:pt x="40" y="304"/>
                      </a:lnTo>
                      <a:lnTo>
                        <a:pt x="48" y="296"/>
                      </a:lnTo>
                      <a:lnTo>
                        <a:pt x="56" y="288"/>
                      </a:lnTo>
                      <a:lnTo>
                        <a:pt x="56" y="280"/>
                      </a:lnTo>
                      <a:lnTo>
                        <a:pt x="56" y="288"/>
                      </a:lnTo>
                      <a:lnTo>
                        <a:pt x="64" y="280"/>
                      </a:lnTo>
                      <a:lnTo>
                        <a:pt x="64" y="272"/>
                      </a:lnTo>
                      <a:lnTo>
                        <a:pt x="64" y="264"/>
                      </a:lnTo>
                      <a:lnTo>
                        <a:pt x="72" y="256"/>
                      </a:lnTo>
                      <a:lnTo>
                        <a:pt x="72" y="264"/>
                      </a:lnTo>
                      <a:lnTo>
                        <a:pt x="64" y="272"/>
                      </a:lnTo>
                      <a:lnTo>
                        <a:pt x="64" y="288"/>
                      </a:lnTo>
                      <a:lnTo>
                        <a:pt x="72" y="280"/>
                      </a:lnTo>
                      <a:lnTo>
                        <a:pt x="80" y="280"/>
                      </a:lnTo>
                      <a:lnTo>
                        <a:pt x="80" y="264"/>
                      </a:lnTo>
                      <a:lnTo>
                        <a:pt x="88" y="264"/>
                      </a:lnTo>
                      <a:lnTo>
                        <a:pt x="88" y="272"/>
                      </a:lnTo>
                      <a:lnTo>
                        <a:pt x="80" y="280"/>
                      </a:lnTo>
                      <a:lnTo>
                        <a:pt x="72" y="280"/>
                      </a:lnTo>
                      <a:lnTo>
                        <a:pt x="80" y="296"/>
                      </a:lnTo>
                      <a:lnTo>
                        <a:pt x="88" y="296"/>
                      </a:lnTo>
                      <a:lnTo>
                        <a:pt x="88" y="288"/>
                      </a:lnTo>
                      <a:lnTo>
                        <a:pt x="96" y="288"/>
                      </a:lnTo>
                      <a:lnTo>
                        <a:pt x="96" y="280"/>
                      </a:lnTo>
                      <a:lnTo>
                        <a:pt x="112" y="312"/>
                      </a:lnTo>
                    </a:path>
                  </a:pathLst>
                </a:custGeom>
                <a:noFill/>
                <a:ln w="12700" cap="rnd">
                  <a:solidFill>
                    <a:srgbClr val="00FF00"/>
                  </a:solidFill>
                  <a:round/>
                  <a:headEnd/>
                  <a:tailEnd/>
                </a:ln>
              </p:spPr>
              <p:txBody>
                <a:bodyPr/>
                <a:lstStyle/>
                <a:p>
                  <a:endParaRPr lang="en-US"/>
                </a:p>
              </p:txBody>
            </p:sp>
            <p:sp>
              <p:nvSpPr>
                <p:cNvPr id="26736" name="Freeform 2024"/>
                <p:cNvSpPr>
                  <a:spLocks/>
                </p:cNvSpPr>
                <p:nvPr/>
              </p:nvSpPr>
              <p:spPr bwMode="auto">
                <a:xfrm>
                  <a:off x="2100" y="1259"/>
                  <a:ext cx="193" cy="313"/>
                </a:xfrm>
                <a:custGeom>
                  <a:avLst/>
                  <a:gdLst>
                    <a:gd name="T0" fmla="*/ 128 w 193"/>
                    <a:gd name="T1" fmla="*/ 288 h 313"/>
                    <a:gd name="T2" fmla="*/ 144 w 193"/>
                    <a:gd name="T3" fmla="*/ 296 h 313"/>
                    <a:gd name="T4" fmla="*/ 160 w 193"/>
                    <a:gd name="T5" fmla="*/ 288 h 313"/>
                    <a:gd name="T6" fmla="*/ 176 w 193"/>
                    <a:gd name="T7" fmla="*/ 304 h 313"/>
                    <a:gd name="T8" fmla="*/ 176 w 193"/>
                    <a:gd name="T9" fmla="*/ 280 h 313"/>
                    <a:gd name="T10" fmla="*/ 168 w 193"/>
                    <a:gd name="T11" fmla="*/ 256 h 313"/>
                    <a:gd name="T12" fmla="*/ 176 w 193"/>
                    <a:gd name="T13" fmla="*/ 256 h 313"/>
                    <a:gd name="T14" fmla="*/ 160 w 193"/>
                    <a:gd name="T15" fmla="*/ 224 h 313"/>
                    <a:gd name="T16" fmla="*/ 160 w 193"/>
                    <a:gd name="T17" fmla="*/ 208 h 313"/>
                    <a:gd name="T18" fmla="*/ 168 w 193"/>
                    <a:gd name="T19" fmla="*/ 208 h 313"/>
                    <a:gd name="T20" fmla="*/ 152 w 193"/>
                    <a:gd name="T21" fmla="*/ 192 h 313"/>
                    <a:gd name="T22" fmla="*/ 176 w 193"/>
                    <a:gd name="T23" fmla="*/ 200 h 313"/>
                    <a:gd name="T24" fmla="*/ 152 w 193"/>
                    <a:gd name="T25" fmla="*/ 176 h 313"/>
                    <a:gd name="T26" fmla="*/ 152 w 193"/>
                    <a:gd name="T27" fmla="*/ 160 h 313"/>
                    <a:gd name="T28" fmla="*/ 152 w 193"/>
                    <a:gd name="T29" fmla="*/ 152 h 313"/>
                    <a:gd name="T30" fmla="*/ 152 w 193"/>
                    <a:gd name="T31" fmla="*/ 144 h 313"/>
                    <a:gd name="T32" fmla="*/ 160 w 193"/>
                    <a:gd name="T33" fmla="*/ 144 h 313"/>
                    <a:gd name="T34" fmla="*/ 160 w 193"/>
                    <a:gd name="T35" fmla="*/ 120 h 313"/>
                    <a:gd name="T36" fmla="*/ 120 w 193"/>
                    <a:gd name="T37" fmla="*/ 88 h 313"/>
                    <a:gd name="T38" fmla="*/ 144 w 193"/>
                    <a:gd name="T39" fmla="*/ 88 h 313"/>
                    <a:gd name="T40" fmla="*/ 128 w 193"/>
                    <a:gd name="T41" fmla="*/ 64 h 313"/>
                    <a:gd name="T42" fmla="*/ 128 w 193"/>
                    <a:gd name="T43" fmla="*/ 56 h 313"/>
                    <a:gd name="T44" fmla="*/ 120 w 193"/>
                    <a:gd name="T45" fmla="*/ 40 h 313"/>
                    <a:gd name="T46" fmla="*/ 104 w 193"/>
                    <a:gd name="T47" fmla="*/ 32 h 313"/>
                    <a:gd name="T48" fmla="*/ 96 w 193"/>
                    <a:gd name="T49" fmla="*/ 0 h 313"/>
                    <a:gd name="T50" fmla="*/ 80 w 193"/>
                    <a:gd name="T51" fmla="*/ 24 h 313"/>
                    <a:gd name="T52" fmla="*/ 64 w 193"/>
                    <a:gd name="T53" fmla="*/ 32 h 313"/>
                    <a:gd name="T54" fmla="*/ 64 w 193"/>
                    <a:gd name="T55" fmla="*/ 56 h 313"/>
                    <a:gd name="T56" fmla="*/ 48 w 193"/>
                    <a:gd name="T57" fmla="*/ 72 h 313"/>
                    <a:gd name="T58" fmla="*/ 56 w 193"/>
                    <a:gd name="T59" fmla="*/ 88 h 313"/>
                    <a:gd name="T60" fmla="*/ 40 w 193"/>
                    <a:gd name="T61" fmla="*/ 112 h 313"/>
                    <a:gd name="T62" fmla="*/ 64 w 193"/>
                    <a:gd name="T63" fmla="*/ 112 h 313"/>
                    <a:gd name="T64" fmla="*/ 56 w 193"/>
                    <a:gd name="T65" fmla="*/ 120 h 313"/>
                    <a:gd name="T66" fmla="*/ 24 w 193"/>
                    <a:gd name="T67" fmla="*/ 144 h 313"/>
                    <a:gd name="T68" fmla="*/ 32 w 193"/>
                    <a:gd name="T69" fmla="*/ 160 h 313"/>
                    <a:gd name="T70" fmla="*/ 56 w 193"/>
                    <a:gd name="T71" fmla="*/ 144 h 313"/>
                    <a:gd name="T72" fmla="*/ 24 w 193"/>
                    <a:gd name="T73" fmla="*/ 176 h 313"/>
                    <a:gd name="T74" fmla="*/ 48 w 193"/>
                    <a:gd name="T75" fmla="*/ 176 h 313"/>
                    <a:gd name="T76" fmla="*/ 56 w 193"/>
                    <a:gd name="T77" fmla="*/ 176 h 313"/>
                    <a:gd name="T78" fmla="*/ 32 w 193"/>
                    <a:gd name="T79" fmla="*/ 200 h 313"/>
                    <a:gd name="T80" fmla="*/ 32 w 193"/>
                    <a:gd name="T81" fmla="*/ 216 h 313"/>
                    <a:gd name="T82" fmla="*/ 56 w 193"/>
                    <a:gd name="T83" fmla="*/ 208 h 313"/>
                    <a:gd name="T84" fmla="*/ 32 w 193"/>
                    <a:gd name="T85" fmla="*/ 224 h 313"/>
                    <a:gd name="T86" fmla="*/ 8 w 193"/>
                    <a:gd name="T87" fmla="*/ 256 h 313"/>
                    <a:gd name="T88" fmla="*/ 40 w 193"/>
                    <a:gd name="T89" fmla="*/ 248 h 313"/>
                    <a:gd name="T90" fmla="*/ 8 w 193"/>
                    <a:gd name="T91" fmla="*/ 272 h 313"/>
                    <a:gd name="T92" fmla="*/ 0 w 193"/>
                    <a:gd name="T93" fmla="*/ 304 h 313"/>
                    <a:gd name="T94" fmla="*/ 32 w 193"/>
                    <a:gd name="T95" fmla="*/ 280 h 313"/>
                    <a:gd name="T96" fmla="*/ 40 w 193"/>
                    <a:gd name="T97" fmla="*/ 296 h 313"/>
                    <a:gd name="T98" fmla="*/ 56 w 193"/>
                    <a:gd name="T99" fmla="*/ 280 h 313"/>
                    <a:gd name="T100" fmla="*/ 72 w 193"/>
                    <a:gd name="T101" fmla="*/ 256 h 313"/>
                    <a:gd name="T102" fmla="*/ 72 w 193"/>
                    <a:gd name="T103" fmla="*/ 280 h 313"/>
                    <a:gd name="T104" fmla="*/ 72 w 193"/>
                    <a:gd name="T105" fmla="*/ 288 h 313"/>
                    <a:gd name="T106" fmla="*/ 96 w 193"/>
                    <a:gd name="T107" fmla="*/ 280 h 31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93"/>
                    <a:gd name="T163" fmla="*/ 0 h 313"/>
                    <a:gd name="T164" fmla="*/ 193 w 193"/>
                    <a:gd name="T165" fmla="*/ 313 h 31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93" h="313">
                      <a:moveTo>
                        <a:pt x="112" y="312"/>
                      </a:moveTo>
                      <a:lnTo>
                        <a:pt x="112" y="296"/>
                      </a:lnTo>
                      <a:lnTo>
                        <a:pt x="120" y="304"/>
                      </a:lnTo>
                      <a:lnTo>
                        <a:pt x="120" y="296"/>
                      </a:lnTo>
                      <a:lnTo>
                        <a:pt x="128" y="288"/>
                      </a:lnTo>
                      <a:lnTo>
                        <a:pt x="128" y="296"/>
                      </a:lnTo>
                      <a:lnTo>
                        <a:pt x="136" y="312"/>
                      </a:lnTo>
                      <a:lnTo>
                        <a:pt x="136" y="304"/>
                      </a:lnTo>
                      <a:lnTo>
                        <a:pt x="136" y="288"/>
                      </a:lnTo>
                      <a:lnTo>
                        <a:pt x="144" y="296"/>
                      </a:lnTo>
                      <a:lnTo>
                        <a:pt x="144" y="280"/>
                      </a:lnTo>
                      <a:lnTo>
                        <a:pt x="152" y="296"/>
                      </a:lnTo>
                      <a:lnTo>
                        <a:pt x="152" y="288"/>
                      </a:lnTo>
                      <a:lnTo>
                        <a:pt x="152" y="280"/>
                      </a:lnTo>
                      <a:lnTo>
                        <a:pt x="160" y="288"/>
                      </a:lnTo>
                      <a:lnTo>
                        <a:pt x="160" y="296"/>
                      </a:lnTo>
                      <a:lnTo>
                        <a:pt x="160" y="304"/>
                      </a:lnTo>
                      <a:lnTo>
                        <a:pt x="168" y="288"/>
                      </a:lnTo>
                      <a:lnTo>
                        <a:pt x="176" y="296"/>
                      </a:lnTo>
                      <a:lnTo>
                        <a:pt x="176" y="304"/>
                      </a:lnTo>
                      <a:lnTo>
                        <a:pt x="184" y="296"/>
                      </a:lnTo>
                      <a:lnTo>
                        <a:pt x="184" y="304"/>
                      </a:lnTo>
                      <a:lnTo>
                        <a:pt x="192" y="296"/>
                      </a:lnTo>
                      <a:lnTo>
                        <a:pt x="176" y="288"/>
                      </a:lnTo>
                      <a:lnTo>
                        <a:pt x="176" y="280"/>
                      </a:lnTo>
                      <a:lnTo>
                        <a:pt x="184" y="288"/>
                      </a:lnTo>
                      <a:lnTo>
                        <a:pt x="184" y="280"/>
                      </a:lnTo>
                      <a:lnTo>
                        <a:pt x="168" y="272"/>
                      </a:lnTo>
                      <a:lnTo>
                        <a:pt x="168" y="264"/>
                      </a:lnTo>
                      <a:lnTo>
                        <a:pt x="168" y="256"/>
                      </a:lnTo>
                      <a:lnTo>
                        <a:pt x="168" y="264"/>
                      </a:lnTo>
                      <a:lnTo>
                        <a:pt x="176" y="264"/>
                      </a:lnTo>
                      <a:lnTo>
                        <a:pt x="184" y="272"/>
                      </a:lnTo>
                      <a:lnTo>
                        <a:pt x="184" y="264"/>
                      </a:lnTo>
                      <a:lnTo>
                        <a:pt x="176" y="256"/>
                      </a:lnTo>
                      <a:lnTo>
                        <a:pt x="168" y="248"/>
                      </a:lnTo>
                      <a:lnTo>
                        <a:pt x="160" y="248"/>
                      </a:lnTo>
                      <a:lnTo>
                        <a:pt x="168" y="240"/>
                      </a:lnTo>
                      <a:lnTo>
                        <a:pt x="160" y="232"/>
                      </a:lnTo>
                      <a:lnTo>
                        <a:pt x="160" y="224"/>
                      </a:lnTo>
                      <a:lnTo>
                        <a:pt x="160" y="232"/>
                      </a:lnTo>
                      <a:lnTo>
                        <a:pt x="152" y="216"/>
                      </a:lnTo>
                      <a:lnTo>
                        <a:pt x="152" y="208"/>
                      </a:lnTo>
                      <a:lnTo>
                        <a:pt x="152" y="216"/>
                      </a:lnTo>
                      <a:lnTo>
                        <a:pt x="160" y="208"/>
                      </a:lnTo>
                      <a:lnTo>
                        <a:pt x="160" y="216"/>
                      </a:lnTo>
                      <a:lnTo>
                        <a:pt x="168" y="224"/>
                      </a:lnTo>
                      <a:lnTo>
                        <a:pt x="176" y="216"/>
                      </a:lnTo>
                      <a:lnTo>
                        <a:pt x="168" y="216"/>
                      </a:lnTo>
                      <a:lnTo>
                        <a:pt x="168" y="208"/>
                      </a:lnTo>
                      <a:lnTo>
                        <a:pt x="160" y="208"/>
                      </a:lnTo>
                      <a:lnTo>
                        <a:pt x="152" y="200"/>
                      </a:lnTo>
                      <a:lnTo>
                        <a:pt x="144" y="192"/>
                      </a:lnTo>
                      <a:lnTo>
                        <a:pt x="144" y="184"/>
                      </a:lnTo>
                      <a:lnTo>
                        <a:pt x="152" y="192"/>
                      </a:lnTo>
                      <a:lnTo>
                        <a:pt x="160" y="184"/>
                      </a:lnTo>
                      <a:lnTo>
                        <a:pt x="168" y="192"/>
                      </a:lnTo>
                      <a:lnTo>
                        <a:pt x="168" y="200"/>
                      </a:lnTo>
                      <a:lnTo>
                        <a:pt x="176" y="192"/>
                      </a:lnTo>
                      <a:lnTo>
                        <a:pt x="176" y="200"/>
                      </a:lnTo>
                      <a:lnTo>
                        <a:pt x="184" y="200"/>
                      </a:lnTo>
                      <a:lnTo>
                        <a:pt x="176" y="192"/>
                      </a:lnTo>
                      <a:lnTo>
                        <a:pt x="168" y="184"/>
                      </a:lnTo>
                      <a:lnTo>
                        <a:pt x="160" y="184"/>
                      </a:lnTo>
                      <a:lnTo>
                        <a:pt x="152" y="176"/>
                      </a:lnTo>
                      <a:lnTo>
                        <a:pt x="144" y="168"/>
                      </a:lnTo>
                      <a:lnTo>
                        <a:pt x="144" y="160"/>
                      </a:lnTo>
                      <a:lnTo>
                        <a:pt x="152" y="168"/>
                      </a:lnTo>
                      <a:lnTo>
                        <a:pt x="160" y="168"/>
                      </a:lnTo>
                      <a:lnTo>
                        <a:pt x="152" y="160"/>
                      </a:lnTo>
                      <a:lnTo>
                        <a:pt x="144" y="160"/>
                      </a:lnTo>
                      <a:lnTo>
                        <a:pt x="136" y="152"/>
                      </a:lnTo>
                      <a:lnTo>
                        <a:pt x="128" y="144"/>
                      </a:lnTo>
                      <a:lnTo>
                        <a:pt x="144" y="152"/>
                      </a:lnTo>
                      <a:lnTo>
                        <a:pt x="152" y="152"/>
                      </a:lnTo>
                      <a:lnTo>
                        <a:pt x="144" y="152"/>
                      </a:lnTo>
                      <a:lnTo>
                        <a:pt x="144" y="144"/>
                      </a:lnTo>
                      <a:lnTo>
                        <a:pt x="144" y="136"/>
                      </a:lnTo>
                      <a:lnTo>
                        <a:pt x="144" y="144"/>
                      </a:lnTo>
                      <a:lnTo>
                        <a:pt x="152" y="144"/>
                      </a:lnTo>
                      <a:lnTo>
                        <a:pt x="152" y="152"/>
                      </a:lnTo>
                      <a:lnTo>
                        <a:pt x="160" y="152"/>
                      </a:lnTo>
                      <a:lnTo>
                        <a:pt x="160" y="160"/>
                      </a:lnTo>
                      <a:lnTo>
                        <a:pt x="160" y="152"/>
                      </a:lnTo>
                      <a:lnTo>
                        <a:pt x="160" y="144"/>
                      </a:lnTo>
                      <a:lnTo>
                        <a:pt x="152" y="136"/>
                      </a:lnTo>
                      <a:lnTo>
                        <a:pt x="152" y="128"/>
                      </a:lnTo>
                      <a:lnTo>
                        <a:pt x="152" y="120"/>
                      </a:lnTo>
                      <a:lnTo>
                        <a:pt x="160" y="128"/>
                      </a:lnTo>
                      <a:lnTo>
                        <a:pt x="160" y="120"/>
                      </a:lnTo>
                      <a:lnTo>
                        <a:pt x="152" y="112"/>
                      </a:lnTo>
                      <a:lnTo>
                        <a:pt x="152" y="104"/>
                      </a:lnTo>
                      <a:lnTo>
                        <a:pt x="136" y="104"/>
                      </a:lnTo>
                      <a:lnTo>
                        <a:pt x="128" y="96"/>
                      </a:lnTo>
                      <a:lnTo>
                        <a:pt x="120" y="88"/>
                      </a:lnTo>
                      <a:lnTo>
                        <a:pt x="128" y="88"/>
                      </a:lnTo>
                      <a:lnTo>
                        <a:pt x="136" y="96"/>
                      </a:lnTo>
                      <a:lnTo>
                        <a:pt x="136" y="88"/>
                      </a:lnTo>
                      <a:lnTo>
                        <a:pt x="152" y="96"/>
                      </a:lnTo>
                      <a:lnTo>
                        <a:pt x="144" y="88"/>
                      </a:lnTo>
                      <a:lnTo>
                        <a:pt x="136" y="80"/>
                      </a:lnTo>
                      <a:lnTo>
                        <a:pt x="128" y="80"/>
                      </a:lnTo>
                      <a:lnTo>
                        <a:pt x="128" y="72"/>
                      </a:lnTo>
                      <a:lnTo>
                        <a:pt x="136" y="72"/>
                      </a:lnTo>
                      <a:lnTo>
                        <a:pt x="128" y="64"/>
                      </a:lnTo>
                      <a:lnTo>
                        <a:pt x="120" y="64"/>
                      </a:lnTo>
                      <a:lnTo>
                        <a:pt x="120" y="56"/>
                      </a:lnTo>
                      <a:lnTo>
                        <a:pt x="128" y="56"/>
                      </a:lnTo>
                      <a:lnTo>
                        <a:pt x="128" y="64"/>
                      </a:lnTo>
                      <a:lnTo>
                        <a:pt x="128" y="56"/>
                      </a:lnTo>
                      <a:lnTo>
                        <a:pt x="120" y="56"/>
                      </a:lnTo>
                      <a:lnTo>
                        <a:pt x="112" y="48"/>
                      </a:lnTo>
                      <a:lnTo>
                        <a:pt x="120" y="48"/>
                      </a:lnTo>
                      <a:lnTo>
                        <a:pt x="112" y="40"/>
                      </a:lnTo>
                      <a:lnTo>
                        <a:pt x="120" y="40"/>
                      </a:lnTo>
                      <a:lnTo>
                        <a:pt x="112" y="40"/>
                      </a:lnTo>
                      <a:lnTo>
                        <a:pt x="120" y="40"/>
                      </a:lnTo>
                      <a:lnTo>
                        <a:pt x="112" y="32"/>
                      </a:lnTo>
                      <a:lnTo>
                        <a:pt x="112" y="24"/>
                      </a:lnTo>
                      <a:lnTo>
                        <a:pt x="104" y="32"/>
                      </a:lnTo>
                      <a:lnTo>
                        <a:pt x="104" y="24"/>
                      </a:lnTo>
                      <a:lnTo>
                        <a:pt x="104" y="16"/>
                      </a:lnTo>
                      <a:lnTo>
                        <a:pt x="104" y="8"/>
                      </a:lnTo>
                      <a:lnTo>
                        <a:pt x="104" y="16"/>
                      </a:lnTo>
                      <a:lnTo>
                        <a:pt x="96" y="0"/>
                      </a:lnTo>
                      <a:lnTo>
                        <a:pt x="96" y="16"/>
                      </a:lnTo>
                      <a:lnTo>
                        <a:pt x="96" y="24"/>
                      </a:lnTo>
                      <a:lnTo>
                        <a:pt x="88" y="24"/>
                      </a:lnTo>
                      <a:lnTo>
                        <a:pt x="80" y="16"/>
                      </a:lnTo>
                      <a:lnTo>
                        <a:pt x="80" y="24"/>
                      </a:lnTo>
                      <a:lnTo>
                        <a:pt x="88" y="32"/>
                      </a:lnTo>
                      <a:lnTo>
                        <a:pt x="80" y="32"/>
                      </a:lnTo>
                      <a:lnTo>
                        <a:pt x="72" y="24"/>
                      </a:lnTo>
                      <a:lnTo>
                        <a:pt x="72" y="32"/>
                      </a:lnTo>
                      <a:lnTo>
                        <a:pt x="64" y="32"/>
                      </a:lnTo>
                      <a:lnTo>
                        <a:pt x="72" y="40"/>
                      </a:lnTo>
                      <a:lnTo>
                        <a:pt x="64" y="40"/>
                      </a:lnTo>
                      <a:lnTo>
                        <a:pt x="64" y="48"/>
                      </a:lnTo>
                      <a:lnTo>
                        <a:pt x="56" y="56"/>
                      </a:lnTo>
                      <a:lnTo>
                        <a:pt x="64" y="56"/>
                      </a:lnTo>
                      <a:lnTo>
                        <a:pt x="56" y="64"/>
                      </a:lnTo>
                      <a:lnTo>
                        <a:pt x="48" y="64"/>
                      </a:lnTo>
                      <a:lnTo>
                        <a:pt x="40" y="64"/>
                      </a:lnTo>
                      <a:lnTo>
                        <a:pt x="40" y="72"/>
                      </a:lnTo>
                      <a:lnTo>
                        <a:pt x="48" y="72"/>
                      </a:lnTo>
                      <a:lnTo>
                        <a:pt x="56" y="72"/>
                      </a:lnTo>
                      <a:lnTo>
                        <a:pt x="40" y="80"/>
                      </a:lnTo>
                      <a:lnTo>
                        <a:pt x="48" y="88"/>
                      </a:lnTo>
                      <a:lnTo>
                        <a:pt x="56" y="80"/>
                      </a:lnTo>
                      <a:lnTo>
                        <a:pt x="56" y="88"/>
                      </a:lnTo>
                      <a:lnTo>
                        <a:pt x="48" y="96"/>
                      </a:lnTo>
                      <a:lnTo>
                        <a:pt x="40" y="96"/>
                      </a:lnTo>
                      <a:lnTo>
                        <a:pt x="40" y="104"/>
                      </a:lnTo>
                      <a:lnTo>
                        <a:pt x="32" y="112"/>
                      </a:lnTo>
                      <a:lnTo>
                        <a:pt x="40" y="112"/>
                      </a:lnTo>
                      <a:lnTo>
                        <a:pt x="48" y="104"/>
                      </a:lnTo>
                      <a:lnTo>
                        <a:pt x="56" y="104"/>
                      </a:lnTo>
                      <a:lnTo>
                        <a:pt x="56" y="112"/>
                      </a:lnTo>
                      <a:lnTo>
                        <a:pt x="64" y="104"/>
                      </a:lnTo>
                      <a:lnTo>
                        <a:pt x="64" y="112"/>
                      </a:lnTo>
                      <a:lnTo>
                        <a:pt x="56" y="120"/>
                      </a:lnTo>
                      <a:lnTo>
                        <a:pt x="48" y="112"/>
                      </a:lnTo>
                      <a:lnTo>
                        <a:pt x="40" y="120"/>
                      </a:lnTo>
                      <a:lnTo>
                        <a:pt x="48" y="120"/>
                      </a:lnTo>
                      <a:lnTo>
                        <a:pt x="56" y="120"/>
                      </a:lnTo>
                      <a:lnTo>
                        <a:pt x="48" y="128"/>
                      </a:lnTo>
                      <a:lnTo>
                        <a:pt x="40" y="128"/>
                      </a:lnTo>
                      <a:lnTo>
                        <a:pt x="32" y="136"/>
                      </a:lnTo>
                      <a:lnTo>
                        <a:pt x="24" y="136"/>
                      </a:lnTo>
                      <a:lnTo>
                        <a:pt x="24" y="144"/>
                      </a:lnTo>
                      <a:lnTo>
                        <a:pt x="16" y="152"/>
                      </a:lnTo>
                      <a:lnTo>
                        <a:pt x="32" y="152"/>
                      </a:lnTo>
                      <a:lnTo>
                        <a:pt x="40" y="144"/>
                      </a:lnTo>
                      <a:lnTo>
                        <a:pt x="40" y="152"/>
                      </a:lnTo>
                      <a:lnTo>
                        <a:pt x="32" y="160"/>
                      </a:lnTo>
                      <a:lnTo>
                        <a:pt x="40" y="160"/>
                      </a:lnTo>
                      <a:lnTo>
                        <a:pt x="48" y="144"/>
                      </a:lnTo>
                      <a:lnTo>
                        <a:pt x="56" y="136"/>
                      </a:lnTo>
                      <a:lnTo>
                        <a:pt x="64" y="136"/>
                      </a:lnTo>
                      <a:lnTo>
                        <a:pt x="56" y="144"/>
                      </a:lnTo>
                      <a:lnTo>
                        <a:pt x="48" y="152"/>
                      </a:lnTo>
                      <a:lnTo>
                        <a:pt x="48" y="160"/>
                      </a:lnTo>
                      <a:lnTo>
                        <a:pt x="40" y="160"/>
                      </a:lnTo>
                      <a:lnTo>
                        <a:pt x="40" y="168"/>
                      </a:lnTo>
                      <a:lnTo>
                        <a:pt x="24" y="176"/>
                      </a:lnTo>
                      <a:lnTo>
                        <a:pt x="32" y="176"/>
                      </a:lnTo>
                      <a:lnTo>
                        <a:pt x="40" y="168"/>
                      </a:lnTo>
                      <a:lnTo>
                        <a:pt x="48" y="176"/>
                      </a:lnTo>
                      <a:lnTo>
                        <a:pt x="48" y="184"/>
                      </a:lnTo>
                      <a:lnTo>
                        <a:pt x="48" y="176"/>
                      </a:lnTo>
                      <a:lnTo>
                        <a:pt x="56" y="168"/>
                      </a:lnTo>
                      <a:lnTo>
                        <a:pt x="64" y="160"/>
                      </a:lnTo>
                      <a:lnTo>
                        <a:pt x="64" y="168"/>
                      </a:lnTo>
                      <a:lnTo>
                        <a:pt x="64" y="176"/>
                      </a:lnTo>
                      <a:lnTo>
                        <a:pt x="56" y="176"/>
                      </a:lnTo>
                      <a:lnTo>
                        <a:pt x="48" y="184"/>
                      </a:lnTo>
                      <a:lnTo>
                        <a:pt x="40" y="192"/>
                      </a:lnTo>
                      <a:lnTo>
                        <a:pt x="32" y="192"/>
                      </a:lnTo>
                      <a:lnTo>
                        <a:pt x="40" y="192"/>
                      </a:lnTo>
                      <a:lnTo>
                        <a:pt x="32" y="200"/>
                      </a:lnTo>
                      <a:lnTo>
                        <a:pt x="24" y="200"/>
                      </a:lnTo>
                      <a:lnTo>
                        <a:pt x="16" y="208"/>
                      </a:lnTo>
                      <a:lnTo>
                        <a:pt x="32" y="208"/>
                      </a:lnTo>
                      <a:lnTo>
                        <a:pt x="24" y="216"/>
                      </a:lnTo>
                      <a:lnTo>
                        <a:pt x="32" y="216"/>
                      </a:lnTo>
                      <a:lnTo>
                        <a:pt x="32" y="208"/>
                      </a:lnTo>
                      <a:lnTo>
                        <a:pt x="48" y="200"/>
                      </a:lnTo>
                      <a:lnTo>
                        <a:pt x="40" y="216"/>
                      </a:lnTo>
                      <a:lnTo>
                        <a:pt x="48" y="216"/>
                      </a:lnTo>
                      <a:lnTo>
                        <a:pt x="56" y="208"/>
                      </a:lnTo>
                      <a:lnTo>
                        <a:pt x="64" y="200"/>
                      </a:lnTo>
                      <a:lnTo>
                        <a:pt x="56" y="208"/>
                      </a:lnTo>
                      <a:lnTo>
                        <a:pt x="48" y="216"/>
                      </a:lnTo>
                      <a:lnTo>
                        <a:pt x="40" y="216"/>
                      </a:lnTo>
                      <a:lnTo>
                        <a:pt x="32" y="224"/>
                      </a:lnTo>
                      <a:lnTo>
                        <a:pt x="32" y="240"/>
                      </a:lnTo>
                      <a:lnTo>
                        <a:pt x="24" y="240"/>
                      </a:lnTo>
                      <a:lnTo>
                        <a:pt x="24" y="248"/>
                      </a:lnTo>
                      <a:lnTo>
                        <a:pt x="16" y="248"/>
                      </a:lnTo>
                      <a:lnTo>
                        <a:pt x="8" y="256"/>
                      </a:lnTo>
                      <a:lnTo>
                        <a:pt x="8" y="264"/>
                      </a:lnTo>
                      <a:lnTo>
                        <a:pt x="16" y="256"/>
                      </a:lnTo>
                      <a:lnTo>
                        <a:pt x="24" y="256"/>
                      </a:lnTo>
                      <a:lnTo>
                        <a:pt x="32" y="256"/>
                      </a:lnTo>
                      <a:lnTo>
                        <a:pt x="40" y="248"/>
                      </a:lnTo>
                      <a:lnTo>
                        <a:pt x="48" y="248"/>
                      </a:lnTo>
                      <a:lnTo>
                        <a:pt x="48" y="256"/>
                      </a:lnTo>
                      <a:lnTo>
                        <a:pt x="40" y="264"/>
                      </a:lnTo>
                      <a:lnTo>
                        <a:pt x="24" y="264"/>
                      </a:lnTo>
                      <a:lnTo>
                        <a:pt x="8" y="272"/>
                      </a:lnTo>
                      <a:lnTo>
                        <a:pt x="16" y="272"/>
                      </a:lnTo>
                      <a:lnTo>
                        <a:pt x="16" y="280"/>
                      </a:lnTo>
                      <a:lnTo>
                        <a:pt x="8" y="288"/>
                      </a:lnTo>
                      <a:lnTo>
                        <a:pt x="0" y="288"/>
                      </a:lnTo>
                      <a:lnTo>
                        <a:pt x="0" y="304"/>
                      </a:lnTo>
                      <a:lnTo>
                        <a:pt x="8" y="296"/>
                      </a:lnTo>
                      <a:lnTo>
                        <a:pt x="16" y="288"/>
                      </a:lnTo>
                      <a:lnTo>
                        <a:pt x="24" y="288"/>
                      </a:lnTo>
                      <a:lnTo>
                        <a:pt x="24" y="280"/>
                      </a:lnTo>
                      <a:lnTo>
                        <a:pt x="32" y="280"/>
                      </a:lnTo>
                      <a:lnTo>
                        <a:pt x="40" y="280"/>
                      </a:lnTo>
                      <a:lnTo>
                        <a:pt x="40" y="288"/>
                      </a:lnTo>
                      <a:lnTo>
                        <a:pt x="32" y="288"/>
                      </a:lnTo>
                      <a:lnTo>
                        <a:pt x="32" y="304"/>
                      </a:lnTo>
                      <a:lnTo>
                        <a:pt x="40" y="296"/>
                      </a:lnTo>
                      <a:lnTo>
                        <a:pt x="40" y="304"/>
                      </a:lnTo>
                      <a:lnTo>
                        <a:pt x="40" y="296"/>
                      </a:lnTo>
                      <a:lnTo>
                        <a:pt x="48" y="296"/>
                      </a:lnTo>
                      <a:lnTo>
                        <a:pt x="48" y="288"/>
                      </a:lnTo>
                      <a:lnTo>
                        <a:pt x="56" y="280"/>
                      </a:lnTo>
                      <a:lnTo>
                        <a:pt x="56" y="288"/>
                      </a:lnTo>
                      <a:lnTo>
                        <a:pt x="64" y="288"/>
                      </a:lnTo>
                      <a:lnTo>
                        <a:pt x="64" y="272"/>
                      </a:lnTo>
                      <a:lnTo>
                        <a:pt x="64" y="264"/>
                      </a:lnTo>
                      <a:lnTo>
                        <a:pt x="72" y="256"/>
                      </a:lnTo>
                      <a:lnTo>
                        <a:pt x="72" y="264"/>
                      </a:lnTo>
                      <a:lnTo>
                        <a:pt x="64" y="272"/>
                      </a:lnTo>
                      <a:lnTo>
                        <a:pt x="64" y="280"/>
                      </a:lnTo>
                      <a:lnTo>
                        <a:pt x="64" y="288"/>
                      </a:lnTo>
                      <a:lnTo>
                        <a:pt x="72" y="280"/>
                      </a:lnTo>
                      <a:lnTo>
                        <a:pt x="80" y="272"/>
                      </a:lnTo>
                      <a:lnTo>
                        <a:pt x="88" y="264"/>
                      </a:lnTo>
                      <a:lnTo>
                        <a:pt x="88" y="272"/>
                      </a:lnTo>
                      <a:lnTo>
                        <a:pt x="80" y="280"/>
                      </a:lnTo>
                      <a:lnTo>
                        <a:pt x="72" y="288"/>
                      </a:lnTo>
                      <a:lnTo>
                        <a:pt x="80" y="296"/>
                      </a:lnTo>
                      <a:lnTo>
                        <a:pt x="80" y="304"/>
                      </a:lnTo>
                      <a:lnTo>
                        <a:pt x="88" y="296"/>
                      </a:lnTo>
                      <a:lnTo>
                        <a:pt x="88" y="288"/>
                      </a:lnTo>
                      <a:lnTo>
                        <a:pt x="96" y="280"/>
                      </a:lnTo>
                      <a:lnTo>
                        <a:pt x="112" y="312"/>
                      </a:lnTo>
                    </a:path>
                  </a:pathLst>
                </a:custGeom>
                <a:noFill/>
                <a:ln w="12700" cap="rnd">
                  <a:solidFill>
                    <a:srgbClr val="00FF00"/>
                  </a:solidFill>
                  <a:round/>
                  <a:headEnd/>
                  <a:tailEnd/>
                </a:ln>
              </p:spPr>
              <p:txBody>
                <a:bodyPr/>
                <a:lstStyle/>
                <a:p>
                  <a:endParaRPr lang="en-US"/>
                </a:p>
              </p:txBody>
            </p:sp>
            <p:grpSp>
              <p:nvGrpSpPr>
                <p:cNvPr id="27020" name="Group 2025"/>
                <p:cNvGrpSpPr>
                  <a:grpSpLocks/>
                </p:cNvGrpSpPr>
                <p:nvPr/>
              </p:nvGrpSpPr>
              <p:grpSpPr bwMode="auto">
                <a:xfrm>
                  <a:off x="2132" y="1347"/>
                  <a:ext cx="121" cy="161"/>
                  <a:chOff x="2132" y="1347"/>
                  <a:chExt cx="121" cy="161"/>
                </a:xfrm>
              </p:grpSpPr>
              <p:sp>
                <p:nvSpPr>
                  <p:cNvPr id="26738" name="Freeform 2026"/>
                  <p:cNvSpPr>
                    <a:spLocks/>
                  </p:cNvSpPr>
                  <p:nvPr/>
                </p:nvSpPr>
                <p:spPr bwMode="auto">
                  <a:xfrm>
                    <a:off x="2132" y="1483"/>
                    <a:ext cx="17" cy="17"/>
                  </a:xfrm>
                  <a:custGeom>
                    <a:avLst/>
                    <a:gdLst>
                      <a:gd name="T0" fmla="*/ 8 w 17"/>
                      <a:gd name="T1" fmla="*/ 8 h 17"/>
                      <a:gd name="T2" fmla="*/ 16 w 17"/>
                      <a:gd name="T3" fmla="*/ 8 h 17"/>
                      <a:gd name="T4" fmla="*/ 8 w 17"/>
                      <a:gd name="T5" fmla="*/ 0 h 17"/>
                      <a:gd name="T6" fmla="*/ 8 w 17"/>
                      <a:gd name="T7" fmla="*/ 8 h 17"/>
                      <a:gd name="T8" fmla="*/ 0 w 17"/>
                      <a:gd name="T9" fmla="*/ 8 h 17"/>
                      <a:gd name="T10" fmla="*/ 8 w 17"/>
                      <a:gd name="T11" fmla="*/ 16 h 17"/>
                      <a:gd name="T12" fmla="*/ 8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8" y="8"/>
                        </a:moveTo>
                        <a:lnTo>
                          <a:pt x="16" y="8"/>
                        </a:lnTo>
                        <a:lnTo>
                          <a:pt x="8" y="0"/>
                        </a:lnTo>
                        <a:lnTo>
                          <a:pt x="8" y="8"/>
                        </a:lnTo>
                        <a:lnTo>
                          <a:pt x="0" y="8"/>
                        </a:lnTo>
                        <a:lnTo>
                          <a:pt x="8" y="16"/>
                        </a:lnTo>
                        <a:lnTo>
                          <a:pt x="8" y="8"/>
                        </a:lnTo>
                      </a:path>
                    </a:pathLst>
                  </a:custGeom>
                  <a:noFill/>
                  <a:ln w="25400" cap="rnd">
                    <a:solidFill>
                      <a:srgbClr val="00FF00"/>
                    </a:solidFill>
                    <a:round/>
                    <a:headEnd/>
                    <a:tailEnd/>
                  </a:ln>
                </p:spPr>
                <p:txBody>
                  <a:bodyPr/>
                  <a:lstStyle/>
                  <a:p>
                    <a:endParaRPr lang="en-US"/>
                  </a:p>
                </p:txBody>
              </p:sp>
              <p:sp>
                <p:nvSpPr>
                  <p:cNvPr id="26739" name="Freeform 2027"/>
                  <p:cNvSpPr>
                    <a:spLocks/>
                  </p:cNvSpPr>
                  <p:nvPr/>
                </p:nvSpPr>
                <p:spPr bwMode="auto">
                  <a:xfrm>
                    <a:off x="2132" y="1483"/>
                    <a:ext cx="17" cy="17"/>
                  </a:xfrm>
                  <a:custGeom>
                    <a:avLst/>
                    <a:gdLst>
                      <a:gd name="T0" fmla="*/ 8 w 17"/>
                      <a:gd name="T1" fmla="*/ 8 h 17"/>
                      <a:gd name="T2" fmla="*/ 8 w 17"/>
                      <a:gd name="T3" fmla="*/ 8 h 17"/>
                      <a:gd name="T4" fmla="*/ 16 w 17"/>
                      <a:gd name="T5" fmla="*/ 8 h 17"/>
                      <a:gd name="T6" fmla="*/ 8 w 17"/>
                      <a:gd name="T7" fmla="*/ 0 h 17"/>
                      <a:gd name="T8" fmla="*/ 8 w 17"/>
                      <a:gd name="T9" fmla="*/ 8 h 17"/>
                      <a:gd name="T10" fmla="*/ 0 w 17"/>
                      <a:gd name="T11" fmla="*/ 8 h 17"/>
                      <a:gd name="T12" fmla="*/ 0 w 17"/>
                      <a:gd name="T13" fmla="*/ 16 h 17"/>
                      <a:gd name="T14" fmla="*/ 8 w 17"/>
                      <a:gd name="T15" fmla="*/ 8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8" y="8"/>
                        </a:moveTo>
                        <a:lnTo>
                          <a:pt x="8" y="8"/>
                        </a:lnTo>
                        <a:lnTo>
                          <a:pt x="16" y="8"/>
                        </a:lnTo>
                        <a:lnTo>
                          <a:pt x="8" y="0"/>
                        </a:lnTo>
                        <a:lnTo>
                          <a:pt x="8" y="8"/>
                        </a:lnTo>
                        <a:lnTo>
                          <a:pt x="0" y="8"/>
                        </a:lnTo>
                        <a:lnTo>
                          <a:pt x="0" y="16"/>
                        </a:lnTo>
                        <a:lnTo>
                          <a:pt x="8" y="8"/>
                        </a:lnTo>
                      </a:path>
                    </a:pathLst>
                  </a:custGeom>
                  <a:noFill/>
                  <a:ln w="12700" cap="rnd">
                    <a:solidFill>
                      <a:srgbClr val="00FF00"/>
                    </a:solidFill>
                    <a:round/>
                    <a:headEnd/>
                    <a:tailEnd/>
                  </a:ln>
                </p:spPr>
                <p:txBody>
                  <a:bodyPr/>
                  <a:lstStyle/>
                  <a:p>
                    <a:endParaRPr lang="en-US"/>
                  </a:p>
                </p:txBody>
              </p:sp>
              <p:sp>
                <p:nvSpPr>
                  <p:cNvPr id="26740" name="Freeform 2028"/>
                  <p:cNvSpPr>
                    <a:spLocks/>
                  </p:cNvSpPr>
                  <p:nvPr/>
                </p:nvSpPr>
                <p:spPr bwMode="auto">
                  <a:xfrm>
                    <a:off x="2132" y="1483"/>
                    <a:ext cx="17" cy="17"/>
                  </a:xfrm>
                  <a:custGeom>
                    <a:avLst/>
                    <a:gdLst>
                      <a:gd name="T0" fmla="*/ 8 w 17"/>
                      <a:gd name="T1" fmla="*/ 8 h 17"/>
                      <a:gd name="T2" fmla="*/ 16 w 17"/>
                      <a:gd name="T3" fmla="*/ 8 h 17"/>
                      <a:gd name="T4" fmla="*/ 8 w 17"/>
                      <a:gd name="T5" fmla="*/ 0 h 17"/>
                      <a:gd name="T6" fmla="*/ 8 w 17"/>
                      <a:gd name="T7" fmla="*/ 8 h 17"/>
                      <a:gd name="T8" fmla="*/ 0 w 17"/>
                      <a:gd name="T9" fmla="*/ 8 h 17"/>
                      <a:gd name="T10" fmla="*/ 8 w 17"/>
                      <a:gd name="T11" fmla="*/ 16 h 17"/>
                      <a:gd name="T12" fmla="*/ 8 w 17"/>
                      <a:gd name="T13" fmla="*/ 8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8" y="8"/>
                        </a:moveTo>
                        <a:lnTo>
                          <a:pt x="16" y="8"/>
                        </a:lnTo>
                        <a:lnTo>
                          <a:pt x="8" y="0"/>
                        </a:lnTo>
                        <a:lnTo>
                          <a:pt x="8" y="8"/>
                        </a:lnTo>
                        <a:lnTo>
                          <a:pt x="0" y="8"/>
                        </a:lnTo>
                        <a:lnTo>
                          <a:pt x="8" y="16"/>
                        </a:lnTo>
                        <a:lnTo>
                          <a:pt x="8" y="8"/>
                        </a:lnTo>
                      </a:path>
                    </a:pathLst>
                  </a:custGeom>
                  <a:noFill/>
                  <a:ln w="12700" cap="rnd">
                    <a:solidFill>
                      <a:srgbClr val="00FF00"/>
                    </a:solidFill>
                    <a:round/>
                    <a:headEnd/>
                    <a:tailEnd/>
                  </a:ln>
                </p:spPr>
                <p:txBody>
                  <a:bodyPr/>
                  <a:lstStyle/>
                  <a:p>
                    <a:endParaRPr lang="en-US"/>
                  </a:p>
                </p:txBody>
              </p:sp>
              <p:sp>
                <p:nvSpPr>
                  <p:cNvPr id="26741" name="Freeform 2029"/>
                  <p:cNvSpPr>
                    <a:spLocks/>
                  </p:cNvSpPr>
                  <p:nvPr/>
                </p:nvSpPr>
                <p:spPr bwMode="auto">
                  <a:xfrm>
                    <a:off x="2148" y="1475"/>
                    <a:ext cx="17" cy="1"/>
                  </a:xfrm>
                  <a:custGeom>
                    <a:avLst/>
                    <a:gdLst>
                      <a:gd name="T0" fmla="*/ 0 w 17"/>
                      <a:gd name="T1" fmla="*/ 0 h 1"/>
                      <a:gd name="T2" fmla="*/ 8 w 17"/>
                      <a:gd name="T3" fmla="*/ 0 h 1"/>
                      <a:gd name="T4" fmla="*/ 8 w 17"/>
                      <a:gd name="T5" fmla="*/ 0 h 1"/>
                      <a:gd name="T6" fmla="*/ 16 w 17"/>
                      <a:gd name="T7" fmla="*/ 0 h 1"/>
                      <a:gd name="T8" fmla="*/ 0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0" y="0"/>
                        </a:moveTo>
                        <a:lnTo>
                          <a:pt x="8" y="0"/>
                        </a:lnTo>
                        <a:lnTo>
                          <a:pt x="16" y="0"/>
                        </a:lnTo>
                        <a:lnTo>
                          <a:pt x="0" y="0"/>
                        </a:lnTo>
                      </a:path>
                    </a:pathLst>
                  </a:custGeom>
                  <a:noFill/>
                  <a:ln w="25400" cap="rnd">
                    <a:solidFill>
                      <a:srgbClr val="00FF00"/>
                    </a:solidFill>
                    <a:round/>
                    <a:headEnd/>
                    <a:tailEnd/>
                  </a:ln>
                </p:spPr>
                <p:txBody>
                  <a:bodyPr/>
                  <a:lstStyle/>
                  <a:p>
                    <a:endParaRPr lang="en-US"/>
                  </a:p>
                </p:txBody>
              </p:sp>
              <p:sp>
                <p:nvSpPr>
                  <p:cNvPr id="26742" name="Freeform 2030"/>
                  <p:cNvSpPr>
                    <a:spLocks/>
                  </p:cNvSpPr>
                  <p:nvPr/>
                </p:nvSpPr>
                <p:spPr bwMode="auto">
                  <a:xfrm>
                    <a:off x="2148" y="1475"/>
                    <a:ext cx="17" cy="17"/>
                  </a:xfrm>
                  <a:custGeom>
                    <a:avLst/>
                    <a:gdLst>
                      <a:gd name="T0" fmla="*/ 0 w 17"/>
                      <a:gd name="T1" fmla="*/ 8 h 17"/>
                      <a:gd name="T2" fmla="*/ 0 w 17"/>
                      <a:gd name="T3" fmla="*/ 8 h 17"/>
                      <a:gd name="T4" fmla="*/ 0 w 17"/>
                      <a:gd name="T5" fmla="*/ 16 h 17"/>
                      <a:gd name="T6" fmla="*/ 8 w 17"/>
                      <a:gd name="T7" fmla="*/ 8 h 17"/>
                      <a:gd name="T8" fmla="*/ 16 w 17"/>
                      <a:gd name="T9" fmla="*/ 0 h 17"/>
                      <a:gd name="T10" fmla="*/ 0 w 17"/>
                      <a:gd name="T11" fmla="*/ 8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8"/>
                        </a:moveTo>
                        <a:lnTo>
                          <a:pt x="0" y="8"/>
                        </a:lnTo>
                        <a:lnTo>
                          <a:pt x="0" y="16"/>
                        </a:lnTo>
                        <a:lnTo>
                          <a:pt x="8" y="8"/>
                        </a:lnTo>
                        <a:lnTo>
                          <a:pt x="16" y="0"/>
                        </a:lnTo>
                        <a:lnTo>
                          <a:pt x="0" y="8"/>
                        </a:lnTo>
                      </a:path>
                    </a:pathLst>
                  </a:custGeom>
                  <a:noFill/>
                  <a:ln w="12700" cap="rnd">
                    <a:solidFill>
                      <a:srgbClr val="00FF00"/>
                    </a:solidFill>
                    <a:round/>
                    <a:headEnd/>
                    <a:tailEnd/>
                  </a:ln>
                </p:spPr>
                <p:txBody>
                  <a:bodyPr/>
                  <a:lstStyle/>
                  <a:p>
                    <a:endParaRPr lang="en-US"/>
                  </a:p>
                </p:txBody>
              </p:sp>
              <p:sp>
                <p:nvSpPr>
                  <p:cNvPr id="26743" name="Freeform 2031"/>
                  <p:cNvSpPr>
                    <a:spLocks/>
                  </p:cNvSpPr>
                  <p:nvPr/>
                </p:nvSpPr>
                <p:spPr bwMode="auto">
                  <a:xfrm>
                    <a:off x="2148" y="1475"/>
                    <a:ext cx="17" cy="17"/>
                  </a:xfrm>
                  <a:custGeom>
                    <a:avLst/>
                    <a:gdLst>
                      <a:gd name="T0" fmla="*/ 0 w 17"/>
                      <a:gd name="T1" fmla="*/ 0 h 17"/>
                      <a:gd name="T2" fmla="*/ 8 w 17"/>
                      <a:gd name="T3" fmla="*/ 16 h 17"/>
                      <a:gd name="T4" fmla="*/ 8 w 17"/>
                      <a:gd name="T5" fmla="*/ 0 h 17"/>
                      <a:gd name="T6" fmla="*/ 16 w 17"/>
                      <a:gd name="T7" fmla="*/ 0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8" y="16"/>
                        </a:lnTo>
                        <a:lnTo>
                          <a:pt x="8" y="0"/>
                        </a:lnTo>
                        <a:lnTo>
                          <a:pt x="16" y="0"/>
                        </a:lnTo>
                        <a:lnTo>
                          <a:pt x="0" y="0"/>
                        </a:lnTo>
                      </a:path>
                    </a:pathLst>
                  </a:custGeom>
                  <a:noFill/>
                  <a:ln w="12700" cap="rnd">
                    <a:solidFill>
                      <a:srgbClr val="00FF00"/>
                    </a:solidFill>
                    <a:round/>
                    <a:headEnd/>
                    <a:tailEnd/>
                  </a:ln>
                </p:spPr>
                <p:txBody>
                  <a:bodyPr/>
                  <a:lstStyle/>
                  <a:p>
                    <a:endParaRPr lang="en-US"/>
                  </a:p>
                </p:txBody>
              </p:sp>
              <p:sp>
                <p:nvSpPr>
                  <p:cNvPr id="26744" name="Freeform 2032"/>
                  <p:cNvSpPr>
                    <a:spLocks/>
                  </p:cNvSpPr>
                  <p:nvPr/>
                </p:nvSpPr>
                <p:spPr bwMode="auto">
                  <a:xfrm>
                    <a:off x="2196" y="149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path>
                    </a:pathLst>
                  </a:custGeom>
                  <a:noFill/>
                  <a:ln w="25400" cap="rnd">
                    <a:solidFill>
                      <a:srgbClr val="00FF00"/>
                    </a:solidFill>
                    <a:round/>
                    <a:headEnd/>
                    <a:tailEnd/>
                  </a:ln>
                </p:spPr>
                <p:txBody>
                  <a:bodyPr/>
                  <a:lstStyle/>
                  <a:p>
                    <a:endParaRPr lang="en-US"/>
                  </a:p>
                </p:txBody>
              </p:sp>
              <p:sp>
                <p:nvSpPr>
                  <p:cNvPr id="26745" name="Freeform 2033"/>
                  <p:cNvSpPr>
                    <a:spLocks/>
                  </p:cNvSpPr>
                  <p:nvPr/>
                </p:nvSpPr>
                <p:spPr bwMode="auto">
                  <a:xfrm>
                    <a:off x="2196" y="1491"/>
                    <a:ext cx="17" cy="17"/>
                  </a:xfrm>
                  <a:custGeom>
                    <a:avLst/>
                    <a:gdLst>
                      <a:gd name="T0" fmla="*/ 0 w 17"/>
                      <a:gd name="T1" fmla="*/ 0 h 17"/>
                      <a:gd name="T2" fmla="*/ 0 w 17"/>
                      <a:gd name="T3" fmla="*/ 0 h 17"/>
                      <a:gd name="T4" fmla="*/ 16 w 17"/>
                      <a:gd name="T5" fmla="*/ 0 h 17"/>
                      <a:gd name="T6" fmla="*/ 16 w 17"/>
                      <a:gd name="T7" fmla="*/ 16 h 17"/>
                      <a:gd name="T8" fmla="*/ 0 w 17"/>
                      <a:gd name="T9" fmla="*/ 16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0" y="0"/>
                        </a:lnTo>
                        <a:lnTo>
                          <a:pt x="16" y="0"/>
                        </a:lnTo>
                        <a:lnTo>
                          <a:pt x="16" y="16"/>
                        </a:lnTo>
                        <a:lnTo>
                          <a:pt x="0" y="16"/>
                        </a:lnTo>
                        <a:lnTo>
                          <a:pt x="0" y="0"/>
                        </a:lnTo>
                      </a:path>
                    </a:pathLst>
                  </a:custGeom>
                  <a:noFill/>
                  <a:ln w="12700" cap="rnd">
                    <a:solidFill>
                      <a:srgbClr val="00FF00"/>
                    </a:solidFill>
                    <a:round/>
                    <a:headEnd/>
                    <a:tailEnd/>
                  </a:ln>
                </p:spPr>
                <p:txBody>
                  <a:bodyPr/>
                  <a:lstStyle/>
                  <a:p>
                    <a:endParaRPr lang="en-US"/>
                  </a:p>
                </p:txBody>
              </p:sp>
              <p:sp>
                <p:nvSpPr>
                  <p:cNvPr id="26746" name="Freeform 2034"/>
                  <p:cNvSpPr>
                    <a:spLocks/>
                  </p:cNvSpPr>
                  <p:nvPr/>
                </p:nvSpPr>
                <p:spPr bwMode="auto">
                  <a:xfrm>
                    <a:off x="2196" y="149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path>
                    </a:pathLst>
                  </a:custGeom>
                  <a:noFill/>
                  <a:ln w="12700" cap="rnd">
                    <a:solidFill>
                      <a:srgbClr val="00FF00"/>
                    </a:solidFill>
                    <a:round/>
                    <a:headEnd/>
                    <a:tailEnd/>
                  </a:ln>
                </p:spPr>
                <p:txBody>
                  <a:bodyPr/>
                  <a:lstStyle/>
                  <a:p>
                    <a:endParaRPr lang="en-US"/>
                  </a:p>
                </p:txBody>
              </p:sp>
              <p:sp>
                <p:nvSpPr>
                  <p:cNvPr id="26747" name="Freeform 2035"/>
                  <p:cNvSpPr>
                    <a:spLocks/>
                  </p:cNvSpPr>
                  <p:nvPr/>
                </p:nvSpPr>
                <p:spPr bwMode="auto">
                  <a:xfrm>
                    <a:off x="2236" y="1459"/>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lnTo>
                          <a:pt x="0" y="0"/>
                        </a:lnTo>
                      </a:path>
                    </a:pathLst>
                  </a:custGeom>
                  <a:noFill/>
                  <a:ln w="25400" cap="rnd">
                    <a:solidFill>
                      <a:srgbClr val="00FF00"/>
                    </a:solidFill>
                    <a:round/>
                    <a:headEnd/>
                    <a:tailEnd/>
                  </a:ln>
                </p:spPr>
                <p:txBody>
                  <a:bodyPr/>
                  <a:lstStyle/>
                  <a:p>
                    <a:endParaRPr lang="en-US"/>
                  </a:p>
                </p:txBody>
              </p:sp>
              <p:sp>
                <p:nvSpPr>
                  <p:cNvPr id="26748" name="Freeform 2036"/>
                  <p:cNvSpPr>
                    <a:spLocks/>
                  </p:cNvSpPr>
                  <p:nvPr/>
                </p:nvSpPr>
                <p:spPr bwMode="auto">
                  <a:xfrm>
                    <a:off x="2236" y="1459"/>
                    <a:ext cx="17" cy="17"/>
                  </a:xfrm>
                  <a:custGeom>
                    <a:avLst/>
                    <a:gdLst>
                      <a:gd name="T0" fmla="*/ 0 w 17"/>
                      <a:gd name="T1" fmla="*/ 0 h 17"/>
                      <a:gd name="T2" fmla="*/ 0 w 17"/>
                      <a:gd name="T3" fmla="*/ 0 h 17"/>
                      <a:gd name="T4" fmla="*/ 0 w 17"/>
                      <a:gd name="T5" fmla="*/ 8 h 17"/>
                      <a:gd name="T6" fmla="*/ 16 w 17"/>
                      <a:gd name="T7" fmla="*/ 16 h 17"/>
                      <a:gd name="T8" fmla="*/ 16 w 17"/>
                      <a:gd name="T9" fmla="*/ 8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0" y="0"/>
                        </a:lnTo>
                        <a:lnTo>
                          <a:pt x="0" y="8"/>
                        </a:lnTo>
                        <a:lnTo>
                          <a:pt x="16" y="16"/>
                        </a:lnTo>
                        <a:lnTo>
                          <a:pt x="16" y="8"/>
                        </a:lnTo>
                        <a:lnTo>
                          <a:pt x="0" y="0"/>
                        </a:lnTo>
                      </a:path>
                    </a:pathLst>
                  </a:custGeom>
                  <a:noFill/>
                  <a:ln w="12700" cap="rnd">
                    <a:solidFill>
                      <a:srgbClr val="00FF00"/>
                    </a:solidFill>
                    <a:round/>
                    <a:headEnd/>
                    <a:tailEnd/>
                  </a:ln>
                </p:spPr>
                <p:txBody>
                  <a:bodyPr/>
                  <a:lstStyle/>
                  <a:p>
                    <a:endParaRPr lang="en-US"/>
                  </a:p>
                </p:txBody>
              </p:sp>
              <p:sp>
                <p:nvSpPr>
                  <p:cNvPr id="26749" name="Freeform 2037"/>
                  <p:cNvSpPr>
                    <a:spLocks/>
                  </p:cNvSpPr>
                  <p:nvPr/>
                </p:nvSpPr>
                <p:spPr bwMode="auto">
                  <a:xfrm>
                    <a:off x="2236" y="1459"/>
                    <a:ext cx="17" cy="17"/>
                  </a:xfrm>
                  <a:custGeom>
                    <a:avLst/>
                    <a:gdLst>
                      <a:gd name="T0" fmla="*/ 0 w 17"/>
                      <a:gd name="T1" fmla="*/ 0 h 17"/>
                      <a:gd name="T2" fmla="*/ 0 w 17"/>
                      <a:gd name="T3" fmla="*/ 0 h 17"/>
                      <a:gd name="T4" fmla="*/ 16 w 17"/>
                      <a:gd name="T5" fmla="*/ 16 h 17"/>
                      <a:gd name="T6" fmla="*/ 0 w 17"/>
                      <a:gd name="T7" fmla="*/ 0 h 17"/>
                      <a:gd name="T8" fmla="*/ 0 60000 65536"/>
                      <a:gd name="T9" fmla="*/ 0 60000 65536"/>
                      <a:gd name="T10" fmla="*/ 0 60000 65536"/>
                      <a:gd name="T11" fmla="*/ 0 60000 65536"/>
                      <a:gd name="T12" fmla="*/ 0 w 17"/>
                      <a:gd name="T13" fmla="*/ 0 h 17"/>
                      <a:gd name="T14" fmla="*/ 17 w 17"/>
                      <a:gd name="T15" fmla="*/ 17 h 17"/>
                    </a:gdLst>
                    <a:ahLst/>
                    <a:cxnLst>
                      <a:cxn ang="T8">
                        <a:pos x="T0" y="T1"/>
                      </a:cxn>
                      <a:cxn ang="T9">
                        <a:pos x="T2" y="T3"/>
                      </a:cxn>
                      <a:cxn ang="T10">
                        <a:pos x="T4" y="T5"/>
                      </a:cxn>
                      <a:cxn ang="T11">
                        <a:pos x="T6" y="T7"/>
                      </a:cxn>
                    </a:cxnLst>
                    <a:rect l="T12" t="T13" r="T14" b="T15"/>
                    <a:pathLst>
                      <a:path w="17" h="17">
                        <a:moveTo>
                          <a:pt x="0" y="0"/>
                        </a:moveTo>
                        <a:lnTo>
                          <a:pt x="0" y="0"/>
                        </a:lnTo>
                        <a:lnTo>
                          <a:pt x="16" y="16"/>
                        </a:lnTo>
                        <a:lnTo>
                          <a:pt x="0" y="0"/>
                        </a:lnTo>
                      </a:path>
                    </a:pathLst>
                  </a:custGeom>
                  <a:noFill/>
                  <a:ln w="12700" cap="rnd">
                    <a:solidFill>
                      <a:srgbClr val="00FF00"/>
                    </a:solidFill>
                    <a:round/>
                    <a:headEnd/>
                    <a:tailEnd/>
                  </a:ln>
                </p:spPr>
                <p:txBody>
                  <a:bodyPr/>
                  <a:lstStyle/>
                  <a:p>
                    <a:endParaRPr lang="en-US"/>
                  </a:p>
                </p:txBody>
              </p:sp>
              <p:sp>
                <p:nvSpPr>
                  <p:cNvPr id="26750" name="Freeform 2038"/>
                  <p:cNvSpPr>
                    <a:spLocks/>
                  </p:cNvSpPr>
                  <p:nvPr/>
                </p:nvSpPr>
                <p:spPr bwMode="auto">
                  <a:xfrm>
                    <a:off x="2228" y="1387"/>
                    <a:ext cx="1" cy="17"/>
                  </a:xfrm>
                  <a:custGeom>
                    <a:avLst/>
                    <a:gdLst>
                      <a:gd name="T0" fmla="*/ 0 w 1"/>
                      <a:gd name="T1" fmla="*/ 0 h 17"/>
                      <a:gd name="T2" fmla="*/ 0 w 1"/>
                      <a:gd name="T3" fmla="*/ 0 h 17"/>
                      <a:gd name="T4" fmla="*/ 0 w 1"/>
                      <a:gd name="T5" fmla="*/ 8 h 17"/>
                      <a:gd name="T6" fmla="*/ 0 w 1"/>
                      <a:gd name="T7" fmla="*/ 16 h 17"/>
                      <a:gd name="T8" fmla="*/ 0 w 1"/>
                      <a:gd name="T9" fmla="*/ 0 h 17"/>
                      <a:gd name="T10" fmla="*/ 0 60000 65536"/>
                      <a:gd name="T11" fmla="*/ 0 60000 65536"/>
                      <a:gd name="T12" fmla="*/ 0 60000 65536"/>
                      <a:gd name="T13" fmla="*/ 0 60000 65536"/>
                      <a:gd name="T14" fmla="*/ 0 60000 65536"/>
                      <a:gd name="T15" fmla="*/ 0 w 1"/>
                      <a:gd name="T16" fmla="*/ 0 h 17"/>
                      <a:gd name="T17" fmla="*/ 1 w 1"/>
                      <a:gd name="T18" fmla="*/ 17 h 17"/>
                    </a:gdLst>
                    <a:ahLst/>
                    <a:cxnLst>
                      <a:cxn ang="T10">
                        <a:pos x="T0" y="T1"/>
                      </a:cxn>
                      <a:cxn ang="T11">
                        <a:pos x="T2" y="T3"/>
                      </a:cxn>
                      <a:cxn ang="T12">
                        <a:pos x="T4" y="T5"/>
                      </a:cxn>
                      <a:cxn ang="T13">
                        <a:pos x="T6" y="T7"/>
                      </a:cxn>
                      <a:cxn ang="T14">
                        <a:pos x="T8" y="T9"/>
                      </a:cxn>
                    </a:cxnLst>
                    <a:rect l="T15" t="T16" r="T17" b="T18"/>
                    <a:pathLst>
                      <a:path w="1" h="17">
                        <a:moveTo>
                          <a:pt x="0" y="0"/>
                        </a:moveTo>
                        <a:lnTo>
                          <a:pt x="0" y="0"/>
                        </a:lnTo>
                        <a:lnTo>
                          <a:pt x="0" y="8"/>
                        </a:lnTo>
                        <a:lnTo>
                          <a:pt x="0" y="16"/>
                        </a:lnTo>
                        <a:lnTo>
                          <a:pt x="0" y="0"/>
                        </a:lnTo>
                      </a:path>
                    </a:pathLst>
                  </a:custGeom>
                  <a:noFill/>
                  <a:ln w="25400" cap="rnd">
                    <a:solidFill>
                      <a:srgbClr val="00FF00"/>
                    </a:solidFill>
                    <a:round/>
                    <a:headEnd/>
                    <a:tailEnd/>
                  </a:ln>
                </p:spPr>
                <p:txBody>
                  <a:bodyPr/>
                  <a:lstStyle/>
                  <a:p>
                    <a:endParaRPr lang="en-US"/>
                  </a:p>
                </p:txBody>
              </p:sp>
              <p:sp>
                <p:nvSpPr>
                  <p:cNvPr id="26751" name="Freeform 2039"/>
                  <p:cNvSpPr>
                    <a:spLocks/>
                  </p:cNvSpPr>
                  <p:nvPr/>
                </p:nvSpPr>
                <p:spPr bwMode="auto">
                  <a:xfrm>
                    <a:off x="2228" y="1387"/>
                    <a:ext cx="17" cy="17"/>
                  </a:xfrm>
                  <a:custGeom>
                    <a:avLst/>
                    <a:gdLst>
                      <a:gd name="T0" fmla="*/ 0 w 17"/>
                      <a:gd name="T1" fmla="*/ 0 h 17"/>
                      <a:gd name="T2" fmla="*/ 0 w 17"/>
                      <a:gd name="T3" fmla="*/ 0 h 17"/>
                      <a:gd name="T4" fmla="*/ 8 w 17"/>
                      <a:gd name="T5" fmla="*/ 8 h 17"/>
                      <a:gd name="T6" fmla="*/ 8 w 17"/>
                      <a:gd name="T7" fmla="*/ 16 h 17"/>
                      <a:gd name="T8" fmla="*/ 16 w 17"/>
                      <a:gd name="T9" fmla="*/ 16 h 17"/>
                      <a:gd name="T10" fmla="*/ 8 w 17"/>
                      <a:gd name="T11" fmla="*/ 16 h 17"/>
                      <a:gd name="T12" fmla="*/ 0 w 17"/>
                      <a:gd name="T13" fmla="*/ 8 h 17"/>
                      <a:gd name="T14" fmla="*/ 0 w 17"/>
                      <a:gd name="T15" fmla="*/ 0 h 17"/>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7"/>
                      <a:gd name="T26" fmla="*/ 17 w 17"/>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7">
                        <a:moveTo>
                          <a:pt x="0" y="0"/>
                        </a:moveTo>
                        <a:lnTo>
                          <a:pt x="0" y="0"/>
                        </a:lnTo>
                        <a:lnTo>
                          <a:pt x="8" y="8"/>
                        </a:lnTo>
                        <a:lnTo>
                          <a:pt x="8" y="16"/>
                        </a:lnTo>
                        <a:lnTo>
                          <a:pt x="16" y="16"/>
                        </a:lnTo>
                        <a:lnTo>
                          <a:pt x="8" y="16"/>
                        </a:lnTo>
                        <a:lnTo>
                          <a:pt x="0" y="8"/>
                        </a:lnTo>
                        <a:lnTo>
                          <a:pt x="0" y="0"/>
                        </a:lnTo>
                      </a:path>
                    </a:pathLst>
                  </a:custGeom>
                  <a:noFill/>
                  <a:ln w="12700" cap="rnd">
                    <a:solidFill>
                      <a:srgbClr val="00FF00"/>
                    </a:solidFill>
                    <a:round/>
                    <a:headEnd/>
                    <a:tailEnd/>
                  </a:ln>
                </p:spPr>
                <p:txBody>
                  <a:bodyPr/>
                  <a:lstStyle/>
                  <a:p>
                    <a:endParaRPr lang="en-US"/>
                  </a:p>
                </p:txBody>
              </p:sp>
              <p:sp>
                <p:nvSpPr>
                  <p:cNvPr id="26752" name="Freeform 2040"/>
                  <p:cNvSpPr>
                    <a:spLocks/>
                  </p:cNvSpPr>
                  <p:nvPr/>
                </p:nvSpPr>
                <p:spPr bwMode="auto">
                  <a:xfrm>
                    <a:off x="2228" y="1387"/>
                    <a:ext cx="17" cy="17"/>
                  </a:xfrm>
                  <a:custGeom>
                    <a:avLst/>
                    <a:gdLst>
                      <a:gd name="T0" fmla="*/ 0 w 17"/>
                      <a:gd name="T1" fmla="*/ 0 h 17"/>
                      <a:gd name="T2" fmla="*/ 16 w 17"/>
                      <a:gd name="T3" fmla="*/ 0 h 17"/>
                      <a:gd name="T4" fmla="*/ 16 w 17"/>
                      <a:gd name="T5" fmla="*/ 8 h 17"/>
                      <a:gd name="T6" fmla="*/ 16 w 17"/>
                      <a:gd name="T7" fmla="*/ 16 h 17"/>
                      <a:gd name="T8" fmla="*/ 0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0" y="0"/>
                        </a:moveTo>
                        <a:lnTo>
                          <a:pt x="16" y="0"/>
                        </a:lnTo>
                        <a:lnTo>
                          <a:pt x="16" y="8"/>
                        </a:lnTo>
                        <a:lnTo>
                          <a:pt x="16" y="16"/>
                        </a:lnTo>
                        <a:lnTo>
                          <a:pt x="0" y="0"/>
                        </a:lnTo>
                      </a:path>
                    </a:pathLst>
                  </a:custGeom>
                  <a:noFill/>
                  <a:ln w="12700" cap="rnd">
                    <a:solidFill>
                      <a:srgbClr val="00FF00"/>
                    </a:solidFill>
                    <a:round/>
                    <a:headEnd/>
                    <a:tailEnd/>
                  </a:ln>
                </p:spPr>
                <p:txBody>
                  <a:bodyPr/>
                  <a:lstStyle/>
                  <a:p>
                    <a:endParaRPr lang="en-US"/>
                  </a:p>
                </p:txBody>
              </p:sp>
              <p:sp>
                <p:nvSpPr>
                  <p:cNvPr id="26753" name="Freeform 2041"/>
                  <p:cNvSpPr>
                    <a:spLocks/>
                  </p:cNvSpPr>
                  <p:nvPr/>
                </p:nvSpPr>
                <p:spPr bwMode="auto">
                  <a:xfrm>
                    <a:off x="2180" y="13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path>
                    </a:pathLst>
                  </a:custGeom>
                  <a:noFill/>
                  <a:ln w="25400" cap="rnd">
                    <a:solidFill>
                      <a:srgbClr val="00FF00"/>
                    </a:solidFill>
                    <a:round/>
                    <a:headEnd/>
                    <a:tailEnd/>
                  </a:ln>
                </p:spPr>
                <p:txBody>
                  <a:bodyPr/>
                  <a:lstStyle/>
                  <a:p>
                    <a:endParaRPr lang="en-US"/>
                  </a:p>
                </p:txBody>
              </p:sp>
              <p:sp>
                <p:nvSpPr>
                  <p:cNvPr id="26754" name="Freeform 2042"/>
                  <p:cNvSpPr>
                    <a:spLocks/>
                  </p:cNvSpPr>
                  <p:nvPr/>
                </p:nvSpPr>
                <p:spPr bwMode="auto">
                  <a:xfrm>
                    <a:off x="2180" y="1363"/>
                    <a:ext cx="17" cy="17"/>
                  </a:xfrm>
                  <a:custGeom>
                    <a:avLst/>
                    <a:gdLst>
                      <a:gd name="T0" fmla="*/ 16 w 17"/>
                      <a:gd name="T1" fmla="*/ 0 h 17"/>
                      <a:gd name="T2" fmla="*/ 16 w 17"/>
                      <a:gd name="T3" fmla="*/ 0 h 17"/>
                      <a:gd name="T4" fmla="*/ 0 w 17"/>
                      <a:gd name="T5" fmla="*/ 0 h 17"/>
                      <a:gd name="T6" fmla="*/ 0 w 17"/>
                      <a:gd name="T7" fmla="*/ 16 h 17"/>
                      <a:gd name="T8" fmla="*/ 16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6" y="0"/>
                        </a:moveTo>
                        <a:lnTo>
                          <a:pt x="16" y="0"/>
                        </a:lnTo>
                        <a:lnTo>
                          <a:pt x="0" y="0"/>
                        </a:lnTo>
                        <a:lnTo>
                          <a:pt x="0" y="16"/>
                        </a:lnTo>
                        <a:lnTo>
                          <a:pt x="16" y="0"/>
                        </a:lnTo>
                      </a:path>
                    </a:pathLst>
                  </a:custGeom>
                  <a:noFill/>
                  <a:ln w="12700" cap="rnd">
                    <a:solidFill>
                      <a:srgbClr val="00FF00"/>
                    </a:solidFill>
                    <a:round/>
                    <a:headEnd/>
                    <a:tailEnd/>
                  </a:ln>
                </p:spPr>
                <p:txBody>
                  <a:bodyPr/>
                  <a:lstStyle/>
                  <a:p>
                    <a:endParaRPr lang="en-US"/>
                  </a:p>
                </p:txBody>
              </p:sp>
              <p:sp>
                <p:nvSpPr>
                  <p:cNvPr id="26755" name="Freeform 2043"/>
                  <p:cNvSpPr>
                    <a:spLocks/>
                  </p:cNvSpPr>
                  <p:nvPr/>
                </p:nvSpPr>
                <p:spPr bwMode="auto">
                  <a:xfrm>
                    <a:off x="2180" y="1363"/>
                    <a:ext cx="17" cy="1"/>
                  </a:xfrm>
                  <a:custGeom>
                    <a:avLst/>
                    <a:gdLst>
                      <a:gd name="T0" fmla="*/ 16 w 17"/>
                      <a:gd name="T1" fmla="*/ 0 h 1"/>
                      <a:gd name="T2" fmla="*/ 0 w 17"/>
                      <a:gd name="T3" fmla="*/ 0 h 1"/>
                      <a:gd name="T4" fmla="*/ 16 w 17"/>
                      <a:gd name="T5" fmla="*/ 0 h 1"/>
                      <a:gd name="T6" fmla="*/ 0 60000 65536"/>
                      <a:gd name="T7" fmla="*/ 0 60000 65536"/>
                      <a:gd name="T8" fmla="*/ 0 60000 65536"/>
                      <a:gd name="T9" fmla="*/ 0 w 17"/>
                      <a:gd name="T10" fmla="*/ 0 h 1"/>
                      <a:gd name="T11" fmla="*/ 17 w 17"/>
                      <a:gd name="T12" fmla="*/ 1 h 1"/>
                    </a:gdLst>
                    <a:ahLst/>
                    <a:cxnLst>
                      <a:cxn ang="T6">
                        <a:pos x="T0" y="T1"/>
                      </a:cxn>
                      <a:cxn ang="T7">
                        <a:pos x="T2" y="T3"/>
                      </a:cxn>
                      <a:cxn ang="T8">
                        <a:pos x="T4" y="T5"/>
                      </a:cxn>
                    </a:cxnLst>
                    <a:rect l="T9" t="T10" r="T11" b="T12"/>
                    <a:pathLst>
                      <a:path w="17" h="1">
                        <a:moveTo>
                          <a:pt x="16" y="0"/>
                        </a:moveTo>
                        <a:lnTo>
                          <a:pt x="0" y="0"/>
                        </a:lnTo>
                        <a:lnTo>
                          <a:pt x="16" y="0"/>
                        </a:lnTo>
                      </a:path>
                    </a:pathLst>
                  </a:custGeom>
                  <a:noFill/>
                  <a:ln w="12700" cap="rnd">
                    <a:solidFill>
                      <a:srgbClr val="00FF00"/>
                    </a:solidFill>
                    <a:round/>
                    <a:headEnd/>
                    <a:tailEnd/>
                  </a:ln>
                </p:spPr>
                <p:txBody>
                  <a:bodyPr/>
                  <a:lstStyle/>
                  <a:p>
                    <a:endParaRPr lang="en-US"/>
                  </a:p>
                </p:txBody>
              </p:sp>
              <p:sp>
                <p:nvSpPr>
                  <p:cNvPr id="26756" name="Freeform 2044"/>
                  <p:cNvSpPr>
                    <a:spLocks/>
                  </p:cNvSpPr>
                  <p:nvPr/>
                </p:nvSpPr>
                <p:spPr bwMode="auto">
                  <a:xfrm>
                    <a:off x="2188" y="1363"/>
                    <a:ext cx="17" cy="1"/>
                  </a:xfrm>
                  <a:custGeom>
                    <a:avLst/>
                    <a:gdLst>
                      <a:gd name="T0" fmla="*/ 8 w 17"/>
                      <a:gd name="T1" fmla="*/ 0 h 1"/>
                      <a:gd name="T2" fmla="*/ 8 w 17"/>
                      <a:gd name="T3" fmla="*/ 0 h 1"/>
                      <a:gd name="T4" fmla="*/ 16 w 17"/>
                      <a:gd name="T5" fmla="*/ 0 h 1"/>
                      <a:gd name="T6" fmla="*/ 0 w 17"/>
                      <a:gd name="T7" fmla="*/ 0 h 1"/>
                      <a:gd name="T8" fmla="*/ 8 w 17"/>
                      <a:gd name="T9" fmla="*/ 0 h 1"/>
                      <a:gd name="T10" fmla="*/ 0 60000 65536"/>
                      <a:gd name="T11" fmla="*/ 0 60000 65536"/>
                      <a:gd name="T12" fmla="*/ 0 60000 65536"/>
                      <a:gd name="T13" fmla="*/ 0 60000 65536"/>
                      <a:gd name="T14" fmla="*/ 0 60000 65536"/>
                      <a:gd name="T15" fmla="*/ 0 w 17"/>
                      <a:gd name="T16" fmla="*/ 0 h 1"/>
                      <a:gd name="T17" fmla="*/ 17 w 17"/>
                      <a:gd name="T18" fmla="*/ 1 h 1"/>
                    </a:gdLst>
                    <a:ahLst/>
                    <a:cxnLst>
                      <a:cxn ang="T10">
                        <a:pos x="T0" y="T1"/>
                      </a:cxn>
                      <a:cxn ang="T11">
                        <a:pos x="T2" y="T3"/>
                      </a:cxn>
                      <a:cxn ang="T12">
                        <a:pos x="T4" y="T5"/>
                      </a:cxn>
                      <a:cxn ang="T13">
                        <a:pos x="T6" y="T7"/>
                      </a:cxn>
                      <a:cxn ang="T14">
                        <a:pos x="T8" y="T9"/>
                      </a:cxn>
                    </a:cxnLst>
                    <a:rect l="T15" t="T16" r="T17" b="T18"/>
                    <a:pathLst>
                      <a:path w="17" h="1">
                        <a:moveTo>
                          <a:pt x="8" y="0"/>
                        </a:moveTo>
                        <a:lnTo>
                          <a:pt x="8" y="0"/>
                        </a:lnTo>
                        <a:lnTo>
                          <a:pt x="16" y="0"/>
                        </a:lnTo>
                        <a:lnTo>
                          <a:pt x="0" y="0"/>
                        </a:lnTo>
                        <a:lnTo>
                          <a:pt x="8" y="0"/>
                        </a:lnTo>
                      </a:path>
                    </a:pathLst>
                  </a:custGeom>
                  <a:noFill/>
                  <a:ln w="25400" cap="rnd">
                    <a:solidFill>
                      <a:srgbClr val="00FF00"/>
                    </a:solidFill>
                    <a:round/>
                    <a:headEnd/>
                    <a:tailEnd/>
                  </a:ln>
                </p:spPr>
                <p:txBody>
                  <a:bodyPr/>
                  <a:lstStyle/>
                  <a:p>
                    <a:endParaRPr lang="en-US"/>
                  </a:p>
                </p:txBody>
              </p:sp>
              <p:sp>
                <p:nvSpPr>
                  <p:cNvPr id="26757" name="Freeform 2045"/>
                  <p:cNvSpPr>
                    <a:spLocks/>
                  </p:cNvSpPr>
                  <p:nvPr/>
                </p:nvSpPr>
                <p:spPr bwMode="auto">
                  <a:xfrm>
                    <a:off x="2188" y="1363"/>
                    <a:ext cx="17" cy="17"/>
                  </a:xfrm>
                  <a:custGeom>
                    <a:avLst/>
                    <a:gdLst>
                      <a:gd name="T0" fmla="*/ 0 w 17"/>
                      <a:gd name="T1" fmla="*/ 0 h 17"/>
                      <a:gd name="T2" fmla="*/ 0 w 17"/>
                      <a:gd name="T3" fmla="*/ 0 h 17"/>
                      <a:gd name="T4" fmla="*/ 16 w 17"/>
                      <a:gd name="T5" fmla="*/ 0 h 17"/>
                      <a:gd name="T6" fmla="*/ 16 w 17"/>
                      <a:gd name="T7" fmla="*/ 16 h 17"/>
                      <a:gd name="T8" fmla="*/ 0 w 17"/>
                      <a:gd name="T9" fmla="*/ 16 h 17"/>
                      <a:gd name="T10" fmla="*/ 0 w 17"/>
                      <a:gd name="T11" fmla="*/ 0 h 17"/>
                      <a:gd name="T12" fmla="*/ 0 60000 65536"/>
                      <a:gd name="T13" fmla="*/ 0 60000 65536"/>
                      <a:gd name="T14" fmla="*/ 0 60000 65536"/>
                      <a:gd name="T15" fmla="*/ 0 60000 65536"/>
                      <a:gd name="T16" fmla="*/ 0 60000 65536"/>
                      <a:gd name="T17" fmla="*/ 0 60000 65536"/>
                      <a:gd name="T18" fmla="*/ 0 w 17"/>
                      <a:gd name="T19" fmla="*/ 0 h 17"/>
                      <a:gd name="T20" fmla="*/ 17 w 17"/>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17" h="17">
                        <a:moveTo>
                          <a:pt x="0" y="0"/>
                        </a:moveTo>
                        <a:lnTo>
                          <a:pt x="0" y="0"/>
                        </a:lnTo>
                        <a:lnTo>
                          <a:pt x="16" y="0"/>
                        </a:lnTo>
                        <a:lnTo>
                          <a:pt x="16" y="16"/>
                        </a:lnTo>
                        <a:lnTo>
                          <a:pt x="0" y="16"/>
                        </a:lnTo>
                        <a:lnTo>
                          <a:pt x="0" y="0"/>
                        </a:lnTo>
                      </a:path>
                    </a:pathLst>
                  </a:custGeom>
                  <a:noFill/>
                  <a:ln w="12700" cap="rnd">
                    <a:solidFill>
                      <a:srgbClr val="00FF00"/>
                    </a:solidFill>
                    <a:round/>
                    <a:headEnd/>
                    <a:tailEnd/>
                  </a:ln>
                </p:spPr>
                <p:txBody>
                  <a:bodyPr/>
                  <a:lstStyle/>
                  <a:p>
                    <a:endParaRPr lang="en-US"/>
                  </a:p>
                </p:txBody>
              </p:sp>
              <p:sp>
                <p:nvSpPr>
                  <p:cNvPr id="26758" name="Freeform 2046"/>
                  <p:cNvSpPr>
                    <a:spLocks/>
                  </p:cNvSpPr>
                  <p:nvPr/>
                </p:nvSpPr>
                <p:spPr bwMode="auto">
                  <a:xfrm>
                    <a:off x="2188" y="1363"/>
                    <a:ext cx="17" cy="17"/>
                  </a:xfrm>
                  <a:custGeom>
                    <a:avLst/>
                    <a:gdLst>
                      <a:gd name="T0" fmla="*/ 8 w 17"/>
                      <a:gd name="T1" fmla="*/ 0 h 17"/>
                      <a:gd name="T2" fmla="*/ 8 w 17"/>
                      <a:gd name="T3" fmla="*/ 0 h 17"/>
                      <a:gd name="T4" fmla="*/ 16 w 17"/>
                      <a:gd name="T5" fmla="*/ 0 h 17"/>
                      <a:gd name="T6" fmla="*/ 0 w 17"/>
                      <a:gd name="T7" fmla="*/ 16 h 17"/>
                      <a:gd name="T8" fmla="*/ 8 w 17"/>
                      <a:gd name="T9" fmla="*/ 0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0"/>
                        </a:moveTo>
                        <a:lnTo>
                          <a:pt x="8" y="0"/>
                        </a:lnTo>
                        <a:lnTo>
                          <a:pt x="16" y="0"/>
                        </a:lnTo>
                        <a:lnTo>
                          <a:pt x="0" y="16"/>
                        </a:lnTo>
                        <a:lnTo>
                          <a:pt x="8" y="0"/>
                        </a:lnTo>
                      </a:path>
                    </a:pathLst>
                  </a:custGeom>
                  <a:noFill/>
                  <a:ln w="12700" cap="rnd">
                    <a:solidFill>
                      <a:srgbClr val="00FF00"/>
                    </a:solidFill>
                    <a:round/>
                    <a:headEnd/>
                    <a:tailEnd/>
                  </a:ln>
                </p:spPr>
                <p:txBody>
                  <a:bodyPr/>
                  <a:lstStyle/>
                  <a:p>
                    <a:endParaRPr lang="en-US"/>
                  </a:p>
                </p:txBody>
              </p:sp>
              <p:sp>
                <p:nvSpPr>
                  <p:cNvPr id="26759" name="Freeform 2047"/>
                  <p:cNvSpPr>
                    <a:spLocks/>
                  </p:cNvSpPr>
                  <p:nvPr/>
                </p:nvSpPr>
                <p:spPr bwMode="auto">
                  <a:xfrm>
                    <a:off x="2156" y="1347"/>
                    <a:ext cx="17" cy="1"/>
                  </a:xfrm>
                  <a:custGeom>
                    <a:avLst/>
                    <a:gdLst>
                      <a:gd name="T0" fmla="*/ 0 w 17"/>
                      <a:gd name="T1" fmla="*/ 0 h 1"/>
                      <a:gd name="T2" fmla="*/ 8 w 17"/>
                      <a:gd name="T3" fmla="*/ 0 h 1"/>
                      <a:gd name="T4" fmla="*/ 16 w 17"/>
                      <a:gd name="T5" fmla="*/ 0 h 1"/>
                      <a:gd name="T6" fmla="*/ 16 w 17"/>
                      <a:gd name="T7" fmla="*/ 0 h 1"/>
                      <a:gd name="T8" fmla="*/ 8 w 17"/>
                      <a:gd name="T9" fmla="*/ 0 h 1"/>
                      <a:gd name="T10" fmla="*/ 0 w 17"/>
                      <a:gd name="T11" fmla="*/ 0 h 1"/>
                      <a:gd name="T12" fmla="*/ 0 w 17"/>
                      <a:gd name="T13" fmla="*/ 0 h 1"/>
                      <a:gd name="T14" fmla="*/ 0 60000 65536"/>
                      <a:gd name="T15" fmla="*/ 0 60000 65536"/>
                      <a:gd name="T16" fmla="*/ 0 60000 65536"/>
                      <a:gd name="T17" fmla="*/ 0 60000 65536"/>
                      <a:gd name="T18" fmla="*/ 0 60000 65536"/>
                      <a:gd name="T19" fmla="*/ 0 60000 65536"/>
                      <a:gd name="T20" fmla="*/ 0 60000 65536"/>
                      <a:gd name="T21" fmla="*/ 0 w 17"/>
                      <a:gd name="T22" fmla="*/ 0 h 1"/>
                      <a:gd name="T23" fmla="*/ 17 w 17"/>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
                        <a:moveTo>
                          <a:pt x="0" y="0"/>
                        </a:moveTo>
                        <a:lnTo>
                          <a:pt x="8" y="0"/>
                        </a:lnTo>
                        <a:lnTo>
                          <a:pt x="16" y="0"/>
                        </a:lnTo>
                        <a:lnTo>
                          <a:pt x="8" y="0"/>
                        </a:lnTo>
                        <a:lnTo>
                          <a:pt x="0" y="0"/>
                        </a:lnTo>
                      </a:path>
                    </a:pathLst>
                  </a:custGeom>
                  <a:noFill/>
                  <a:ln w="25400" cap="rnd">
                    <a:solidFill>
                      <a:srgbClr val="00FF00"/>
                    </a:solidFill>
                    <a:round/>
                    <a:headEnd/>
                    <a:tailEnd/>
                  </a:ln>
                </p:spPr>
                <p:txBody>
                  <a:bodyPr/>
                  <a:lstStyle/>
                  <a:p>
                    <a:endParaRPr lang="en-US"/>
                  </a:p>
                </p:txBody>
              </p:sp>
              <p:sp>
                <p:nvSpPr>
                  <p:cNvPr id="26760" name="Freeform 2048"/>
                  <p:cNvSpPr>
                    <a:spLocks/>
                  </p:cNvSpPr>
                  <p:nvPr/>
                </p:nvSpPr>
                <p:spPr bwMode="auto">
                  <a:xfrm>
                    <a:off x="2156" y="1347"/>
                    <a:ext cx="25" cy="17"/>
                  </a:xfrm>
                  <a:custGeom>
                    <a:avLst/>
                    <a:gdLst>
                      <a:gd name="T0" fmla="*/ 8 w 25"/>
                      <a:gd name="T1" fmla="*/ 8 h 17"/>
                      <a:gd name="T2" fmla="*/ 8 w 25"/>
                      <a:gd name="T3" fmla="*/ 8 h 17"/>
                      <a:gd name="T4" fmla="*/ 16 w 25"/>
                      <a:gd name="T5" fmla="*/ 8 h 17"/>
                      <a:gd name="T6" fmla="*/ 24 w 25"/>
                      <a:gd name="T7" fmla="*/ 0 h 17"/>
                      <a:gd name="T8" fmla="*/ 24 w 25"/>
                      <a:gd name="T9" fmla="*/ 8 h 17"/>
                      <a:gd name="T10" fmla="*/ 16 w 25"/>
                      <a:gd name="T11" fmla="*/ 8 h 17"/>
                      <a:gd name="T12" fmla="*/ 0 w 25"/>
                      <a:gd name="T13" fmla="*/ 16 h 17"/>
                      <a:gd name="T14" fmla="*/ 8 w 25"/>
                      <a:gd name="T15" fmla="*/ 8 h 17"/>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17"/>
                      <a:gd name="T26" fmla="*/ 25 w 25"/>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17">
                        <a:moveTo>
                          <a:pt x="8" y="8"/>
                        </a:moveTo>
                        <a:lnTo>
                          <a:pt x="8" y="8"/>
                        </a:lnTo>
                        <a:lnTo>
                          <a:pt x="16" y="8"/>
                        </a:lnTo>
                        <a:lnTo>
                          <a:pt x="24" y="0"/>
                        </a:lnTo>
                        <a:lnTo>
                          <a:pt x="24" y="8"/>
                        </a:lnTo>
                        <a:lnTo>
                          <a:pt x="16" y="8"/>
                        </a:lnTo>
                        <a:lnTo>
                          <a:pt x="0" y="16"/>
                        </a:lnTo>
                        <a:lnTo>
                          <a:pt x="8" y="8"/>
                        </a:lnTo>
                      </a:path>
                    </a:pathLst>
                  </a:custGeom>
                  <a:noFill/>
                  <a:ln w="12700" cap="rnd">
                    <a:solidFill>
                      <a:srgbClr val="00FF00"/>
                    </a:solidFill>
                    <a:round/>
                    <a:headEnd/>
                    <a:tailEnd/>
                  </a:ln>
                </p:spPr>
                <p:txBody>
                  <a:bodyPr/>
                  <a:lstStyle/>
                  <a:p>
                    <a:endParaRPr lang="en-US"/>
                  </a:p>
                </p:txBody>
              </p:sp>
              <p:sp>
                <p:nvSpPr>
                  <p:cNvPr id="26761" name="Freeform 2049"/>
                  <p:cNvSpPr>
                    <a:spLocks/>
                  </p:cNvSpPr>
                  <p:nvPr/>
                </p:nvSpPr>
                <p:spPr bwMode="auto">
                  <a:xfrm>
                    <a:off x="2156" y="1347"/>
                    <a:ext cx="17" cy="17"/>
                  </a:xfrm>
                  <a:custGeom>
                    <a:avLst/>
                    <a:gdLst>
                      <a:gd name="T0" fmla="*/ 0 w 17"/>
                      <a:gd name="T1" fmla="*/ 0 h 17"/>
                      <a:gd name="T2" fmla="*/ 8 w 17"/>
                      <a:gd name="T3" fmla="*/ 0 h 17"/>
                      <a:gd name="T4" fmla="*/ 16 w 17"/>
                      <a:gd name="T5" fmla="*/ 0 h 17"/>
                      <a:gd name="T6" fmla="*/ 16 w 17"/>
                      <a:gd name="T7" fmla="*/ 16 h 17"/>
                      <a:gd name="T8" fmla="*/ 8 w 17"/>
                      <a:gd name="T9" fmla="*/ 16 h 17"/>
                      <a:gd name="T10" fmla="*/ 0 w 17"/>
                      <a:gd name="T11" fmla="*/ 16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8" y="0"/>
                        </a:lnTo>
                        <a:lnTo>
                          <a:pt x="16" y="0"/>
                        </a:lnTo>
                        <a:lnTo>
                          <a:pt x="16" y="16"/>
                        </a:lnTo>
                        <a:lnTo>
                          <a:pt x="8" y="16"/>
                        </a:lnTo>
                        <a:lnTo>
                          <a:pt x="0" y="16"/>
                        </a:lnTo>
                        <a:lnTo>
                          <a:pt x="0" y="0"/>
                        </a:lnTo>
                      </a:path>
                    </a:pathLst>
                  </a:custGeom>
                  <a:noFill/>
                  <a:ln w="12700" cap="rnd">
                    <a:solidFill>
                      <a:srgbClr val="00FF00"/>
                    </a:solidFill>
                    <a:round/>
                    <a:headEnd/>
                    <a:tailEnd/>
                  </a:ln>
                </p:spPr>
                <p:txBody>
                  <a:bodyPr/>
                  <a:lstStyle/>
                  <a:p>
                    <a:endParaRPr lang="en-US"/>
                  </a:p>
                </p:txBody>
              </p:sp>
            </p:grpSp>
          </p:grpSp>
        </p:grpSp>
        <p:sp>
          <p:nvSpPr>
            <p:cNvPr id="26664" name="Freeform 2050"/>
            <p:cNvSpPr>
              <a:spLocks/>
            </p:cNvSpPr>
            <p:nvPr/>
          </p:nvSpPr>
          <p:spPr bwMode="auto">
            <a:xfrm>
              <a:off x="1834" y="1041"/>
              <a:ext cx="270" cy="209"/>
            </a:xfrm>
            <a:custGeom>
              <a:avLst/>
              <a:gdLst>
                <a:gd name="T0" fmla="*/ 1733 w 249"/>
                <a:gd name="T1" fmla="*/ 8 h 209"/>
                <a:gd name="T2" fmla="*/ 1414 w 249"/>
                <a:gd name="T3" fmla="*/ 0 h 209"/>
                <a:gd name="T4" fmla="*/ 859 w 249"/>
                <a:gd name="T5" fmla="*/ 0 h 209"/>
                <a:gd name="T6" fmla="*/ 325 w 249"/>
                <a:gd name="T7" fmla="*/ 0 h 209"/>
                <a:gd name="T8" fmla="*/ 112 w 249"/>
                <a:gd name="T9" fmla="*/ 0 h 209"/>
                <a:gd name="T10" fmla="*/ 0 w 249"/>
                <a:gd name="T11" fmla="*/ 8 h 209"/>
                <a:gd name="T12" fmla="*/ 0 w 249"/>
                <a:gd name="T13" fmla="*/ 208 h 209"/>
                <a:gd name="T14" fmla="*/ 1733 w 249"/>
                <a:gd name="T15" fmla="*/ 208 h 209"/>
                <a:gd name="T16" fmla="*/ 1733 w 249"/>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9"/>
                <a:gd name="T28" fmla="*/ 0 h 209"/>
                <a:gd name="T29" fmla="*/ 249 w 249"/>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9" h="209">
                  <a:moveTo>
                    <a:pt x="248" y="8"/>
                  </a:moveTo>
                  <a:lnTo>
                    <a:pt x="202" y="0"/>
                  </a:lnTo>
                  <a:lnTo>
                    <a:pt x="124" y="0"/>
                  </a:lnTo>
                  <a:lnTo>
                    <a:pt x="47" y="0"/>
                  </a:lnTo>
                  <a:lnTo>
                    <a:pt x="16" y="0"/>
                  </a:lnTo>
                  <a:lnTo>
                    <a:pt x="0" y="8"/>
                  </a:lnTo>
                  <a:lnTo>
                    <a:pt x="0" y="208"/>
                  </a:lnTo>
                  <a:lnTo>
                    <a:pt x="248" y="208"/>
                  </a:lnTo>
                  <a:lnTo>
                    <a:pt x="248" y="8"/>
                  </a:lnTo>
                </a:path>
              </a:pathLst>
            </a:custGeom>
            <a:solidFill>
              <a:schemeClr val="bg1"/>
            </a:solidFill>
            <a:ln w="12700" cap="rnd">
              <a:solidFill>
                <a:srgbClr val="000000"/>
              </a:solidFill>
              <a:round/>
              <a:headEnd/>
              <a:tailEnd/>
            </a:ln>
          </p:spPr>
          <p:txBody>
            <a:bodyPr/>
            <a:lstStyle/>
            <a:p>
              <a:endParaRPr lang="en-US"/>
            </a:p>
          </p:txBody>
        </p:sp>
        <p:sp>
          <p:nvSpPr>
            <p:cNvPr id="26665" name="Freeform 2051"/>
            <p:cNvSpPr>
              <a:spLocks/>
            </p:cNvSpPr>
            <p:nvPr/>
          </p:nvSpPr>
          <p:spPr bwMode="auto">
            <a:xfrm>
              <a:off x="1834" y="1049"/>
              <a:ext cx="287" cy="209"/>
            </a:xfrm>
            <a:custGeom>
              <a:avLst/>
              <a:gdLst>
                <a:gd name="T0" fmla="*/ 1793 w 265"/>
                <a:gd name="T1" fmla="*/ 0 h 209"/>
                <a:gd name="T2" fmla="*/ 1793 w 265"/>
                <a:gd name="T3" fmla="*/ 0 h 209"/>
                <a:gd name="T4" fmla="*/ 1683 w 265"/>
                <a:gd name="T5" fmla="*/ 0 h 209"/>
                <a:gd name="T6" fmla="*/ 1200 w 265"/>
                <a:gd name="T7" fmla="*/ 0 h 209"/>
                <a:gd name="T8" fmla="*/ 597 w 265"/>
                <a:gd name="T9" fmla="*/ 0 h 209"/>
                <a:gd name="T10" fmla="*/ 104 w 265"/>
                <a:gd name="T11" fmla="*/ 0 h 209"/>
                <a:gd name="T12" fmla="*/ 0 w 265"/>
                <a:gd name="T13" fmla="*/ 0 h 209"/>
                <a:gd name="T14" fmla="*/ 0 w 265"/>
                <a:gd name="T15" fmla="*/ 208 h 209"/>
                <a:gd name="T16" fmla="*/ 1793 w 265"/>
                <a:gd name="T17" fmla="*/ 208 h 209"/>
                <a:gd name="T18" fmla="*/ 1793 w 265"/>
                <a:gd name="T19" fmla="*/ 0 h 2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5"/>
                <a:gd name="T31" fmla="*/ 0 h 209"/>
                <a:gd name="T32" fmla="*/ 265 w 265"/>
                <a:gd name="T33" fmla="*/ 209 h 2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5" h="209">
                  <a:moveTo>
                    <a:pt x="264" y="0"/>
                  </a:moveTo>
                  <a:lnTo>
                    <a:pt x="264" y="0"/>
                  </a:lnTo>
                  <a:lnTo>
                    <a:pt x="248" y="0"/>
                  </a:lnTo>
                  <a:lnTo>
                    <a:pt x="176" y="0"/>
                  </a:lnTo>
                  <a:lnTo>
                    <a:pt x="88" y="0"/>
                  </a:lnTo>
                  <a:lnTo>
                    <a:pt x="16" y="0"/>
                  </a:lnTo>
                  <a:lnTo>
                    <a:pt x="0" y="0"/>
                  </a:lnTo>
                  <a:lnTo>
                    <a:pt x="0" y="208"/>
                  </a:lnTo>
                  <a:lnTo>
                    <a:pt x="264" y="208"/>
                  </a:lnTo>
                  <a:lnTo>
                    <a:pt x="264" y="0"/>
                  </a:lnTo>
                </a:path>
              </a:pathLst>
            </a:custGeom>
            <a:solidFill>
              <a:schemeClr val="bg1"/>
            </a:solidFill>
            <a:ln w="12700" cap="rnd">
              <a:solidFill>
                <a:srgbClr val="000000"/>
              </a:solidFill>
              <a:round/>
              <a:headEnd/>
              <a:tailEnd/>
            </a:ln>
          </p:spPr>
          <p:txBody>
            <a:bodyPr/>
            <a:lstStyle/>
            <a:p>
              <a:endParaRPr lang="en-US"/>
            </a:p>
          </p:txBody>
        </p:sp>
        <p:sp>
          <p:nvSpPr>
            <p:cNvPr id="26666" name="Freeform 2052"/>
            <p:cNvSpPr>
              <a:spLocks/>
            </p:cNvSpPr>
            <p:nvPr/>
          </p:nvSpPr>
          <p:spPr bwMode="auto">
            <a:xfrm>
              <a:off x="1834" y="1033"/>
              <a:ext cx="285" cy="225"/>
            </a:xfrm>
            <a:custGeom>
              <a:avLst/>
              <a:gdLst>
                <a:gd name="T0" fmla="*/ 1805 w 263"/>
                <a:gd name="T1" fmla="*/ 8 h 225"/>
                <a:gd name="T2" fmla="*/ 1471 w 263"/>
                <a:gd name="T3" fmla="*/ 0 h 225"/>
                <a:gd name="T4" fmla="*/ 907 w 263"/>
                <a:gd name="T5" fmla="*/ 0 h 225"/>
                <a:gd name="T6" fmla="*/ 337 w 263"/>
                <a:gd name="T7" fmla="*/ 0 h 225"/>
                <a:gd name="T8" fmla="*/ 112 w 263"/>
                <a:gd name="T9" fmla="*/ 0 h 225"/>
                <a:gd name="T10" fmla="*/ 0 w 263"/>
                <a:gd name="T11" fmla="*/ 8 h 225"/>
                <a:gd name="T12" fmla="*/ 0 w 263"/>
                <a:gd name="T13" fmla="*/ 224 h 225"/>
                <a:gd name="T14" fmla="*/ 1805 w 263"/>
                <a:gd name="T15" fmla="*/ 224 h 225"/>
                <a:gd name="T16" fmla="*/ 1805 w 263"/>
                <a:gd name="T17" fmla="*/ 8 h 2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3"/>
                <a:gd name="T28" fmla="*/ 0 h 225"/>
                <a:gd name="T29" fmla="*/ 263 w 263"/>
                <a:gd name="T30" fmla="*/ 225 h 2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3" h="225">
                  <a:moveTo>
                    <a:pt x="262" y="8"/>
                  </a:moveTo>
                  <a:lnTo>
                    <a:pt x="213" y="0"/>
                  </a:lnTo>
                  <a:lnTo>
                    <a:pt x="131" y="0"/>
                  </a:lnTo>
                  <a:lnTo>
                    <a:pt x="49" y="0"/>
                  </a:lnTo>
                  <a:lnTo>
                    <a:pt x="16" y="0"/>
                  </a:lnTo>
                  <a:lnTo>
                    <a:pt x="0" y="8"/>
                  </a:lnTo>
                  <a:lnTo>
                    <a:pt x="0" y="224"/>
                  </a:lnTo>
                  <a:lnTo>
                    <a:pt x="262" y="224"/>
                  </a:lnTo>
                  <a:lnTo>
                    <a:pt x="262" y="8"/>
                  </a:lnTo>
                </a:path>
              </a:pathLst>
            </a:custGeom>
            <a:solidFill>
              <a:schemeClr val="bg2"/>
            </a:solidFill>
            <a:ln w="12700" cap="rnd">
              <a:solidFill>
                <a:srgbClr val="000000"/>
              </a:solidFill>
              <a:round/>
              <a:headEnd/>
              <a:tailEnd/>
            </a:ln>
          </p:spPr>
          <p:txBody>
            <a:bodyPr/>
            <a:lstStyle/>
            <a:p>
              <a:endParaRPr lang="en-US"/>
            </a:p>
          </p:txBody>
        </p:sp>
        <p:sp>
          <p:nvSpPr>
            <p:cNvPr id="26667" name="Rectangle 2053"/>
            <p:cNvSpPr>
              <a:spLocks noChangeArrowheads="1"/>
            </p:cNvSpPr>
            <p:nvPr/>
          </p:nvSpPr>
          <p:spPr bwMode="auto">
            <a:xfrm>
              <a:off x="1873" y="1079"/>
              <a:ext cx="204" cy="126"/>
            </a:xfrm>
            <a:prstGeom prst="rect">
              <a:avLst/>
            </a:prstGeom>
            <a:solidFill>
              <a:srgbClr val="618FFD"/>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668" name="Rectangle 2054"/>
            <p:cNvSpPr>
              <a:spLocks noChangeArrowheads="1"/>
            </p:cNvSpPr>
            <p:nvPr/>
          </p:nvSpPr>
          <p:spPr bwMode="auto">
            <a:xfrm>
              <a:off x="1873" y="1261"/>
              <a:ext cx="61"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669" name="Rectangle 2055"/>
            <p:cNvSpPr>
              <a:spLocks noChangeArrowheads="1"/>
            </p:cNvSpPr>
            <p:nvPr/>
          </p:nvSpPr>
          <p:spPr bwMode="auto">
            <a:xfrm>
              <a:off x="1942" y="1261"/>
              <a:ext cx="61"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670" name="Rectangle 2056"/>
            <p:cNvSpPr>
              <a:spLocks noChangeArrowheads="1"/>
            </p:cNvSpPr>
            <p:nvPr/>
          </p:nvSpPr>
          <p:spPr bwMode="auto">
            <a:xfrm>
              <a:off x="2012" y="1261"/>
              <a:ext cx="60"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671" name="Rectangle 2057"/>
            <p:cNvSpPr>
              <a:spLocks noChangeArrowheads="1"/>
            </p:cNvSpPr>
            <p:nvPr/>
          </p:nvSpPr>
          <p:spPr bwMode="auto">
            <a:xfrm>
              <a:off x="1838" y="1261"/>
              <a:ext cx="26"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672" name="Rectangle 2058"/>
            <p:cNvSpPr>
              <a:spLocks noChangeArrowheads="1"/>
            </p:cNvSpPr>
            <p:nvPr/>
          </p:nvSpPr>
          <p:spPr bwMode="auto">
            <a:xfrm>
              <a:off x="2081" y="1261"/>
              <a:ext cx="26"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673" name="Freeform 2059"/>
            <p:cNvSpPr>
              <a:spLocks/>
            </p:cNvSpPr>
            <p:nvPr/>
          </p:nvSpPr>
          <p:spPr bwMode="auto">
            <a:xfrm>
              <a:off x="1799" y="1265"/>
              <a:ext cx="339" cy="97"/>
            </a:xfrm>
            <a:custGeom>
              <a:avLst/>
              <a:gdLst>
                <a:gd name="T0" fmla="*/ 213 w 313"/>
                <a:gd name="T1" fmla="*/ 0 h 97"/>
                <a:gd name="T2" fmla="*/ 0 w 313"/>
                <a:gd name="T3" fmla="*/ 96 h 97"/>
                <a:gd name="T4" fmla="*/ 2120 w 313"/>
                <a:gd name="T5" fmla="*/ 96 h 97"/>
                <a:gd name="T6" fmla="*/ 1907 w 313"/>
                <a:gd name="T7" fmla="*/ 0 h 97"/>
                <a:gd name="T8" fmla="*/ 213 w 313"/>
                <a:gd name="T9" fmla="*/ 0 h 97"/>
                <a:gd name="T10" fmla="*/ 0 60000 65536"/>
                <a:gd name="T11" fmla="*/ 0 60000 65536"/>
                <a:gd name="T12" fmla="*/ 0 60000 65536"/>
                <a:gd name="T13" fmla="*/ 0 60000 65536"/>
                <a:gd name="T14" fmla="*/ 0 60000 65536"/>
                <a:gd name="T15" fmla="*/ 0 w 313"/>
                <a:gd name="T16" fmla="*/ 0 h 97"/>
                <a:gd name="T17" fmla="*/ 313 w 313"/>
                <a:gd name="T18" fmla="*/ 97 h 97"/>
              </a:gdLst>
              <a:ahLst/>
              <a:cxnLst>
                <a:cxn ang="T10">
                  <a:pos x="T0" y="T1"/>
                </a:cxn>
                <a:cxn ang="T11">
                  <a:pos x="T2" y="T3"/>
                </a:cxn>
                <a:cxn ang="T12">
                  <a:pos x="T4" y="T5"/>
                </a:cxn>
                <a:cxn ang="T13">
                  <a:pos x="T6" y="T7"/>
                </a:cxn>
                <a:cxn ang="T14">
                  <a:pos x="T8" y="T9"/>
                </a:cxn>
              </a:cxnLst>
              <a:rect l="T15" t="T16" r="T17" b="T18"/>
              <a:pathLst>
                <a:path w="313" h="97">
                  <a:moveTo>
                    <a:pt x="31" y="0"/>
                  </a:moveTo>
                  <a:lnTo>
                    <a:pt x="0" y="96"/>
                  </a:lnTo>
                  <a:lnTo>
                    <a:pt x="312" y="96"/>
                  </a:lnTo>
                  <a:lnTo>
                    <a:pt x="281" y="0"/>
                  </a:lnTo>
                  <a:lnTo>
                    <a:pt x="31" y="0"/>
                  </a:lnTo>
                </a:path>
              </a:pathLst>
            </a:custGeom>
            <a:solidFill>
              <a:schemeClr val="bg1"/>
            </a:solidFill>
            <a:ln w="12700" cap="rnd">
              <a:solidFill>
                <a:srgbClr val="000000"/>
              </a:solidFill>
              <a:round/>
              <a:headEnd/>
              <a:tailEnd/>
            </a:ln>
          </p:spPr>
          <p:txBody>
            <a:bodyPr/>
            <a:lstStyle/>
            <a:p>
              <a:endParaRPr lang="en-US"/>
            </a:p>
          </p:txBody>
        </p:sp>
        <p:sp>
          <p:nvSpPr>
            <p:cNvPr id="26674" name="Freeform 2060"/>
            <p:cNvSpPr>
              <a:spLocks/>
            </p:cNvSpPr>
            <p:nvPr/>
          </p:nvSpPr>
          <p:spPr bwMode="auto">
            <a:xfrm>
              <a:off x="1799" y="1265"/>
              <a:ext cx="348" cy="105"/>
            </a:xfrm>
            <a:custGeom>
              <a:avLst/>
              <a:gdLst>
                <a:gd name="T0" fmla="*/ 225 w 321"/>
                <a:gd name="T1" fmla="*/ 0 h 105"/>
                <a:gd name="T2" fmla="*/ 225 w 321"/>
                <a:gd name="T3" fmla="*/ 0 h 105"/>
                <a:gd name="T4" fmla="*/ 0 w 321"/>
                <a:gd name="T5" fmla="*/ 104 h 105"/>
                <a:gd name="T6" fmla="*/ 2220 w 321"/>
                <a:gd name="T7" fmla="*/ 104 h 105"/>
                <a:gd name="T8" fmla="*/ 1994 w 321"/>
                <a:gd name="T9" fmla="*/ 0 h 105"/>
                <a:gd name="T10" fmla="*/ 225 w 321"/>
                <a:gd name="T11" fmla="*/ 0 h 105"/>
                <a:gd name="T12" fmla="*/ 0 60000 65536"/>
                <a:gd name="T13" fmla="*/ 0 60000 65536"/>
                <a:gd name="T14" fmla="*/ 0 60000 65536"/>
                <a:gd name="T15" fmla="*/ 0 60000 65536"/>
                <a:gd name="T16" fmla="*/ 0 60000 65536"/>
                <a:gd name="T17" fmla="*/ 0 60000 65536"/>
                <a:gd name="T18" fmla="*/ 0 w 321"/>
                <a:gd name="T19" fmla="*/ 0 h 105"/>
                <a:gd name="T20" fmla="*/ 321 w 321"/>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321" h="105">
                  <a:moveTo>
                    <a:pt x="32" y="0"/>
                  </a:moveTo>
                  <a:lnTo>
                    <a:pt x="32" y="0"/>
                  </a:lnTo>
                  <a:lnTo>
                    <a:pt x="0" y="104"/>
                  </a:lnTo>
                  <a:lnTo>
                    <a:pt x="320" y="104"/>
                  </a:lnTo>
                  <a:lnTo>
                    <a:pt x="288" y="0"/>
                  </a:lnTo>
                  <a:lnTo>
                    <a:pt x="32" y="0"/>
                  </a:lnTo>
                </a:path>
              </a:pathLst>
            </a:custGeom>
            <a:solidFill>
              <a:schemeClr val="bg1"/>
            </a:solidFill>
            <a:ln w="12700" cap="rnd">
              <a:solidFill>
                <a:srgbClr val="000000"/>
              </a:solidFill>
              <a:round/>
              <a:headEnd/>
              <a:tailEnd/>
            </a:ln>
          </p:spPr>
          <p:txBody>
            <a:bodyPr/>
            <a:lstStyle/>
            <a:p>
              <a:endParaRPr lang="en-US"/>
            </a:p>
          </p:txBody>
        </p:sp>
        <p:sp>
          <p:nvSpPr>
            <p:cNvPr id="26675" name="Freeform 2061"/>
            <p:cNvSpPr>
              <a:spLocks/>
            </p:cNvSpPr>
            <p:nvPr/>
          </p:nvSpPr>
          <p:spPr bwMode="auto">
            <a:xfrm>
              <a:off x="1799" y="1265"/>
              <a:ext cx="348" cy="105"/>
            </a:xfrm>
            <a:custGeom>
              <a:avLst/>
              <a:gdLst>
                <a:gd name="T0" fmla="*/ 225 w 321"/>
                <a:gd name="T1" fmla="*/ 0 h 105"/>
                <a:gd name="T2" fmla="*/ 0 w 321"/>
                <a:gd name="T3" fmla="*/ 104 h 105"/>
                <a:gd name="T4" fmla="*/ 2220 w 321"/>
                <a:gd name="T5" fmla="*/ 104 h 105"/>
                <a:gd name="T6" fmla="*/ 1994 w 321"/>
                <a:gd name="T7" fmla="*/ 0 h 105"/>
                <a:gd name="T8" fmla="*/ 225 w 321"/>
                <a:gd name="T9" fmla="*/ 0 h 105"/>
                <a:gd name="T10" fmla="*/ 0 60000 65536"/>
                <a:gd name="T11" fmla="*/ 0 60000 65536"/>
                <a:gd name="T12" fmla="*/ 0 60000 65536"/>
                <a:gd name="T13" fmla="*/ 0 60000 65536"/>
                <a:gd name="T14" fmla="*/ 0 60000 65536"/>
                <a:gd name="T15" fmla="*/ 0 w 321"/>
                <a:gd name="T16" fmla="*/ 0 h 105"/>
                <a:gd name="T17" fmla="*/ 321 w 321"/>
                <a:gd name="T18" fmla="*/ 105 h 105"/>
              </a:gdLst>
              <a:ahLst/>
              <a:cxnLst>
                <a:cxn ang="T10">
                  <a:pos x="T0" y="T1"/>
                </a:cxn>
                <a:cxn ang="T11">
                  <a:pos x="T2" y="T3"/>
                </a:cxn>
                <a:cxn ang="T12">
                  <a:pos x="T4" y="T5"/>
                </a:cxn>
                <a:cxn ang="T13">
                  <a:pos x="T6" y="T7"/>
                </a:cxn>
                <a:cxn ang="T14">
                  <a:pos x="T8" y="T9"/>
                </a:cxn>
              </a:cxnLst>
              <a:rect l="T15" t="T16" r="T17" b="T18"/>
              <a:pathLst>
                <a:path w="321" h="105">
                  <a:moveTo>
                    <a:pt x="32" y="0"/>
                  </a:moveTo>
                  <a:lnTo>
                    <a:pt x="0" y="104"/>
                  </a:lnTo>
                  <a:lnTo>
                    <a:pt x="320" y="104"/>
                  </a:lnTo>
                  <a:lnTo>
                    <a:pt x="288" y="0"/>
                  </a:lnTo>
                  <a:lnTo>
                    <a:pt x="32" y="0"/>
                  </a:lnTo>
                </a:path>
              </a:pathLst>
            </a:custGeom>
            <a:solidFill>
              <a:schemeClr val="bg2"/>
            </a:solidFill>
            <a:ln w="12700" cap="rnd">
              <a:solidFill>
                <a:srgbClr val="000000"/>
              </a:solidFill>
              <a:round/>
              <a:headEnd/>
              <a:tailEnd/>
            </a:ln>
          </p:spPr>
          <p:txBody>
            <a:bodyPr/>
            <a:lstStyle/>
            <a:p>
              <a:endParaRPr lang="en-US"/>
            </a:p>
          </p:txBody>
        </p:sp>
        <p:sp>
          <p:nvSpPr>
            <p:cNvPr id="26676" name="Rectangle 2062"/>
            <p:cNvSpPr>
              <a:spLocks noChangeArrowheads="1"/>
            </p:cNvSpPr>
            <p:nvPr/>
          </p:nvSpPr>
          <p:spPr bwMode="auto">
            <a:xfrm>
              <a:off x="1804" y="1373"/>
              <a:ext cx="338" cy="16"/>
            </a:xfrm>
            <a:prstGeom prst="rect">
              <a:avLst/>
            </a:prstGeom>
            <a:solidFill>
              <a:schemeClr val="tx2"/>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sp>
          <p:nvSpPr>
            <p:cNvPr id="26677" name="Rectangle 2063"/>
            <p:cNvSpPr>
              <a:spLocks noChangeArrowheads="1"/>
            </p:cNvSpPr>
            <p:nvPr/>
          </p:nvSpPr>
          <p:spPr bwMode="auto">
            <a:xfrm>
              <a:off x="1951" y="1373"/>
              <a:ext cx="43" cy="8"/>
            </a:xfrm>
            <a:prstGeom prst="rect">
              <a:avLst/>
            </a:prstGeom>
            <a:solidFill>
              <a:schemeClr val="bg1"/>
            </a:solidFill>
            <a:ln w="12700">
              <a:solidFill>
                <a:srgbClr val="000000"/>
              </a:solidFill>
              <a:miter lim="800000"/>
              <a:headEnd/>
              <a:tailEnd/>
            </a:ln>
          </p:spPr>
          <p:txBody>
            <a:bodyPr wrap="none" anchor="ctr"/>
            <a:lstStyle/>
            <a:p>
              <a:pPr eaLnBrk="0" hangingPunct="0"/>
              <a:endParaRPr lang="en-US" sz="2400">
                <a:latin typeface="Verdana" pitchFamily="34" charset="0"/>
              </a:endParaRPr>
            </a:p>
          </p:txBody>
        </p:sp>
        <p:grpSp>
          <p:nvGrpSpPr>
            <p:cNvPr id="27065" name="Group 2064"/>
            <p:cNvGrpSpPr>
              <a:grpSpLocks/>
            </p:cNvGrpSpPr>
            <p:nvPr/>
          </p:nvGrpSpPr>
          <p:grpSpPr bwMode="auto">
            <a:xfrm>
              <a:off x="2081" y="1229"/>
              <a:ext cx="26" cy="24"/>
              <a:chOff x="2123" y="1939"/>
              <a:chExt cx="24" cy="24"/>
            </a:xfrm>
          </p:grpSpPr>
          <p:sp>
            <p:nvSpPr>
              <p:cNvPr id="26726" name="Oval 2065"/>
              <p:cNvSpPr>
                <a:spLocks noChangeArrowheads="1"/>
              </p:cNvSpPr>
              <p:nvPr/>
            </p:nvSpPr>
            <p:spPr bwMode="auto">
              <a:xfrm>
                <a:off x="2123" y="193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27" name="Oval 2066"/>
              <p:cNvSpPr>
                <a:spLocks noChangeArrowheads="1"/>
              </p:cNvSpPr>
              <p:nvPr/>
            </p:nvSpPr>
            <p:spPr bwMode="auto">
              <a:xfrm>
                <a:off x="2139" y="193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28" name="Oval 2067"/>
              <p:cNvSpPr>
                <a:spLocks noChangeArrowheads="1"/>
              </p:cNvSpPr>
              <p:nvPr/>
            </p:nvSpPr>
            <p:spPr bwMode="auto">
              <a:xfrm>
                <a:off x="2123" y="195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29" name="Oval 2068"/>
              <p:cNvSpPr>
                <a:spLocks noChangeArrowheads="1"/>
              </p:cNvSpPr>
              <p:nvPr/>
            </p:nvSpPr>
            <p:spPr bwMode="auto">
              <a:xfrm>
                <a:off x="2139" y="195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sp>
          <p:nvSpPr>
            <p:cNvPr id="26679" name="Freeform 2069"/>
            <p:cNvSpPr>
              <a:spLocks/>
            </p:cNvSpPr>
            <p:nvPr/>
          </p:nvSpPr>
          <p:spPr bwMode="auto">
            <a:xfrm>
              <a:off x="1947" y="1321"/>
              <a:ext cx="44" cy="25"/>
            </a:xfrm>
            <a:custGeom>
              <a:avLst/>
              <a:gdLst>
                <a:gd name="T0" fmla="*/ 0 w 41"/>
                <a:gd name="T1" fmla="*/ 0 h 25"/>
                <a:gd name="T2" fmla="*/ 0 w 41"/>
                <a:gd name="T3" fmla="*/ 18 h 25"/>
                <a:gd name="T4" fmla="*/ 44 w 41"/>
                <a:gd name="T5" fmla="*/ 24 h 25"/>
                <a:gd name="T6" fmla="*/ 67 w 41"/>
                <a:gd name="T7" fmla="*/ 18 h 25"/>
                <a:gd name="T8" fmla="*/ 147 w 41"/>
                <a:gd name="T9" fmla="*/ 18 h 25"/>
                <a:gd name="T10" fmla="*/ 182 w 41"/>
                <a:gd name="T11" fmla="*/ 24 h 25"/>
                <a:gd name="T12" fmla="*/ 216 w 41"/>
                <a:gd name="T13" fmla="*/ 18 h 25"/>
                <a:gd name="T14" fmla="*/ 216 w 41"/>
                <a:gd name="T15" fmla="*/ 0 h 25"/>
                <a:gd name="T16" fmla="*/ 0 w 41"/>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
                <a:gd name="T28" fmla="*/ 0 h 25"/>
                <a:gd name="T29" fmla="*/ 41 w 41"/>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 h="25">
                  <a:moveTo>
                    <a:pt x="0" y="0"/>
                  </a:moveTo>
                  <a:lnTo>
                    <a:pt x="0" y="18"/>
                  </a:lnTo>
                  <a:lnTo>
                    <a:pt x="7" y="24"/>
                  </a:lnTo>
                  <a:lnTo>
                    <a:pt x="13" y="18"/>
                  </a:lnTo>
                  <a:lnTo>
                    <a:pt x="27" y="18"/>
                  </a:lnTo>
                  <a:lnTo>
                    <a:pt x="33" y="24"/>
                  </a:lnTo>
                  <a:lnTo>
                    <a:pt x="40" y="18"/>
                  </a:lnTo>
                  <a:lnTo>
                    <a:pt x="40" y="0"/>
                  </a:lnTo>
                  <a:lnTo>
                    <a:pt x="0" y="0"/>
                  </a:lnTo>
                </a:path>
              </a:pathLst>
            </a:custGeom>
            <a:solidFill>
              <a:schemeClr val="bg1"/>
            </a:solidFill>
            <a:ln w="12700" cap="rnd">
              <a:solidFill>
                <a:srgbClr val="000000"/>
              </a:solidFill>
              <a:round/>
              <a:headEnd/>
              <a:tailEnd/>
            </a:ln>
          </p:spPr>
          <p:txBody>
            <a:bodyPr/>
            <a:lstStyle/>
            <a:p>
              <a:endParaRPr lang="en-US"/>
            </a:p>
          </p:txBody>
        </p:sp>
        <p:sp>
          <p:nvSpPr>
            <p:cNvPr id="26680" name="Freeform 2070"/>
            <p:cNvSpPr>
              <a:spLocks/>
            </p:cNvSpPr>
            <p:nvPr/>
          </p:nvSpPr>
          <p:spPr bwMode="auto">
            <a:xfrm>
              <a:off x="1947" y="1321"/>
              <a:ext cx="53" cy="33"/>
            </a:xfrm>
            <a:custGeom>
              <a:avLst/>
              <a:gdLst>
                <a:gd name="T0" fmla="*/ 0 w 49"/>
                <a:gd name="T1" fmla="*/ 0 h 33"/>
                <a:gd name="T2" fmla="*/ 0 w 49"/>
                <a:gd name="T3" fmla="*/ 0 h 33"/>
                <a:gd name="T4" fmla="*/ 0 w 49"/>
                <a:gd name="T5" fmla="*/ 24 h 33"/>
                <a:gd name="T6" fmla="*/ 55 w 49"/>
                <a:gd name="T7" fmla="*/ 32 h 33"/>
                <a:gd name="T8" fmla="*/ 103 w 49"/>
                <a:gd name="T9" fmla="*/ 24 h 33"/>
                <a:gd name="T10" fmla="*/ 214 w 49"/>
                <a:gd name="T11" fmla="*/ 24 h 33"/>
                <a:gd name="T12" fmla="*/ 264 w 49"/>
                <a:gd name="T13" fmla="*/ 32 h 33"/>
                <a:gd name="T14" fmla="*/ 316 w 49"/>
                <a:gd name="T15" fmla="*/ 24 h 33"/>
                <a:gd name="T16" fmla="*/ 316 w 49"/>
                <a:gd name="T17" fmla="*/ 0 h 33"/>
                <a:gd name="T18" fmla="*/ 0 w 49"/>
                <a:gd name="T19" fmla="*/ 0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33"/>
                <a:gd name="T32" fmla="*/ 49 w 49"/>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33">
                  <a:moveTo>
                    <a:pt x="0" y="0"/>
                  </a:moveTo>
                  <a:lnTo>
                    <a:pt x="0" y="0"/>
                  </a:lnTo>
                  <a:lnTo>
                    <a:pt x="0" y="24"/>
                  </a:lnTo>
                  <a:lnTo>
                    <a:pt x="8" y="32"/>
                  </a:lnTo>
                  <a:lnTo>
                    <a:pt x="16" y="24"/>
                  </a:lnTo>
                  <a:lnTo>
                    <a:pt x="32" y="24"/>
                  </a:lnTo>
                  <a:lnTo>
                    <a:pt x="40" y="32"/>
                  </a:lnTo>
                  <a:lnTo>
                    <a:pt x="48" y="24"/>
                  </a:lnTo>
                  <a:lnTo>
                    <a:pt x="48" y="0"/>
                  </a:lnTo>
                  <a:lnTo>
                    <a:pt x="0" y="0"/>
                  </a:lnTo>
                </a:path>
              </a:pathLst>
            </a:custGeom>
            <a:solidFill>
              <a:schemeClr val="bg1"/>
            </a:solidFill>
            <a:ln w="12700" cap="rnd">
              <a:solidFill>
                <a:srgbClr val="000000"/>
              </a:solidFill>
              <a:round/>
              <a:headEnd/>
              <a:tailEnd/>
            </a:ln>
          </p:spPr>
          <p:txBody>
            <a:bodyPr/>
            <a:lstStyle/>
            <a:p>
              <a:endParaRPr lang="en-US"/>
            </a:p>
          </p:txBody>
        </p:sp>
        <p:sp>
          <p:nvSpPr>
            <p:cNvPr id="26681" name="Freeform 2071"/>
            <p:cNvSpPr>
              <a:spLocks/>
            </p:cNvSpPr>
            <p:nvPr/>
          </p:nvSpPr>
          <p:spPr bwMode="auto">
            <a:xfrm>
              <a:off x="1947" y="1321"/>
              <a:ext cx="53" cy="33"/>
            </a:xfrm>
            <a:custGeom>
              <a:avLst/>
              <a:gdLst>
                <a:gd name="T0" fmla="*/ 0 w 49"/>
                <a:gd name="T1" fmla="*/ 0 h 33"/>
                <a:gd name="T2" fmla="*/ 0 w 49"/>
                <a:gd name="T3" fmla="*/ 24 h 33"/>
                <a:gd name="T4" fmla="*/ 55 w 49"/>
                <a:gd name="T5" fmla="*/ 32 h 33"/>
                <a:gd name="T6" fmla="*/ 103 w 49"/>
                <a:gd name="T7" fmla="*/ 24 h 33"/>
                <a:gd name="T8" fmla="*/ 214 w 49"/>
                <a:gd name="T9" fmla="*/ 24 h 33"/>
                <a:gd name="T10" fmla="*/ 264 w 49"/>
                <a:gd name="T11" fmla="*/ 32 h 33"/>
                <a:gd name="T12" fmla="*/ 316 w 49"/>
                <a:gd name="T13" fmla="*/ 24 h 33"/>
                <a:gd name="T14" fmla="*/ 316 w 49"/>
                <a:gd name="T15" fmla="*/ 0 h 33"/>
                <a:gd name="T16" fmla="*/ 0 w 49"/>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
                <a:gd name="T29" fmla="*/ 49 w 49"/>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
                  <a:moveTo>
                    <a:pt x="0" y="0"/>
                  </a:moveTo>
                  <a:lnTo>
                    <a:pt x="0" y="24"/>
                  </a:lnTo>
                  <a:lnTo>
                    <a:pt x="8" y="32"/>
                  </a:lnTo>
                  <a:lnTo>
                    <a:pt x="16" y="24"/>
                  </a:lnTo>
                  <a:lnTo>
                    <a:pt x="32" y="24"/>
                  </a:lnTo>
                  <a:lnTo>
                    <a:pt x="40" y="32"/>
                  </a:lnTo>
                  <a:lnTo>
                    <a:pt x="48" y="24"/>
                  </a:lnTo>
                  <a:lnTo>
                    <a:pt x="48" y="0"/>
                  </a:lnTo>
                  <a:lnTo>
                    <a:pt x="0" y="0"/>
                  </a:lnTo>
                </a:path>
              </a:pathLst>
            </a:custGeom>
            <a:solidFill>
              <a:schemeClr val="bg1"/>
            </a:solidFill>
            <a:ln w="12700" cap="rnd">
              <a:solidFill>
                <a:srgbClr val="000000"/>
              </a:solidFill>
              <a:round/>
              <a:headEnd/>
              <a:tailEnd/>
            </a:ln>
          </p:spPr>
          <p:txBody>
            <a:bodyPr/>
            <a:lstStyle/>
            <a:p>
              <a:endParaRPr lang="en-US"/>
            </a:p>
          </p:txBody>
        </p:sp>
        <p:sp>
          <p:nvSpPr>
            <p:cNvPr id="26682" name="Oval 2072"/>
            <p:cNvSpPr>
              <a:spLocks noChangeArrowheads="1"/>
            </p:cNvSpPr>
            <p:nvPr/>
          </p:nvSpPr>
          <p:spPr bwMode="auto">
            <a:xfrm>
              <a:off x="1960" y="1341"/>
              <a:ext cx="26" cy="16"/>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683" name="Oval 2073"/>
            <p:cNvSpPr>
              <a:spLocks noChangeArrowheads="1"/>
            </p:cNvSpPr>
            <p:nvPr/>
          </p:nvSpPr>
          <p:spPr bwMode="auto">
            <a:xfrm>
              <a:off x="1968" y="1349"/>
              <a:ext cx="9"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684" name="Freeform 2074"/>
            <p:cNvSpPr>
              <a:spLocks/>
            </p:cNvSpPr>
            <p:nvPr/>
          </p:nvSpPr>
          <p:spPr bwMode="auto">
            <a:xfrm>
              <a:off x="1825" y="1289"/>
              <a:ext cx="287" cy="25"/>
            </a:xfrm>
            <a:custGeom>
              <a:avLst/>
              <a:gdLst>
                <a:gd name="T0" fmla="*/ 1793 w 265"/>
                <a:gd name="T1" fmla="*/ 24 h 25"/>
                <a:gd name="T2" fmla="*/ 1734 w 265"/>
                <a:gd name="T3" fmla="*/ 0 h 25"/>
                <a:gd name="T4" fmla="*/ 55 w 265"/>
                <a:gd name="T5" fmla="*/ 0 h 25"/>
                <a:gd name="T6" fmla="*/ 0 w 265"/>
                <a:gd name="T7" fmla="*/ 24 h 25"/>
                <a:gd name="T8" fmla="*/ 1793 w 265"/>
                <a:gd name="T9" fmla="*/ 24 h 25"/>
                <a:gd name="T10" fmla="*/ 0 60000 65536"/>
                <a:gd name="T11" fmla="*/ 0 60000 65536"/>
                <a:gd name="T12" fmla="*/ 0 60000 65536"/>
                <a:gd name="T13" fmla="*/ 0 60000 65536"/>
                <a:gd name="T14" fmla="*/ 0 60000 65536"/>
                <a:gd name="T15" fmla="*/ 0 w 265"/>
                <a:gd name="T16" fmla="*/ 0 h 25"/>
                <a:gd name="T17" fmla="*/ 265 w 265"/>
                <a:gd name="T18" fmla="*/ 25 h 25"/>
              </a:gdLst>
              <a:ahLst/>
              <a:cxnLst>
                <a:cxn ang="T10">
                  <a:pos x="T0" y="T1"/>
                </a:cxn>
                <a:cxn ang="T11">
                  <a:pos x="T2" y="T3"/>
                </a:cxn>
                <a:cxn ang="T12">
                  <a:pos x="T4" y="T5"/>
                </a:cxn>
                <a:cxn ang="T13">
                  <a:pos x="T6" y="T7"/>
                </a:cxn>
                <a:cxn ang="T14">
                  <a:pos x="T8" y="T9"/>
                </a:cxn>
              </a:cxnLst>
              <a:rect l="T15" t="T16" r="T17" b="T18"/>
              <a:pathLst>
                <a:path w="265" h="25">
                  <a:moveTo>
                    <a:pt x="264" y="24"/>
                  </a:moveTo>
                  <a:lnTo>
                    <a:pt x="256" y="0"/>
                  </a:lnTo>
                  <a:lnTo>
                    <a:pt x="8" y="0"/>
                  </a:lnTo>
                  <a:lnTo>
                    <a:pt x="0" y="24"/>
                  </a:lnTo>
                  <a:lnTo>
                    <a:pt x="264" y="24"/>
                  </a:lnTo>
                </a:path>
              </a:pathLst>
            </a:custGeom>
            <a:solidFill>
              <a:schemeClr val="bg1"/>
            </a:solidFill>
            <a:ln w="12700" cap="rnd">
              <a:solidFill>
                <a:srgbClr val="000000"/>
              </a:solidFill>
              <a:round/>
              <a:headEnd/>
              <a:tailEnd/>
            </a:ln>
          </p:spPr>
          <p:txBody>
            <a:bodyPr/>
            <a:lstStyle/>
            <a:p>
              <a:endParaRPr lang="en-US"/>
            </a:p>
          </p:txBody>
        </p:sp>
        <p:sp>
          <p:nvSpPr>
            <p:cNvPr id="26685" name="Freeform 2075"/>
            <p:cNvSpPr>
              <a:spLocks/>
            </p:cNvSpPr>
            <p:nvPr/>
          </p:nvSpPr>
          <p:spPr bwMode="auto">
            <a:xfrm>
              <a:off x="1825" y="1289"/>
              <a:ext cx="296" cy="41"/>
            </a:xfrm>
            <a:custGeom>
              <a:avLst/>
              <a:gdLst>
                <a:gd name="T0" fmla="*/ 1889 w 273"/>
                <a:gd name="T1" fmla="*/ 40 h 41"/>
                <a:gd name="T2" fmla="*/ 1889 w 273"/>
                <a:gd name="T3" fmla="*/ 40 h 41"/>
                <a:gd name="T4" fmla="*/ 1837 w 273"/>
                <a:gd name="T5" fmla="*/ 0 h 41"/>
                <a:gd name="T6" fmla="*/ 59 w 273"/>
                <a:gd name="T7" fmla="*/ 0 h 41"/>
                <a:gd name="T8" fmla="*/ 0 w 273"/>
                <a:gd name="T9" fmla="*/ 40 h 41"/>
                <a:gd name="T10" fmla="*/ 1889 w 273"/>
                <a:gd name="T11" fmla="*/ 40 h 41"/>
                <a:gd name="T12" fmla="*/ 0 60000 65536"/>
                <a:gd name="T13" fmla="*/ 0 60000 65536"/>
                <a:gd name="T14" fmla="*/ 0 60000 65536"/>
                <a:gd name="T15" fmla="*/ 0 60000 65536"/>
                <a:gd name="T16" fmla="*/ 0 60000 65536"/>
                <a:gd name="T17" fmla="*/ 0 60000 65536"/>
                <a:gd name="T18" fmla="*/ 0 w 273"/>
                <a:gd name="T19" fmla="*/ 0 h 41"/>
                <a:gd name="T20" fmla="*/ 273 w 27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273" h="41">
                  <a:moveTo>
                    <a:pt x="272" y="40"/>
                  </a:moveTo>
                  <a:lnTo>
                    <a:pt x="272" y="40"/>
                  </a:lnTo>
                  <a:lnTo>
                    <a:pt x="264" y="0"/>
                  </a:lnTo>
                  <a:lnTo>
                    <a:pt x="8" y="0"/>
                  </a:lnTo>
                  <a:lnTo>
                    <a:pt x="0" y="40"/>
                  </a:lnTo>
                  <a:lnTo>
                    <a:pt x="272" y="40"/>
                  </a:lnTo>
                </a:path>
              </a:pathLst>
            </a:custGeom>
            <a:solidFill>
              <a:schemeClr val="bg1"/>
            </a:solidFill>
            <a:ln w="12700" cap="rnd">
              <a:solidFill>
                <a:srgbClr val="000000"/>
              </a:solidFill>
              <a:round/>
              <a:headEnd/>
              <a:tailEnd/>
            </a:ln>
          </p:spPr>
          <p:txBody>
            <a:bodyPr/>
            <a:lstStyle/>
            <a:p>
              <a:endParaRPr lang="en-US"/>
            </a:p>
          </p:txBody>
        </p:sp>
        <p:sp>
          <p:nvSpPr>
            <p:cNvPr id="26686" name="Freeform 2076"/>
            <p:cNvSpPr>
              <a:spLocks/>
            </p:cNvSpPr>
            <p:nvPr/>
          </p:nvSpPr>
          <p:spPr bwMode="auto">
            <a:xfrm>
              <a:off x="1825" y="1289"/>
              <a:ext cx="296" cy="33"/>
            </a:xfrm>
            <a:custGeom>
              <a:avLst/>
              <a:gdLst>
                <a:gd name="T0" fmla="*/ 1889 w 273"/>
                <a:gd name="T1" fmla="*/ 32 h 33"/>
                <a:gd name="T2" fmla="*/ 1837 w 273"/>
                <a:gd name="T3" fmla="*/ 0 h 33"/>
                <a:gd name="T4" fmla="*/ 59 w 273"/>
                <a:gd name="T5" fmla="*/ 0 h 33"/>
                <a:gd name="T6" fmla="*/ 0 w 273"/>
                <a:gd name="T7" fmla="*/ 32 h 33"/>
                <a:gd name="T8" fmla="*/ 1889 w 273"/>
                <a:gd name="T9" fmla="*/ 32 h 33"/>
                <a:gd name="T10" fmla="*/ 0 60000 65536"/>
                <a:gd name="T11" fmla="*/ 0 60000 65536"/>
                <a:gd name="T12" fmla="*/ 0 60000 65536"/>
                <a:gd name="T13" fmla="*/ 0 60000 65536"/>
                <a:gd name="T14" fmla="*/ 0 60000 65536"/>
                <a:gd name="T15" fmla="*/ 0 w 273"/>
                <a:gd name="T16" fmla="*/ 0 h 33"/>
                <a:gd name="T17" fmla="*/ 273 w 273"/>
                <a:gd name="T18" fmla="*/ 33 h 33"/>
              </a:gdLst>
              <a:ahLst/>
              <a:cxnLst>
                <a:cxn ang="T10">
                  <a:pos x="T0" y="T1"/>
                </a:cxn>
                <a:cxn ang="T11">
                  <a:pos x="T2" y="T3"/>
                </a:cxn>
                <a:cxn ang="T12">
                  <a:pos x="T4" y="T5"/>
                </a:cxn>
                <a:cxn ang="T13">
                  <a:pos x="T6" y="T7"/>
                </a:cxn>
                <a:cxn ang="T14">
                  <a:pos x="T8" y="T9"/>
                </a:cxn>
              </a:cxnLst>
              <a:rect l="T15" t="T16" r="T17" b="T18"/>
              <a:pathLst>
                <a:path w="273" h="33">
                  <a:moveTo>
                    <a:pt x="272" y="32"/>
                  </a:moveTo>
                  <a:lnTo>
                    <a:pt x="264" y="0"/>
                  </a:lnTo>
                  <a:lnTo>
                    <a:pt x="8" y="0"/>
                  </a:lnTo>
                  <a:lnTo>
                    <a:pt x="0" y="32"/>
                  </a:lnTo>
                  <a:lnTo>
                    <a:pt x="272" y="32"/>
                  </a:lnTo>
                </a:path>
              </a:pathLst>
            </a:custGeom>
            <a:solidFill>
              <a:schemeClr val="bg2"/>
            </a:solidFill>
            <a:ln w="12700" cap="rnd">
              <a:solidFill>
                <a:srgbClr val="000000"/>
              </a:solidFill>
              <a:round/>
              <a:headEnd/>
              <a:tailEnd/>
            </a:ln>
          </p:spPr>
          <p:txBody>
            <a:bodyPr/>
            <a:lstStyle/>
            <a:p>
              <a:endParaRPr lang="en-US"/>
            </a:p>
          </p:txBody>
        </p:sp>
        <p:sp>
          <p:nvSpPr>
            <p:cNvPr id="26687" name="Freeform 2077"/>
            <p:cNvSpPr>
              <a:spLocks/>
            </p:cNvSpPr>
            <p:nvPr/>
          </p:nvSpPr>
          <p:spPr bwMode="auto">
            <a:xfrm>
              <a:off x="1862" y="1079"/>
              <a:ext cx="107" cy="137"/>
            </a:xfrm>
            <a:custGeom>
              <a:avLst/>
              <a:gdLst>
                <a:gd name="T0" fmla="*/ 434 w 99"/>
                <a:gd name="T1" fmla="*/ 6 h 137"/>
                <a:gd name="T2" fmla="*/ 490 w 99"/>
                <a:gd name="T3" fmla="*/ 16 h 137"/>
                <a:gd name="T4" fmla="*/ 530 w 99"/>
                <a:gd name="T5" fmla="*/ 26 h 137"/>
                <a:gd name="T6" fmla="*/ 567 w 99"/>
                <a:gd name="T7" fmla="*/ 34 h 137"/>
                <a:gd name="T8" fmla="*/ 604 w 99"/>
                <a:gd name="T9" fmla="*/ 42 h 137"/>
                <a:gd name="T10" fmla="*/ 639 w 99"/>
                <a:gd name="T11" fmla="*/ 50 h 137"/>
                <a:gd name="T12" fmla="*/ 639 w 99"/>
                <a:gd name="T13" fmla="*/ 58 h 137"/>
                <a:gd name="T14" fmla="*/ 619 w 99"/>
                <a:gd name="T15" fmla="*/ 66 h 137"/>
                <a:gd name="T16" fmla="*/ 604 w 99"/>
                <a:gd name="T17" fmla="*/ 74 h 137"/>
                <a:gd name="T18" fmla="*/ 592 w 99"/>
                <a:gd name="T19" fmla="*/ 84 h 137"/>
                <a:gd name="T20" fmla="*/ 585 w 99"/>
                <a:gd name="T21" fmla="*/ 94 h 137"/>
                <a:gd name="T22" fmla="*/ 585 w 99"/>
                <a:gd name="T23" fmla="*/ 102 h 137"/>
                <a:gd name="T24" fmla="*/ 556 w 99"/>
                <a:gd name="T25" fmla="*/ 110 h 137"/>
                <a:gd name="T26" fmla="*/ 530 w 99"/>
                <a:gd name="T27" fmla="*/ 118 h 137"/>
                <a:gd name="T28" fmla="*/ 514 w 99"/>
                <a:gd name="T29" fmla="*/ 126 h 137"/>
                <a:gd name="T30" fmla="*/ 490 w 99"/>
                <a:gd name="T31" fmla="*/ 130 h 137"/>
                <a:gd name="T32" fmla="*/ 434 w 99"/>
                <a:gd name="T33" fmla="*/ 130 h 137"/>
                <a:gd name="T34" fmla="*/ 388 w 99"/>
                <a:gd name="T35" fmla="*/ 132 h 137"/>
                <a:gd name="T36" fmla="*/ 340 w 99"/>
                <a:gd name="T37" fmla="*/ 134 h 137"/>
                <a:gd name="T38" fmla="*/ 252 w 99"/>
                <a:gd name="T39" fmla="*/ 134 h 137"/>
                <a:gd name="T40" fmla="*/ 213 w 99"/>
                <a:gd name="T41" fmla="*/ 134 h 137"/>
                <a:gd name="T42" fmla="*/ 155 w 99"/>
                <a:gd name="T43" fmla="*/ 136 h 137"/>
                <a:gd name="T44" fmla="*/ 99 w 99"/>
                <a:gd name="T45" fmla="*/ 136 h 137"/>
                <a:gd name="T46" fmla="*/ 6 w 99"/>
                <a:gd name="T47" fmla="*/ 134 h 137"/>
                <a:gd name="T48" fmla="*/ 4 w 99"/>
                <a:gd name="T49" fmla="*/ 126 h 137"/>
                <a:gd name="T50" fmla="*/ 4 w 99"/>
                <a:gd name="T51" fmla="*/ 118 h 137"/>
                <a:gd name="T52" fmla="*/ 4 w 99"/>
                <a:gd name="T53" fmla="*/ 110 h 137"/>
                <a:gd name="T54" fmla="*/ 4 w 99"/>
                <a:gd name="T55" fmla="*/ 102 h 137"/>
                <a:gd name="T56" fmla="*/ 4 w 99"/>
                <a:gd name="T57" fmla="*/ 94 h 137"/>
                <a:gd name="T58" fmla="*/ 4 w 99"/>
                <a:gd name="T59" fmla="*/ 84 h 137"/>
                <a:gd name="T60" fmla="*/ 4 w 99"/>
                <a:gd name="T61" fmla="*/ 76 h 137"/>
                <a:gd name="T62" fmla="*/ 4 w 99"/>
                <a:gd name="T63" fmla="*/ 68 h 137"/>
                <a:gd name="T64" fmla="*/ 2 w 99"/>
                <a:gd name="T65" fmla="*/ 60 h 137"/>
                <a:gd name="T66" fmla="*/ 2 w 99"/>
                <a:gd name="T67" fmla="*/ 52 h 137"/>
                <a:gd name="T68" fmla="*/ 2 w 99"/>
                <a:gd name="T69" fmla="*/ 44 h 137"/>
                <a:gd name="T70" fmla="*/ 2 w 99"/>
                <a:gd name="T71" fmla="*/ 36 h 137"/>
                <a:gd name="T72" fmla="*/ 2 w 99"/>
                <a:gd name="T73" fmla="*/ 28 h 137"/>
                <a:gd name="T74" fmla="*/ 0 w 99"/>
                <a:gd name="T75" fmla="*/ 20 h 137"/>
                <a:gd name="T76" fmla="*/ 0 w 99"/>
                <a:gd name="T77" fmla="*/ 12 h 137"/>
                <a:gd name="T78" fmla="*/ 0 w 99"/>
                <a:gd name="T79" fmla="*/ 4 h 137"/>
                <a:gd name="T80" fmla="*/ 54 w 99"/>
                <a:gd name="T81" fmla="*/ 2 h 137"/>
                <a:gd name="T82" fmla="*/ 99 w 99"/>
                <a:gd name="T83" fmla="*/ 2 h 137"/>
                <a:gd name="T84" fmla="*/ 155 w 99"/>
                <a:gd name="T85" fmla="*/ 2 h 137"/>
                <a:gd name="T86" fmla="*/ 216 w 99"/>
                <a:gd name="T87" fmla="*/ 2 h 137"/>
                <a:gd name="T88" fmla="*/ 271 w 99"/>
                <a:gd name="T89" fmla="*/ 2 h 137"/>
                <a:gd name="T90" fmla="*/ 318 w 99"/>
                <a:gd name="T91" fmla="*/ 0 h 137"/>
                <a:gd name="T92" fmla="*/ 388 w 99"/>
                <a:gd name="T93" fmla="*/ 0 h 13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
                <a:gd name="T142" fmla="*/ 0 h 137"/>
                <a:gd name="T143" fmla="*/ 99 w 99"/>
                <a:gd name="T144" fmla="*/ 137 h 13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 h="137">
                  <a:moveTo>
                    <a:pt x="66" y="2"/>
                  </a:moveTo>
                  <a:lnTo>
                    <a:pt x="68" y="6"/>
                  </a:lnTo>
                  <a:lnTo>
                    <a:pt x="72" y="10"/>
                  </a:lnTo>
                  <a:lnTo>
                    <a:pt x="76" y="16"/>
                  </a:lnTo>
                  <a:lnTo>
                    <a:pt x="80" y="22"/>
                  </a:lnTo>
                  <a:lnTo>
                    <a:pt x="82" y="26"/>
                  </a:lnTo>
                  <a:lnTo>
                    <a:pt x="84" y="30"/>
                  </a:lnTo>
                  <a:lnTo>
                    <a:pt x="88" y="34"/>
                  </a:lnTo>
                  <a:lnTo>
                    <a:pt x="90" y="38"/>
                  </a:lnTo>
                  <a:lnTo>
                    <a:pt x="94" y="42"/>
                  </a:lnTo>
                  <a:lnTo>
                    <a:pt x="96" y="46"/>
                  </a:lnTo>
                  <a:lnTo>
                    <a:pt x="98" y="50"/>
                  </a:lnTo>
                  <a:lnTo>
                    <a:pt x="98" y="54"/>
                  </a:lnTo>
                  <a:lnTo>
                    <a:pt x="98" y="58"/>
                  </a:lnTo>
                  <a:lnTo>
                    <a:pt x="98" y="62"/>
                  </a:lnTo>
                  <a:lnTo>
                    <a:pt x="96" y="66"/>
                  </a:lnTo>
                  <a:lnTo>
                    <a:pt x="94" y="70"/>
                  </a:lnTo>
                  <a:lnTo>
                    <a:pt x="94" y="74"/>
                  </a:lnTo>
                  <a:lnTo>
                    <a:pt x="92" y="78"/>
                  </a:lnTo>
                  <a:lnTo>
                    <a:pt x="92" y="84"/>
                  </a:lnTo>
                  <a:lnTo>
                    <a:pt x="92" y="90"/>
                  </a:lnTo>
                  <a:lnTo>
                    <a:pt x="90" y="94"/>
                  </a:lnTo>
                  <a:lnTo>
                    <a:pt x="90" y="98"/>
                  </a:lnTo>
                  <a:lnTo>
                    <a:pt x="90" y="102"/>
                  </a:lnTo>
                  <a:lnTo>
                    <a:pt x="88" y="106"/>
                  </a:lnTo>
                  <a:lnTo>
                    <a:pt x="86" y="110"/>
                  </a:lnTo>
                  <a:lnTo>
                    <a:pt x="84" y="114"/>
                  </a:lnTo>
                  <a:lnTo>
                    <a:pt x="82" y="118"/>
                  </a:lnTo>
                  <a:lnTo>
                    <a:pt x="80" y="122"/>
                  </a:lnTo>
                  <a:lnTo>
                    <a:pt x="80" y="126"/>
                  </a:lnTo>
                  <a:lnTo>
                    <a:pt x="80" y="130"/>
                  </a:lnTo>
                  <a:lnTo>
                    <a:pt x="76" y="130"/>
                  </a:lnTo>
                  <a:lnTo>
                    <a:pt x="72" y="130"/>
                  </a:lnTo>
                  <a:lnTo>
                    <a:pt x="68" y="130"/>
                  </a:lnTo>
                  <a:lnTo>
                    <a:pt x="64" y="132"/>
                  </a:lnTo>
                  <a:lnTo>
                    <a:pt x="60" y="132"/>
                  </a:lnTo>
                  <a:lnTo>
                    <a:pt x="56" y="132"/>
                  </a:lnTo>
                  <a:lnTo>
                    <a:pt x="52" y="134"/>
                  </a:lnTo>
                  <a:lnTo>
                    <a:pt x="46" y="134"/>
                  </a:lnTo>
                  <a:lnTo>
                    <a:pt x="40" y="134"/>
                  </a:lnTo>
                  <a:lnTo>
                    <a:pt x="36" y="134"/>
                  </a:lnTo>
                  <a:lnTo>
                    <a:pt x="32" y="134"/>
                  </a:lnTo>
                  <a:lnTo>
                    <a:pt x="28" y="134"/>
                  </a:lnTo>
                  <a:lnTo>
                    <a:pt x="24" y="136"/>
                  </a:lnTo>
                  <a:lnTo>
                    <a:pt x="20" y="136"/>
                  </a:lnTo>
                  <a:lnTo>
                    <a:pt x="16" y="136"/>
                  </a:lnTo>
                  <a:lnTo>
                    <a:pt x="10" y="134"/>
                  </a:lnTo>
                  <a:lnTo>
                    <a:pt x="6" y="134"/>
                  </a:lnTo>
                  <a:lnTo>
                    <a:pt x="6" y="130"/>
                  </a:lnTo>
                  <a:lnTo>
                    <a:pt x="4" y="126"/>
                  </a:lnTo>
                  <a:lnTo>
                    <a:pt x="4" y="122"/>
                  </a:lnTo>
                  <a:lnTo>
                    <a:pt x="4" y="118"/>
                  </a:lnTo>
                  <a:lnTo>
                    <a:pt x="4" y="114"/>
                  </a:lnTo>
                  <a:lnTo>
                    <a:pt x="4" y="110"/>
                  </a:lnTo>
                  <a:lnTo>
                    <a:pt x="4" y="106"/>
                  </a:lnTo>
                  <a:lnTo>
                    <a:pt x="4" y="102"/>
                  </a:lnTo>
                  <a:lnTo>
                    <a:pt x="4" y="98"/>
                  </a:lnTo>
                  <a:lnTo>
                    <a:pt x="4" y="94"/>
                  </a:lnTo>
                  <a:lnTo>
                    <a:pt x="4" y="90"/>
                  </a:lnTo>
                  <a:lnTo>
                    <a:pt x="4" y="84"/>
                  </a:lnTo>
                  <a:lnTo>
                    <a:pt x="4" y="80"/>
                  </a:lnTo>
                  <a:lnTo>
                    <a:pt x="4" y="76"/>
                  </a:lnTo>
                  <a:lnTo>
                    <a:pt x="4" y="72"/>
                  </a:lnTo>
                  <a:lnTo>
                    <a:pt x="4" y="68"/>
                  </a:lnTo>
                  <a:lnTo>
                    <a:pt x="2" y="64"/>
                  </a:lnTo>
                  <a:lnTo>
                    <a:pt x="2" y="60"/>
                  </a:lnTo>
                  <a:lnTo>
                    <a:pt x="2" y="56"/>
                  </a:lnTo>
                  <a:lnTo>
                    <a:pt x="2" y="52"/>
                  </a:lnTo>
                  <a:lnTo>
                    <a:pt x="2" y="48"/>
                  </a:lnTo>
                  <a:lnTo>
                    <a:pt x="2" y="44"/>
                  </a:lnTo>
                  <a:lnTo>
                    <a:pt x="2" y="40"/>
                  </a:lnTo>
                  <a:lnTo>
                    <a:pt x="2" y="36"/>
                  </a:lnTo>
                  <a:lnTo>
                    <a:pt x="2" y="32"/>
                  </a:lnTo>
                  <a:lnTo>
                    <a:pt x="2" y="28"/>
                  </a:lnTo>
                  <a:lnTo>
                    <a:pt x="0" y="24"/>
                  </a:lnTo>
                  <a:lnTo>
                    <a:pt x="0" y="20"/>
                  </a:lnTo>
                  <a:lnTo>
                    <a:pt x="0" y="16"/>
                  </a:lnTo>
                  <a:lnTo>
                    <a:pt x="0" y="12"/>
                  </a:lnTo>
                  <a:lnTo>
                    <a:pt x="0" y="8"/>
                  </a:lnTo>
                  <a:lnTo>
                    <a:pt x="0" y="4"/>
                  </a:lnTo>
                  <a:lnTo>
                    <a:pt x="4" y="2"/>
                  </a:lnTo>
                  <a:lnTo>
                    <a:pt x="8" y="2"/>
                  </a:lnTo>
                  <a:lnTo>
                    <a:pt x="12" y="2"/>
                  </a:lnTo>
                  <a:lnTo>
                    <a:pt x="16" y="2"/>
                  </a:lnTo>
                  <a:lnTo>
                    <a:pt x="20" y="2"/>
                  </a:lnTo>
                  <a:lnTo>
                    <a:pt x="24" y="2"/>
                  </a:lnTo>
                  <a:lnTo>
                    <a:pt x="30" y="2"/>
                  </a:lnTo>
                  <a:lnTo>
                    <a:pt x="34" y="2"/>
                  </a:lnTo>
                  <a:lnTo>
                    <a:pt x="38" y="2"/>
                  </a:lnTo>
                  <a:lnTo>
                    <a:pt x="42" y="2"/>
                  </a:lnTo>
                  <a:lnTo>
                    <a:pt x="46" y="0"/>
                  </a:lnTo>
                  <a:lnTo>
                    <a:pt x="50" y="0"/>
                  </a:lnTo>
                  <a:lnTo>
                    <a:pt x="54" y="0"/>
                  </a:lnTo>
                  <a:lnTo>
                    <a:pt x="60" y="0"/>
                  </a:lnTo>
                  <a:lnTo>
                    <a:pt x="64" y="0"/>
                  </a:lnTo>
                </a:path>
              </a:pathLst>
            </a:custGeom>
            <a:solidFill>
              <a:srgbClr val="F57B49"/>
            </a:solidFill>
            <a:ln w="12700" cap="rnd">
              <a:solidFill>
                <a:srgbClr val="000000"/>
              </a:solidFill>
              <a:round/>
              <a:headEnd type="none" w="sm" len="sm"/>
              <a:tailEnd type="none" w="sm" len="sm"/>
            </a:ln>
          </p:spPr>
          <p:txBody>
            <a:bodyPr/>
            <a:lstStyle/>
            <a:p>
              <a:endParaRPr lang="en-US"/>
            </a:p>
          </p:txBody>
        </p:sp>
        <p:grpSp>
          <p:nvGrpSpPr>
            <p:cNvPr id="27066" name="Group 2594"/>
            <p:cNvGrpSpPr>
              <a:grpSpLocks/>
            </p:cNvGrpSpPr>
            <p:nvPr/>
          </p:nvGrpSpPr>
          <p:grpSpPr bwMode="auto">
            <a:xfrm>
              <a:off x="1856" y="1289"/>
              <a:ext cx="101" cy="24"/>
              <a:chOff x="1915" y="1999"/>
              <a:chExt cx="94" cy="24"/>
            </a:xfrm>
          </p:grpSpPr>
          <p:grpSp>
            <p:nvGrpSpPr>
              <p:cNvPr id="27067" name="Group 2595"/>
              <p:cNvGrpSpPr>
                <a:grpSpLocks/>
              </p:cNvGrpSpPr>
              <p:nvPr/>
            </p:nvGrpSpPr>
            <p:grpSpPr bwMode="auto">
              <a:xfrm>
                <a:off x="1915" y="1999"/>
                <a:ext cx="24" cy="24"/>
                <a:chOff x="1915" y="1999"/>
                <a:chExt cx="24" cy="24"/>
              </a:xfrm>
            </p:grpSpPr>
            <p:sp>
              <p:nvSpPr>
                <p:cNvPr id="26722" name="Oval 2596"/>
                <p:cNvSpPr>
                  <a:spLocks noChangeArrowheads="1"/>
                </p:cNvSpPr>
                <p:nvPr/>
              </p:nvSpPr>
              <p:spPr bwMode="auto">
                <a:xfrm>
                  <a:off x="1915"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23" name="Oval 2597"/>
                <p:cNvSpPr>
                  <a:spLocks noChangeArrowheads="1"/>
                </p:cNvSpPr>
                <p:nvPr/>
              </p:nvSpPr>
              <p:spPr bwMode="auto">
                <a:xfrm>
                  <a:off x="1931"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24" name="Oval 2598"/>
                <p:cNvSpPr>
                  <a:spLocks noChangeArrowheads="1"/>
                </p:cNvSpPr>
                <p:nvPr/>
              </p:nvSpPr>
              <p:spPr bwMode="auto">
                <a:xfrm>
                  <a:off x="1915"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25" name="Oval 2599"/>
                <p:cNvSpPr>
                  <a:spLocks noChangeArrowheads="1"/>
                </p:cNvSpPr>
                <p:nvPr/>
              </p:nvSpPr>
              <p:spPr bwMode="auto">
                <a:xfrm>
                  <a:off x="1931"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7069" name="Group 2600"/>
              <p:cNvGrpSpPr>
                <a:grpSpLocks/>
              </p:cNvGrpSpPr>
              <p:nvPr/>
            </p:nvGrpSpPr>
            <p:grpSpPr bwMode="auto">
              <a:xfrm>
                <a:off x="1951" y="1999"/>
                <a:ext cx="24" cy="24"/>
                <a:chOff x="1951" y="1999"/>
                <a:chExt cx="24" cy="24"/>
              </a:xfrm>
            </p:grpSpPr>
            <p:sp>
              <p:nvSpPr>
                <p:cNvPr id="26718" name="Oval 2601"/>
                <p:cNvSpPr>
                  <a:spLocks noChangeArrowheads="1"/>
                </p:cNvSpPr>
                <p:nvPr/>
              </p:nvSpPr>
              <p:spPr bwMode="auto">
                <a:xfrm>
                  <a:off x="1951"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19" name="Oval 2602"/>
                <p:cNvSpPr>
                  <a:spLocks noChangeArrowheads="1"/>
                </p:cNvSpPr>
                <p:nvPr/>
              </p:nvSpPr>
              <p:spPr bwMode="auto">
                <a:xfrm>
                  <a:off x="1967"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20" name="Oval 2603"/>
                <p:cNvSpPr>
                  <a:spLocks noChangeArrowheads="1"/>
                </p:cNvSpPr>
                <p:nvPr/>
              </p:nvSpPr>
              <p:spPr bwMode="auto">
                <a:xfrm>
                  <a:off x="1951"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21" name="Oval 2604"/>
                <p:cNvSpPr>
                  <a:spLocks noChangeArrowheads="1"/>
                </p:cNvSpPr>
                <p:nvPr/>
              </p:nvSpPr>
              <p:spPr bwMode="auto">
                <a:xfrm>
                  <a:off x="1967"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7070" name="Group 2605"/>
              <p:cNvGrpSpPr>
                <a:grpSpLocks/>
              </p:cNvGrpSpPr>
              <p:nvPr/>
            </p:nvGrpSpPr>
            <p:grpSpPr bwMode="auto">
              <a:xfrm>
                <a:off x="1985" y="1999"/>
                <a:ext cx="24" cy="24"/>
                <a:chOff x="1985" y="1999"/>
                <a:chExt cx="24" cy="24"/>
              </a:xfrm>
            </p:grpSpPr>
            <p:sp>
              <p:nvSpPr>
                <p:cNvPr id="26714" name="Oval 2606"/>
                <p:cNvSpPr>
                  <a:spLocks noChangeArrowheads="1"/>
                </p:cNvSpPr>
                <p:nvPr/>
              </p:nvSpPr>
              <p:spPr bwMode="auto">
                <a:xfrm>
                  <a:off x="1985"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15" name="Oval 2607"/>
                <p:cNvSpPr>
                  <a:spLocks noChangeArrowheads="1"/>
                </p:cNvSpPr>
                <p:nvPr/>
              </p:nvSpPr>
              <p:spPr bwMode="auto">
                <a:xfrm>
                  <a:off x="2001"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16" name="Oval 2608"/>
                <p:cNvSpPr>
                  <a:spLocks noChangeArrowheads="1"/>
                </p:cNvSpPr>
                <p:nvPr/>
              </p:nvSpPr>
              <p:spPr bwMode="auto">
                <a:xfrm>
                  <a:off x="1985"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17" name="Oval 2609"/>
                <p:cNvSpPr>
                  <a:spLocks noChangeArrowheads="1"/>
                </p:cNvSpPr>
                <p:nvPr/>
              </p:nvSpPr>
              <p:spPr bwMode="auto">
                <a:xfrm>
                  <a:off x="2001"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nvGrpSpPr>
            <p:cNvPr id="27071" name="Group 2610"/>
            <p:cNvGrpSpPr>
              <a:grpSpLocks/>
            </p:cNvGrpSpPr>
            <p:nvPr/>
          </p:nvGrpSpPr>
          <p:grpSpPr bwMode="auto">
            <a:xfrm>
              <a:off x="1968" y="1289"/>
              <a:ext cx="102" cy="24"/>
              <a:chOff x="2019" y="1999"/>
              <a:chExt cx="94" cy="24"/>
            </a:xfrm>
          </p:grpSpPr>
          <p:grpSp>
            <p:nvGrpSpPr>
              <p:cNvPr id="27074" name="Group 2611"/>
              <p:cNvGrpSpPr>
                <a:grpSpLocks/>
              </p:cNvGrpSpPr>
              <p:nvPr/>
            </p:nvGrpSpPr>
            <p:grpSpPr bwMode="auto">
              <a:xfrm>
                <a:off x="2019" y="1999"/>
                <a:ext cx="24" cy="24"/>
                <a:chOff x="2019" y="1999"/>
                <a:chExt cx="24" cy="24"/>
              </a:xfrm>
            </p:grpSpPr>
            <p:sp>
              <p:nvSpPr>
                <p:cNvPr id="26707" name="Oval 2612"/>
                <p:cNvSpPr>
                  <a:spLocks noChangeArrowheads="1"/>
                </p:cNvSpPr>
                <p:nvPr/>
              </p:nvSpPr>
              <p:spPr bwMode="auto">
                <a:xfrm>
                  <a:off x="2019"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08" name="Oval 2613"/>
                <p:cNvSpPr>
                  <a:spLocks noChangeArrowheads="1"/>
                </p:cNvSpPr>
                <p:nvPr/>
              </p:nvSpPr>
              <p:spPr bwMode="auto">
                <a:xfrm>
                  <a:off x="2035"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09" name="Oval 2614"/>
                <p:cNvSpPr>
                  <a:spLocks noChangeArrowheads="1"/>
                </p:cNvSpPr>
                <p:nvPr/>
              </p:nvSpPr>
              <p:spPr bwMode="auto">
                <a:xfrm>
                  <a:off x="2019"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10" name="Oval 2615"/>
                <p:cNvSpPr>
                  <a:spLocks noChangeArrowheads="1"/>
                </p:cNvSpPr>
                <p:nvPr/>
              </p:nvSpPr>
              <p:spPr bwMode="auto">
                <a:xfrm>
                  <a:off x="2035"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7077" name="Group 2616"/>
              <p:cNvGrpSpPr>
                <a:grpSpLocks/>
              </p:cNvGrpSpPr>
              <p:nvPr/>
            </p:nvGrpSpPr>
            <p:grpSpPr bwMode="auto">
              <a:xfrm>
                <a:off x="2055" y="1999"/>
                <a:ext cx="24" cy="24"/>
                <a:chOff x="2055" y="1999"/>
                <a:chExt cx="24" cy="24"/>
              </a:xfrm>
            </p:grpSpPr>
            <p:sp>
              <p:nvSpPr>
                <p:cNvPr id="26703" name="Oval 2617"/>
                <p:cNvSpPr>
                  <a:spLocks noChangeArrowheads="1"/>
                </p:cNvSpPr>
                <p:nvPr/>
              </p:nvSpPr>
              <p:spPr bwMode="auto">
                <a:xfrm>
                  <a:off x="2055"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04" name="Oval 2618"/>
                <p:cNvSpPr>
                  <a:spLocks noChangeArrowheads="1"/>
                </p:cNvSpPr>
                <p:nvPr/>
              </p:nvSpPr>
              <p:spPr bwMode="auto">
                <a:xfrm>
                  <a:off x="2071"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05" name="Oval 2619"/>
                <p:cNvSpPr>
                  <a:spLocks noChangeArrowheads="1"/>
                </p:cNvSpPr>
                <p:nvPr/>
              </p:nvSpPr>
              <p:spPr bwMode="auto">
                <a:xfrm>
                  <a:off x="2055"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06" name="Oval 2620"/>
                <p:cNvSpPr>
                  <a:spLocks noChangeArrowheads="1"/>
                </p:cNvSpPr>
                <p:nvPr/>
              </p:nvSpPr>
              <p:spPr bwMode="auto">
                <a:xfrm>
                  <a:off x="2071"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nvGrpSpPr>
              <p:cNvPr id="27079" name="Group 2621"/>
              <p:cNvGrpSpPr>
                <a:grpSpLocks/>
              </p:cNvGrpSpPr>
              <p:nvPr/>
            </p:nvGrpSpPr>
            <p:grpSpPr bwMode="auto">
              <a:xfrm>
                <a:off x="2089" y="1999"/>
                <a:ext cx="24" cy="24"/>
                <a:chOff x="2089" y="1999"/>
                <a:chExt cx="24" cy="24"/>
              </a:xfrm>
            </p:grpSpPr>
            <p:sp>
              <p:nvSpPr>
                <p:cNvPr id="26699" name="Oval 2622"/>
                <p:cNvSpPr>
                  <a:spLocks noChangeArrowheads="1"/>
                </p:cNvSpPr>
                <p:nvPr/>
              </p:nvSpPr>
              <p:spPr bwMode="auto">
                <a:xfrm>
                  <a:off x="2089"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00" name="Oval 2623"/>
                <p:cNvSpPr>
                  <a:spLocks noChangeArrowheads="1"/>
                </p:cNvSpPr>
                <p:nvPr/>
              </p:nvSpPr>
              <p:spPr bwMode="auto">
                <a:xfrm>
                  <a:off x="2105"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01" name="Oval 2624"/>
                <p:cNvSpPr>
                  <a:spLocks noChangeArrowheads="1"/>
                </p:cNvSpPr>
                <p:nvPr/>
              </p:nvSpPr>
              <p:spPr bwMode="auto">
                <a:xfrm>
                  <a:off x="2089"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702" name="Oval 2625"/>
                <p:cNvSpPr>
                  <a:spLocks noChangeArrowheads="1"/>
                </p:cNvSpPr>
                <p:nvPr/>
              </p:nvSpPr>
              <p:spPr bwMode="auto">
                <a:xfrm>
                  <a:off x="2105"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grpSp>
        <p:grpSp>
          <p:nvGrpSpPr>
            <p:cNvPr id="27081" name="Group 2626"/>
            <p:cNvGrpSpPr>
              <a:grpSpLocks/>
            </p:cNvGrpSpPr>
            <p:nvPr/>
          </p:nvGrpSpPr>
          <p:grpSpPr bwMode="auto">
            <a:xfrm>
              <a:off x="2081" y="1289"/>
              <a:ext cx="26" cy="24"/>
              <a:chOff x="2123" y="1999"/>
              <a:chExt cx="24" cy="24"/>
            </a:xfrm>
          </p:grpSpPr>
          <p:sp>
            <p:nvSpPr>
              <p:cNvPr id="26692" name="Oval 2627"/>
              <p:cNvSpPr>
                <a:spLocks noChangeArrowheads="1"/>
              </p:cNvSpPr>
              <p:nvPr/>
            </p:nvSpPr>
            <p:spPr bwMode="auto">
              <a:xfrm>
                <a:off x="2123"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693" name="Oval 2628"/>
              <p:cNvSpPr>
                <a:spLocks noChangeArrowheads="1"/>
              </p:cNvSpPr>
              <p:nvPr/>
            </p:nvSpPr>
            <p:spPr bwMode="auto">
              <a:xfrm>
                <a:off x="2139" y="1999"/>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694" name="Oval 2629"/>
              <p:cNvSpPr>
                <a:spLocks noChangeArrowheads="1"/>
              </p:cNvSpPr>
              <p:nvPr/>
            </p:nvSpPr>
            <p:spPr bwMode="auto">
              <a:xfrm>
                <a:off x="2123"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695" name="Oval 2630"/>
              <p:cNvSpPr>
                <a:spLocks noChangeArrowheads="1"/>
              </p:cNvSpPr>
              <p:nvPr/>
            </p:nvSpPr>
            <p:spPr bwMode="auto">
              <a:xfrm>
                <a:off x="2139" y="2015"/>
                <a:ext cx="8" cy="8"/>
              </a:xfrm>
              <a:prstGeom prst="ellipse">
                <a:avLst/>
              </a:prstGeom>
              <a:solidFill>
                <a:schemeClr val="bg1"/>
              </a:solidFill>
              <a:ln w="12700">
                <a:solidFill>
                  <a:srgbClr val="000000"/>
                </a:solidFill>
                <a:round/>
                <a:headEnd/>
                <a:tailEnd/>
              </a:ln>
            </p:spPr>
            <p:txBody>
              <a:bodyPr wrap="none" anchor="ctr"/>
              <a:lstStyle/>
              <a:p>
                <a:pPr eaLnBrk="0" hangingPunct="0"/>
                <a:endParaRPr lang="en-US" sz="2400">
                  <a:latin typeface="Verdana" pitchFamily="34" charset="0"/>
                </a:endParaRPr>
              </a:p>
            </p:txBody>
          </p:sp>
        </p:grpSp>
        <p:sp>
          <p:nvSpPr>
            <p:cNvPr id="26691" name="Freeform 2631"/>
            <p:cNvSpPr>
              <a:spLocks/>
            </p:cNvSpPr>
            <p:nvPr/>
          </p:nvSpPr>
          <p:spPr bwMode="auto">
            <a:xfrm>
              <a:off x="1956" y="1132"/>
              <a:ext cx="114" cy="69"/>
            </a:xfrm>
            <a:custGeom>
              <a:avLst/>
              <a:gdLst>
                <a:gd name="T0" fmla="*/ 96 w 105"/>
                <a:gd name="T1" fmla="*/ 0 h 69"/>
                <a:gd name="T2" fmla="*/ 344 w 105"/>
                <a:gd name="T3" fmla="*/ 18 h 69"/>
                <a:gd name="T4" fmla="*/ 563 w 105"/>
                <a:gd name="T5" fmla="*/ 20 h 69"/>
                <a:gd name="T6" fmla="*/ 748 w 105"/>
                <a:gd name="T7" fmla="*/ 18 h 69"/>
                <a:gd name="T8" fmla="*/ 748 w 105"/>
                <a:gd name="T9" fmla="*/ 68 h 69"/>
                <a:gd name="T10" fmla="*/ 0 w 105"/>
                <a:gd name="T11" fmla="*/ 68 h 69"/>
                <a:gd name="T12" fmla="*/ 4 w 105"/>
                <a:gd name="T13" fmla="*/ 50 h 69"/>
                <a:gd name="T14" fmla="*/ 59 w 105"/>
                <a:gd name="T15" fmla="*/ 28 h 69"/>
                <a:gd name="T16" fmla="*/ 96 w 105"/>
                <a:gd name="T17" fmla="*/ 0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5"/>
                <a:gd name="T28" fmla="*/ 0 h 69"/>
                <a:gd name="T29" fmla="*/ 105 w 105"/>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5" h="69">
                  <a:moveTo>
                    <a:pt x="14" y="0"/>
                  </a:moveTo>
                  <a:lnTo>
                    <a:pt x="48" y="18"/>
                  </a:lnTo>
                  <a:lnTo>
                    <a:pt x="78" y="20"/>
                  </a:lnTo>
                  <a:lnTo>
                    <a:pt x="104" y="18"/>
                  </a:lnTo>
                  <a:lnTo>
                    <a:pt x="104" y="68"/>
                  </a:lnTo>
                  <a:lnTo>
                    <a:pt x="0" y="68"/>
                  </a:lnTo>
                  <a:lnTo>
                    <a:pt x="4" y="50"/>
                  </a:lnTo>
                  <a:lnTo>
                    <a:pt x="8" y="28"/>
                  </a:lnTo>
                  <a:lnTo>
                    <a:pt x="14" y="0"/>
                  </a:lnTo>
                </a:path>
              </a:pathLst>
            </a:custGeom>
            <a:solidFill>
              <a:srgbClr val="A2FFA3"/>
            </a:solidFill>
            <a:ln w="25400" cap="rnd">
              <a:solidFill>
                <a:srgbClr val="000000"/>
              </a:solidFill>
              <a:round/>
              <a:headEnd/>
              <a:tailEnd/>
            </a:ln>
          </p:spPr>
          <p:txBody>
            <a:bodyPr/>
            <a:lstStyle/>
            <a:p>
              <a:endParaRPr lang="en-US"/>
            </a:p>
          </p:txBody>
        </p:sp>
      </p:grpSp>
      <p:grpSp>
        <p:nvGrpSpPr>
          <p:cNvPr id="27082" name="Group 2676"/>
          <p:cNvGrpSpPr>
            <a:grpSpLocks/>
          </p:cNvGrpSpPr>
          <p:nvPr/>
        </p:nvGrpSpPr>
        <p:grpSpPr bwMode="auto">
          <a:xfrm>
            <a:off x="4684713" y="4941888"/>
            <a:ext cx="1944687" cy="1231900"/>
            <a:chOff x="2784" y="3144"/>
            <a:chExt cx="1225" cy="776"/>
          </a:xfrm>
        </p:grpSpPr>
        <p:grpSp>
          <p:nvGrpSpPr>
            <p:cNvPr id="27083" name="Group 2188"/>
            <p:cNvGrpSpPr>
              <a:grpSpLocks/>
            </p:cNvGrpSpPr>
            <p:nvPr/>
          </p:nvGrpSpPr>
          <p:grpSpPr bwMode="auto">
            <a:xfrm>
              <a:off x="3483" y="3163"/>
              <a:ext cx="526" cy="505"/>
              <a:chOff x="3321" y="3242"/>
              <a:chExt cx="278" cy="288"/>
            </a:xfrm>
          </p:grpSpPr>
          <p:sp>
            <p:nvSpPr>
              <p:cNvPr id="26651" name="Freeform 2189"/>
              <p:cNvSpPr>
                <a:spLocks/>
              </p:cNvSpPr>
              <p:nvPr/>
            </p:nvSpPr>
            <p:spPr bwMode="auto">
              <a:xfrm>
                <a:off x="3321" y="3288"/>
                <a:ext cx="97" cy="229"/>
              </a:xfrm>
              <a:custGeom>
                <a:avLst/>
                <a:gdLst>
                  <a:gd name="T0" fmla="*/ 6 w 97"/>
                  <a:gd name="T1" fmla="*/ 228 h 229"/>
                  <a:gd name="T2" fmla="*/ 20 w 97"/>
                  <a:gd name="T3" fmla="*/ 228 h 229"/>
                  <a:gd name="T4" fmla="*/ 35 w 97"/>
                  <a:gd name="T5" fmla="*/ 122 h 229"/>
                  <a:gd name="T6" fmla="*/ 71 w 97"/>
                  <a:gd name="T7" fmla="*/ 164 h 229"/>
                  <a:gd name="T8" fmla="*/ 76 w 97"/>
                  <a:gd name="T9" fmla="*/ 228 h 229"/>
                  <a:gd name="T10" fmla="*/ 87 w 97"/>
                  <a:gd name="T11" fmla="*/ 228 h 229"/>
                  <a:gd name="T12" fmla="*/ 91 w 97"/>
                  <a:gd name="T13" fmla="*/ 154 h 229"/>
                  <a:gd name="T14" fmla="*/ 66 w 97"/>
                  <a:gd name="T15" fmla="*/ 116 h 229"/>
                  <a:gd name="T16" fmla="*/ 61 w 97"/>
                  <a:gd name="T17" fmla="*/ 96 h 229"/>
                  <a:gd name="T18" fmla="*/ 81 w 97"/>
                  <a:gd name="T19" fmla="*/ 53 h 229"/>
                  <a:gd name="T20" fmla="*/ 87 w 97"/>
                  <a:gd name="T21" fmla="*/ 122 h 229"/>
                  <a:gd name="T22" fmla="*/ 96 w 97"/>
                  <a:gd name="T23" fmla="*/ 133 h 229"/>
                  <a:gd name="T24" fmla="*/ 87 w 97"/>
                  <a:gd name="T25" fmla="*/ 21 h 229"/>
                  <a:gd name="T26" fmla="*/ 56 w 97"/>
                  <a:gd name="T27" fmla="*/ 0 h 229"/>
                  <a:gd name="T28" fmla="*/ 0 w 97"/>
                  <a:gd name="T29" fmla="*/ 26 h 229"/>
                  <a:gd name="T30" fmla="*/ 20 w 97"/>
                  <a:gd name="T31" fmla="*/ 69 h 229"/>
                  <a:gd name="T32" fmla="*/ 26 w 97"/>
                  <a:gd name="T33" fmla="*/ 59 h 229"/>
                  <a:gd name="T34" fmla="*/ 16 w 97"/>
                  <a:gd name="T35" fmla="*/ 32 h 229"/>
                  <a:gd name="T36" fmla="*/ 46 w 97"/>
                  <a:gd name="T37" fmla="*/ 21 h 229"/>
                  <a:gd name="T38" fmla="*/ 10 w 97"/>
                  <a:gd name="T39" fmla="*/ 85 h 229"/>
                  <a:gd name="T40" fmla="*/ 6 w 97"/>
                  <a:gd name="T41" fmla="*/ 228 h 2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7"/>
                  <a:gd name="T64" fmla="*/ 0 h 229"/>
                  <a:gd name="T65" fmla="*/ 97 w 97"/>
                  <a:gd name="T66" fmla="*/ 229 h 22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7" h="229">
                    <a:moveTo>
                      <a:pt x="6" y="228"/>
                    </a:moveTo>
                    <a:lnTo>
                      <a:pt x="20" y="228"/>
                    </a:lnTo>
                    <a:lnTo>
                      <a:pt x="35" y="122"/>
                    </a:lnTo>
                    <a:lnTo>
                      <a:pt x="71" y="164"/>
                    </a:lnTo>
                    <a:lnTo>
                      <a:pt x="76" y="228"/>
                    </a:lnTo>
                    <a:lnTo>
                      <a:pt x="87" y="228"/>
                    </a:lnTo>
                    <a:lnTo>
                      <a:pt x="91" y="154"/>
                    </a:lnTo>
                    <a:lnTo>
                      <a:pt x="66" y="116"/>
                    </a:lnTo>
                    <a:lnTo>
                      <a:pt x="61" y="96"/>
                    </a:lnTo>
                    <a:lnTo>
                      <a:pt x="81" y="53"/>
                    </a:lnTo>
                    <a:lnTo>
                      <a:pt x="87" y="122"/>
                    </a:lnTo>
                    <a:lnTo>
                      <a:pt x="96" y="133"/>
                    </a:lnTo>
                    <a:lnTo>
                      <a:pt x="87" y="21"/>
                    </a:lnTo>
                    <a:lnTo>
                      <a:pt x="56" y="0"/>
                    </a:lnTo>
                    <a:lnTo>
                      <a:pt x="0" y="26"/>
                    </a:lnTo>
                    <a:lnTo>
                      <a:pt x="20" y="69"/>
                    </a:lnTo>
                    <a:lnTo>
                      <a:pt x="26" y="59"/>
                    </a:lnTo>
                    <a:lnTo>
                      <a:pt x="16" y="32"/>
                    </a:lnTo>
                    <a:lnTo>
                      <a:pt x="46" y="21"/>
                    </a:lnTo>
                    <a:lnTo>
                      <a:pt x="10" y="85"/>
                    </a:lnTo>
                    <a:lnTo>
                      <a:pt x="6" y="228"/>
                    </a:lnTo>
                  </a:path>
                </a:pathLst>
              </a:custGeom>
              <a:solidFill>
                <a:srgbClr val="FFFFFF"/>
              </a:solidFill>
              <a:ln w="9525" cap="rnd">
                <a:noFill/>
                <a:round/>
                <a:headEnd/>
                <a:tailEnd/>
              </a:ln>
            </p:spPr>
            <p:txBody>
              <a:bodyPr/>
              <a:lstStyle/>
              <a:p>
                <a:endParaRPr lang="en-US"/>
              </a:p>
            </p:txBody>
          </p:sp>
          <p:sp>
            <p:nvSpPr>
              <p:cNvPr id="26652" name="Freeform 2190"/>
              <p:cNvSpPr>
                <a:spLocks/>
              </p:cNvSpPr>
              <p:nvPr/>
            </p:nvSpPr>
            <p:spPr bwMode="auto">
              <a:xfrm>
                <a:off x="3321" y="3288"/>
                <a:ext cx="104" cy="236"/>
              </a:xfrm>
              <a:custGeom>
                <a:avLst/>
                <a:gdLst>
                  <a:gd name="T0" fmla="*/ 6 w 104"/>
                  <a:gd name="T1" fmla="*/ 235 h 236"/>
                  <a:gd name="T2" fmla="*/ 6 w 104"/>
                  <a:gd name="T3" fmla="*/ 235 h 236"/>
                  <a:gd name="T4" fmla="*/ 22 w 104"/>
                  <a:gd name="T5" fmla="*/ 235 h 236"/>
                  <a:gd name="T6" fmla="*/ 38 w 104"/>
                  <a:gd name="T7" fmla="*/ 126 h 236"/>
                  <a:gd name="T8" fmla="*/ 76 w 104"/>
                  <a:gd name="T9" fmla="*/ 169 h 236"/>
                  <a:gd name="T10" fmla="*/ 82 w 104"/>
                  <a:gd name="T11" fmla="*/ 235 h 236"/>
                  <a:gd name="T12" fmla="*/ 93 w 104"/>
                  <a:gd name="T13" fmla="*/ 235 h 236"/>
                  <a:gd name="T14" fmla="*/ 103 w 104"/>
                  <a:gd name="T15" fmla="*/ 158 h 236"/>
                  <a:gd name="T16" fmla="*/ 76 w 104"/>
                  <a:gd name="T17" fmla="*/ 120 h 236"/>
                  <a:gd name="T18" fmla="*/ 71 w 104"/>
                  <a:gd name="T19" fmla="*/ 99 h 236"/>
                  <a:gd name="T20" fmla="*/ 93 w 104"/>
                  <a:gd name="T21" fmla="*/ 54 h 236"/>
                  <a:gd name="T22" fmla="*/ 93 w 104"/>
                  <a:gd name="T23" fmla="*/ 126 h 236"/>
                  <a:gd name="T24" fmla="*/ 103 w 104"/>
                  <a:gd name="T25" fmla="*/ 137 h 236"/>
                  <a:gd name="T26" fmla="*/ 98 w 104"/>
                  <a:gd name="T27" fmla="*/ 22 h 236"/>
                  <a:gd name="T28" fmla="*/ 60 w 104"/>
                  <a:gd name="T29" fmla="*/ 0 h 236"/>
                  <a:gd name="T30" fmla="*/ 0 w 104"/>
                  <a:gd name="T31" fmla="*/ 27 h 236"/>
                  <a:gd name="T32" fmla="*/ 22 w 104"/>
                  <a:gd name="T33" fmla="*/ 72 h 236"/>
                  <a:gd name="T34" fmla="*/ 28 w 104"/>
                  <a:gd name="T35" fmla="*/ 60 h 236"/>
                  <a:gd name="T36" fmla="*/ 17 w 104"/>
                  <a:gd name="T37" fmla="*/ 33 h 236"/>
                  <a:gd name="T38" fmla="*/ 55 w 104"/>
                  <a:gd name="T39" fmla="*/ 22 h 236"/>
                  <a:gd name="T40" fmla="*/ 11 w 104"/>
                  <a:gd name="T41" fmla="*/ 88 h 236"/>
                  <a:gd name="T42" fmla="*/ 6 w 104"/>
                  <a:gd name="T43" fmla="*/ 235 h 2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4"/>
                  <a:gd name="T67" fmla="*/ 0 h 236"/>
                  <a:gd name="T68" fmla="*/ 104 w 104"/>
                  <a:gd name="T69" fmla="*/ 236 h 2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4" h="236">
                    <a:moveTo>
                      <a:pt x="6" y="235"/>
                    </a:moveTo>
                    <a:lnTo>
                      <a:pt x="6" y="235"/>
                    </a:lnTo>
                    <a:lnTo>
                      <a:pt x="22" y="235"/>
                    </a:lnTo>
                    <a:lnTo>
                      <a:pt x="38" y="126"/>
                    </a:lnTo>
                    <a:lnTo>
                      <a:pt x="76" y="169"/>
                    </a:lnTo>
                    <a:lnTo>
                      <a:pt x="82" y="235"/>
                    </a:lnTo>
                    <a:lnTo>
                      <a:pt x="93" y="235"/>
                    </a:lnTo>
                    <a:lnTo>
                      <a:pt x="103" y="158"/>
                    </a:lnTo>
                    <a:lnTo>
                      <a:pt x="76" y="120"/>
                    </a:lnTo>
                    <a:lnTo>
                      <a:pt x="71" y="99"/>
                    </a:lnTo>
                    <a:lnTo>
                      <a:pt x="93" y="54"/>
                    </a:lnTo>
                    <a:lnTo>
                      <a:pt x="93" y="126"/>
                    </a:lnTo>
                    <a:lnTo>
                      <a:pt x="103" y="137"/>
                    </a:lnTo>
                    <a:lnTo>
                      <a:pt x="98" y="22"/>
                    </a:lnTo>
                    <a:lnTo>
                      <a:pt x="60" y="0"/>
                    </a:lnTo>
                    <a:lnTo>
                      <a:pt x="0" y="27"/>
                    </a:lnTo>
                    <a:lnTo>
                      <a:pt x="22" y="72"/>
                    </a:lnTo>
                    <a:lnTo>
                      <a:pt x="28" y="60"/>
                    </a:lnTo>
                    <a:lnTo>
                      <a:pt x="17" y="33"/>
                    </a:lnTo>
                    <a:lnTo>
                      <a:pt x="55" y="22"/>
                    </a:lnTo>
                    <a:lnTo>
                      <a:pt x="11" y="88"/>
                    </a:lnTo>
                    <a:lnTo>
                      <a:pt x="6" y="235"/>
                    </a:lnTo>
                  </a:path>
                </a:pathLst>
              </a:custGeom>
              <a:solidFill>
                <a:srgbClr val="FFFFFF"/>
              </a:solidFill>
              <a:ln w="12700" cap="rnd">
                <a:solidFill>
                  <a:srgbClr val="000000"/>
                </a:solidFill>
                <a:round/>
                <a:headEnd/>
                <a:tailEnd/>
              </a:ln>
            </p:spPr>
            <p:txBody>
              <a:bodyPr/>
              <a:lstStyle/>
              <a:p>
                <a:endParaRPr lang="en-US"/>
              </a:p>
            </p:txBody>
          </p:sp>
          <p:sp>
            <p:nvSpPr>
              <p:cNvPr id="26653" name="Freeform 2191"/>
              <p:cNvSpPr>
                <a:spLocks/>
              </p:cNvSpPr>
              <p:nvPr/>
            </p:nvSpPr>
            <p:spPr bwMode="auto">
              <a:xfrm>
                <a:off x="3321" y="3288"/>
                <a:ext cx="104" cy="236"/>
              </a:xfrm>
              <a:custGeom>
                <a:avLst/>
                <a:gdLst>
                  <a:gd name="T0" fmla="*/ 6 w 104"/>
                  <a:gd name="T1" fmla="*/ 235 h 236"/>
                  <a:gd name="T2" fmla="*/ 22 w 104"/>
                  <a:gd name="T3" fmla="*/ 235 h 236"/>
                  <a:gd name="T4" fmla="*/ 38 w 104"/>
                  <a:gd name="T5" fmla="*/ 126 h 236"/>
                  <a:gd name="T6" fmla="*/ 76 w 104"/>
                  <a:gd name="T7" fmla="*/ 169 h 236"/>
                  <a:gd name="T8" fmla="*/ 82 w 104"/>
                  <a:gd name="T9" fmla="*/ 235 h 236"/>
                  <a:gd name="T10" fmla="*/ 93 w 104"/>
                  <a:gd name="T11" fmla="*/ 235 h 236"/>
                  <a:gd name="T12" fmla="*/ 98 w 104"/>
                  <a:gd name="T13" fmla="*/ 158 h 236"/>
                  <a:gd name="T14" fmla="*/ 71 w 104"/>
                  <a:gd name="T15" fmla="*/ 120 h 236"/>
                  <a:gd name="T16" fmla="*/ 65 w 104"/>
                  <a:gd name="T17" fmla="*/ 99 h 236"/>
                  <a:gd name="T18" fmla="*/ 87 w 104"/>
                  <a:gd name="T19" fmla="*/ 54 h 236"/>
                  <a:gd name="T20" fmla="*/ 93 w 104"/>
                  <a:gd name="T21" fmla="*/ 126 h 236"/>
                  <a:gd name="T22" fmla="*/ 103 w 104"/>
                  <a:gd name="T23" fmla="*/ 137 h 236"/>
                  <a:gd name="T24" fmla="*/ 93 w 104"/>
                  <a:gd name="T25" fmla="*/ 22 h 236"/>
                  <a:gd name="T26" fmla="*/ 60 w 104"/>
                  <a:gd name="T27" fmla="*/ 0 h 236"/>
                  <a:gd name="T28" fmla="*/ 0 w 104"/>
                  <a:gd name="T29" fmla="*/ 27 h 236"/>
                  <a:gd name="T30" fmla="*/ 22 w 104"/>
                  <a:gd name="T31" fmla="*/ 72 h 236"/>
                  <a:gd name="T32" fmla="*/ 28 w 104"/>
                  <a:gd name="T33" fmla="*/ 60 h 236"/>
                  <a:gd name="T34" fmla="*/ 17 w 104"/>
                  <a:gd name="T35" fmla="*/ 33 h 236"/>
                  <a:gd name="T36" fmla="*/ 49 w 104"/>
                  <a:gd name="T37" fmla="*/ 22 h 236"/>
                  <a:gd name="T38" fmla="*/ 11 w 104"/>
                  <a:gd name="T39" fmla="*/ 88 h 236"/>
                  <a:gd name="T40" fmla="*/ 6 w 104"/>
                  <a:gd name="T41" fmla="*/ 235 h 2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4"/>
                  <a:gd name="T64" fmla="*/ 0 h 236"/>
                  <a:gd name="T65" fmla="*/ 104 w 104"/>
                  <a:gd name="T66" fmla="*/ 236 h 2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4" h="236">
                    <a:moveTo>
                      <a:pt x="6" y="235"/>
                    </a:moveTo>
                    <a:lnTo>
                      <a:pt x="22" y="235"/>
                    </a:lnTo>
                    <a:lnTo>
                      <a:pt x="38" y="126"/>
                    </a:lnTo>
                    <a:lnTo>
                      <a:pt x="76" y="169"/>
                    </a:lnTo>
                    <a:lnTo>
                      <a:pt x="82" y="235"/>
                    </a:lnTo>
                    <a:lnTo>
                      <a:pt x="93" y="235"/>
                    </a:lnTo>
                    <a:lnTo>
                      <a:pt x="98" y="158"/>
                    </a:lnTo>
                    <a:lnTo>
                      <a:pt x="71" y="120"/>
                    </a:lnTo>
                    <a:lnTo>
                      <a:pt x="65" y="99"/>
                    </a:lnTo>
                    <a:lnTo>
                      <a:pt x="87" y="54"/>
                    </a:lnTo>
                    <a:lnTo>
                      <a:pt x="93" y="126"/>
                    </a:lnTo>
                    <a:lnTo>
                      <a:pt x="103" y="137"/>
                    </a:lnTo>
                    <a:lnTo>
                      <a:pt x="93" y="22"/>
                    </a:lnTo>
                    <a:lnTo>
                      <a:pt x="60" y="0"/>
                    </a:lnTo>
                    <a:lnTo>
                      <a:pt x="0" y="27"/>
                    </a:lnTo>
                    <a:lnTo>
                      <a:pt x="22" y="72"/>
                    </a:lnTo>
                    <a:lnTo>
                      <a:pt x="28" y="60"/>
                    </a:lnTo>
                    <a:lnTo>
                      <a:pt x="17" y="33"/>
                    </a:lnTo>
                    <a:lnTo>
                      <a:pt x="49" y="22"/>
                    </a:lnTo>
                    <a:lnTo>
                      <a:pt x="11" y="88"/>
                    </a:lnTo>
                    <a:lnTo>
                      <a:pt x="6" y="235"/>
                    </a:lnTo>
                  </a:path>
                </a:pathLst>
              </a:custGeom>
              <a:solidFill>
                <a:srgbClr val="FFFFFF"/>
              </a:solidFill>
              <a:ln w="12700" cap="rnd">
                <a:solidFill>
                  <a:srgbClr val="000000"/>
                </a:solidFill>
                <a:round/>
                <a:headEnd/>
                <a:tailEnd/>
              </a:ln>
            </p:spPr>
            <p:txBody>
              <a:bodyPr/>
              <a:lstStyle/>
              <a:p>
                <a:endParaRPr lang="en-US"/>
              </a:p>
            </p:txBody>
          </p:sp>
          <p:sp>
            <p:nvSpPr>
              <p:cNvPr id="26654" name="Oval 2192"/>
              <p:cNvSpPr>
                <a:spLocks noChangeArrowheads="1"/>
              </p:cNvSpPr>
              <p:nvPr/>
            </p:nvSpPr>
            <p:spPr bwMode="auto">
              <a:xfrm>
                <a:off x="3396" y="3242"/>
                <a:ext cx="45" cy="46"/>
              </a:xfrm>
              <a:prstGeom prst="ellipse">
                <a:avLst/>
              </a:prstGeom>
              <a:solidFill>
                <a:srgbClr val="FFFFFF"/>
              </a:solidFill>
              <a:ln w="12700">
                <a:solidFill>
                  <a:srgbClr val="000000"/>
                </a:solidFill>
                <a:round/>
                <a:headEnd/>
                <a:tailEnd/>
              </a:ln>
            </p:spPr>
            <p:txBody>
              <a:bodyPr wrap="none" anchor="ctr"/>
              <a:lstStyle/>
              <a:p>
                <a:pPr eaLnBrk="0" hangingPunct="0"/>
                <a:endParaRPr lang="en-US" sz="2400">
                  <a:latin typeface="Verdana" pitchFamily="34" charset="0"/>
                </a:endParaRPr>
              </a:p>
            </p:txBody>
          </p:sp>
          <p:sp>
            <p:nvSpPr>
              <p:cNvPr id="26655" name="Freeform 2193"/>
              <p:cNvSpPr>
                <a:spLocks/>
              </p:cNvSpPr>
              <p:nvPr/>
            </p:nvSpPr>
            <p:spPr bwMode="auto">
              <a:xfrm>
                <a:off x="3381" y="3398"/>
                <a:ext cx="211" cy="119"/>
              </a:xfrm>
              <a:custGeom>
                <a:avLst/>
                <a:gdLst>
                  <a:gd name="T0" fmla="*/ 58 w 211"/>
                  <a:gd name="T1" fmla="*/ 118 h 119"/>
                  <a:gd name="T2" fmla="*/ 158 w 211"/>
                  <a:gd name="T3" fmla="*/ 118 h 119"/>
                  <a:gd name="T4" fmla="*/ 210 w 211"/>
                  <a:gd name="T5" fmla="*/ 72 h 119"/>
                  <a:gd name="T6" fmla="*/ 184 w 211"/>
                  <a:gd name="T7" fmla="*/ 46 h 119"/>
                  <a:gd name="T8" fmla="*/ 163 w 211"/>
                  <a:gd name="T9" fmla="*/ 31 h 119"/>
                  <a:gd name="T10" fmla="*/ 136 w 211"/>
                  <a:gd name="T11" fmla="*/ 26 h 119"/>
                  <a:gd name="T12" fmla="*/ 100 w 211"/>
                  <a:gd name="T13" fmla="*/ 36 h 119"/>
                  <a:gd name="T14" fmla="*/ 89 w 211"/>
                  <a:gd name="T15" fmla="*/ 51 h 119"/>
                  <a:gd name="T16" fmla="*/ 0 w 211"/>
                  <a:gd name="T17" fmla="*/ 0 h 119"/>
                  <a:gd name="T18" fmla="*/ 0 w 211"/>
                  <a:gd name="T19" fmla="*/ 5 h 119"/>
                  <a:gd name="T20" fmla="*/ 84 w 211"/>
                  <a:gd name="T21" fmla="*/ 56 h 119"/>
                  <a:gd name="T22" fmla="*/ 78 w 211"/>
                  <a:gd name="T23" fmla="*/ 62 h 119"/>
                  <a:gd name="T24" fmla="*/ 69 w 211"/>
                  <a:gd name="T25" fmla="*/ 77 h 119"/>
                  <a:gd name="T26" fmla="*/ 58 w 211"/>
                  <a:gd name="T27" fmla="*/ 118 h 1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1"/>
                  <a:gd name="T43" fmla="*/ 0 h 119"/>
                  <a:gd name="T44" fmla="*/ 211 w 211"/>
                  <a:gd name="T45" fmla="*/ 119 h 1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1" h="119">
                    <a:moveTo>
                      <a:pt x="58" y="118"/>
                    </a:moveTo>
                    <a:lnTo>
                      <a:pt x="158" y="118"/>
                    </a:lnTo>
                    <a:lnTo>
                      <a:pt x="210" y="72"/>
                    </a:lnTo>
                    <a:lnTo>
                      <a:pt x="184" y="46"/>
                    </a:lnTo>
                    <a:lnTo>
                      <a:pt x="163" y="31"/>
                    </a:lnTo>
                    <a:lnTo>
                      <a:pt x="136" y="26"/>
                    </a:lnTo>
                    <a:lnTo>
                      <a:pt x="100" y="36"/>
                    </a:lnTo>
                    <a:lnTo>
                      <a:pt x="89" y="51"/>
                    </a:lnTo>
                    <a:lnTo>
                      <a:pt x="0" y="0"/>
                    </a:lnTo>
                    <a:lnTo>
                      <a:pt x="0" y="5"/>
                    </a:lnTo>
                    <a:lnTo>
                      <a:pt x="84" y="56"/>
                    </a:lnTo>
                    <a:lnTo>
                      <a:pt x="78" y="62"/>
                    </a:lnTo>
                    <a:lnTo>
                      <a:pt x="69" y="77"/>
                    </a:lnTo>
                    <a:lnTo>
                      <a:pt x="58" y="118"/>
                    </a:lnTo>
                  </a:path>
                </a:pathLst>
              </a:custGeom>
              <a:solidFill>
                <a:srgbClr val="FFFFFF"/>
              </a:solidFill>
              <a:ln w="9525" cap="rnd">
                <a:noFill/>
                <a:round/>
                <a:headEnd/>
                <a:tailEnd/>
              </a:ln>
            </p:spPr>
            <p:txBody>
              <a:bodyPr/>
              <a:lstStyle/>
              <a:p>
                <a:endParaRPr lang="en-US"/>
              </a:p>
            </p:txBody>
          </p:sp>
          <p:sp>
            <p:nvSpPr>
              <p:cNvPr id="26656" name="Freeform 2194"/>
              <p:cNvSpPr>
                <a:spLocks/>
              </p:cNvSpPr>
              <p:nvPr/>
            </p:nvSpPr>
            <p:spPr bwMode="auto">
              <a:xfrm>
                <a:off x="3381" y="3398"/>
                <a:ext cx="218" cy="132"/>
              </a:xfrm>
              <a:custGeom>
                <a:avLst/>
                <a:gdLst>
                  <a:gd name="T0" fmla="*/ 60 w 218"/>
                  <a:gd name="T1" fmla="*/ 131 h 132"/>
                  <a:gd name="T2" fmla="*/ 60 w 218"/>
                  <a:gd name="T3" fmla="*/ 131 h 132"/>
                  <a:gd name="T4" fmla="*/ 168 w 218"/>
                  <a:gd name="T5" fmla="*/ 131 h 132"/>
                  <a:gd name="T6" fmla="*/ 217 w 218"/>
                  <a:gd name="T7" fmla="*/ 77 h 132"/>
                  <a:gd name="T8" fmla="*/ 168 w 218"/>
                  <a:gd name="T9" fmla="*/ 32 h 132"/>
                  <a:gd name="T10" fmla="*/ 125 w 218"/>
                  <a:gd name="T11" fmla="*/ 32 h 132"/>
                  <a:gd name="T12" fmla="*/ 98 w 218"/>
                  <a:gd name="T13" fmla="*/ 60 h 132"/>
                  <a:gd name="T14" fmla="*/ 5 w 218"/>
                  <a:gd name="T15" fmla="*/ 0 h 132"/>
                  <a:gd name="T16" fmla="*/ 0 w 218"/>
                  <a:gd name="T17" fmla="*/ 5 h 132"/>
                  <a:gd name="T18" fmla="*/ 92 w 218"/>
                  <a:gd name="T19" fmla="*/ 66 h 132"/>
                  <a:gd name="T20" fmla="*/ 65 w 218"/>
                  <a:gd name="T21" fmla="*/ 109 h 132"/>
                  <a:gd name="T22" fmla="*/ 60 w 218"/>
                  <a:gd name="T23" fmla="*/ 131 h 1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8"/>
                  <a:gd name="T37" fmla="*/ 0 h 132"/>
                  <a:gd name="T38" fmla="*/ 218 w 218"/>
                  <a:gd name="T39" fmla="*/ 132 h 1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8" h="132">
                    <a:moveTo>
                      <a:pt x="60" y="131"/>
                    </a:moveTo>
                    <a:lnTo>
                      <a:pt x="60" y="131"/>
                    </a:lnTo>
                    <a:lnTo>
                      <a:pt x="168" y="131"/>
                    </a:lnTo>
                    <a:lnTo>
                      <a:pt x="217" y="77"/>
                    </a:lnTo>
                    <a:lnTo>
                      <a:pt x="168" y="32"/>
                    </a:lnTo>
                    <a:lnTo>
                      <a:pt x="125" y="32"/>
                    </a:lnTo>
                    <a:lnTo>
                      <a:pt x="98" y="60"/>
                    </a:lnTo>
                    <a:lnTo>
                      <a:pt x="5" y="0"/>
                    </a:lnTo>
                    <a:lnTo>
                      <a:pt x="0" y="5"/>
                    </a:lnTo>
                    <a:lnTo>
                      <a:pt x="92" y="66"/>
                    </a:lnTo>
                    <a:lnTo>
                      <a:pt x="65" y="109"/>
                    </a:lnTo>
                    <a:lnTo>
                      <a:pt x="60" y="131"/>
                    </a:lnTo>
                  </a:path>
                </a:pathLst>
              </a:custGeom>
              <a:solidFill>
                <a:srgbClr val="FFFFFF"/>
              </a:solidFill>
              <a:ln w="12700" cap="rnd">
                <a:solidFill>
                  <a:srgbClr val="000000"/>
                </a:solidFill>
                <a:round/>
                <a:headEnd/>
                <a:tailEnd/>
              </a:ln>
            </p:spPr>
            <p:txBody>
              <a:bodyPr/>
              <a:lstStyle/>
              <a:p>
                <a:endParaRPr lang="en-US"/>
              </a:p>
            </p:txBody>
          </p:sp>
          <p:sp>
            <p:nvSpPr>
              <p:cNvPr id="26657" name="Freeform 2195"/>
              <p:cNvSpPr>
                <a:spLocks/>
              </p:cNvSpPr>
              <p:nvPr/>
            </p:nvSpPr>
            <p:spPr bwMode="auto">
              <a:xfrm>
                <a:off x="3381" y="3398"/>
                <a:ext cx="218" cy="126"/>
              </a:xfrm>
              <a:custGeom>
                <a:avLst/>
                <a:gdLst>
                  <a:gd name="T0" fmla="*/ 60 w 218"/>
                  <a:gd name="T1" fmla="*/ 125 h 126"/>
                  <a:gd name="T2" fmla="*/ 163 w 218"/>
                  <a:gd name="T3" fmla="*/ 125 h 126"/>
                  <a:gd name="T4" fmla="*/ 217 w 218"/>
                  <a:gd name="T5" fmla="*/ 77 h 126"/>
                  <a:gd name="T6" fmla="*/ 190 w 218"/>
                  <a:gd name="T7" fmla="*/ 48 h 126"/>
                  <a:gd name="T8" fmla="*/ 168 w 218"/>
                  <a:gd name="T9" fmla="*/ 32 h 126"/>
                  <a:gd name="T10" fmla="*/ 141 w 218"/>
                  <a:gd name="T11" fmla="*/ 27 h 126"/>
                  <a:gd name="T12" fmla="*/ 103 w 218"/>
                  <a:gd name="T13" fmla="*/ 38 h 126"/>
                  <a:gd name="T14" fmla="*/ 92 w 218"/>
                  <a:gd name="T15" fmla="*/ 54 h 126"/>
                  <a:gd name="T16" fmla="*/ 0 w 218"/>
                  <a:gd name="T17" fmla="*/ 0 h 126"/>
                  <a:gd name="T18" fmla="*/ 0 w 218"/>
                  <a:gd name="T19" fmla="*/ 5 h 126"/>
                  <a:gd name="T20" fmla="*/ 87 w 218"/>
                  <a:gd name="T21" fmla="*/ 60 h 126"/>
                  <a:gd name="T22" fmla="*/ 81 w 218"/>
                  <a:gd name="T23" fmla="*/ 65 h 126"/>
                  <a:gd name="T24" fmla="*/ 71 w 218"/>
                  <a:gd name="T25" fmla="*/ 82 h 126"/>
                  <a:gd name="T26" fmla="*/ 60 w 218"/>
                  <a:gd name="T27" fmla="*/ 125 h 1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8"/>
                  <a:gd name="T43" fmla="*/ 0 h 126"/>
                  <a:gd name="T44" fmla="*/ 218 w 218"/>
                  <a:gd name="T45" fmla="*/ 126 h 1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8" h="126">
                    <a:moveTo>
                      <a:pt x="60" y="125"/>
                    </a:moveTo>
                    <a:lnTo>
                      <a:pt x="163" y="125"/>
                    </a:lnTo>
                    <a:lnTo>
                      <a:pt x="217" y="77"/>
                    </a:lnTo>
                    <a:lnTo>
                      <a:pt x="190" y="48"/>
                    </a:lnTo>
                    <a:lnTo>
                      <a:pt x="168" y="32"/>
                    </a:lnTo>
                    <a:lnTo>
                      <a:pt x="141" y="27"/>
                    </a:lnTo>
                    <a:lnTo>
                      <a:pt x="103" y="38"/>
                    </a:lnTo>
                    <a:lnTo>
                      <a:pt x="92" y="54"/>
                    </a:lnTo>
                    <a:lnTo>
                      <a:pt x="0" y="0"/>
                    </a:lnTo>
                    <a:lnTo>
                      <a:pt x="0" y="5"/>
                    </a:lnTo>
                    <a:lnTo>
                      <a:pt x="87" y="60"/>
                    </a:lnTo>
                    <a:lnTo>
                      <a:pt x="81" y="65"/>
                    </a:lnTo>
                    <a:lnTo>
                      <a:pt x="71" y="82"/>
                    </a:lnTo>
                    <a:lnTo>
                      <a:pt x="60" y="125"/>
                    </a:lnTo>
                  </a:path>
                </a:pathLst>
              </a:custGeom>
              <a:solidFill>
                <a:srgbClr val="FFFFFF"/>
              </a:solidFill>
              <a:ln w="12700" cap="rnd">
                <a:solidFill>
                  <a:srgbClr val="000000"/>
                </a:solidFill>
                <a:round/>
                <a:headEnd/>
                <a:tailEnd/>
              </a:ln>
            </p:spPr>
            <p:txBody>
              <a:bodyPr/>
              <a:lstStyle/>
              <a:p>
                <a:endParaRPr lang="en-US"/>
              </a:p>
            </p:txBody>
          </p:sp>
        </p:grpSp>
        <p:pic>
          <p:nvPicPr>
            <p:cNvPr id="26647" name="Picture 2196"/>
            <p:cNvPicPr>
              <a:picLocks noChangeArrowheads="1"/>
            </p:cNvPicPr>
            <p:nvPr/>
          </p:nvPicPr>
          <p:blipFill>
            <a:blip r:embed="rId2" cstate="print"/>
            <a:srcRect/>
            <a:stretch>
              <a:fillRect/>
            </a:stretch>
          </p:blipFill>
          <p:spPr bwMode="auto">
            <a:xfrm>
              <a:off x="2784" y="3144"/>
              <a:ext cx="629" cy="539"/>
            </a:xfrm>
            <a:prstGeom prst="rect">
              <a:avLst/>
            </a:prstGeom>
            <a:solidFill>
              <a:srgbClr val="FFFFFF"/>
            </a:solidFill>
            <a:ln w="9525">
              <a:noFill/>
              <a:miter lim="800000"/>
              <a:headEnd/>
              <a:tailEnd/>
            </a:ln>
          </p:spPr>
        </p:pic>
        <p:sp>
          <p:nvSpPr>
            <p:cNvPr id="26648" name="Rectangle 2197"/>
            <p:cNvSpPr>
              <a:spLocks noChangeArrowheads="1"/>
            </p:cNvSpPr>
            <p:nvPr/>
          </p:nvSpPr>
          <p:spPr bwMode="auto">
            <a:xfrm>
              <a:off x="2968" y="3747"/>
              <a:ext cx="672" cy="173"/>
            </a:xfrm>
            <a:prstGeom prst="rect">
              <a:avLst/>
            </a:prstGeom>
            <a:noFill/>
            <a:ln w="9525">
              <a:noFill/>
              <a:miter lim="800000"/>
              <a:headEnd/>
              <a:tailEnd/>
            </a:ln>
          </p:spPr>
          <p:txBody>
            <a:bodyPr wrap="none" lIns="92075" tIns="46038" rIns="92075" bIns="46038">
              <a:spAutoFit/>
            </a:bodyPr>
            <a:lstStyle/>
            <a:p>
              <a:pPr algn="ctr" eaLnBrk="0" hangingPunct="0"/>
              <a:r>
                <a:rPr lang="en-US" sz="1200" b="1"/>
                <a:t>Engineering</a:t>
              </a:r>
            </a:p>
          </p:txBody>
        </p:sp>
        <p:sp>
          <p:nvSpPr>
            <p:cNvPr id="26649" name="Freeform 2198"/>
            <p:cNvSpPr>
              <a:spLocks/>
            </p:cNvSpPr>
            <p:nvPr/>
          </p:nvSpPr>
          <p:spPr bwMode="auto">
            <a:xfrm>
              <a:off x="3145" y="3426"/>
              <a:ext cx="131" cy="49"/>
            </a:xfrm>
            <a:custGeom>
              <a:avLst/>
              <a:gdLst>
                <a:gd name="T0" fmla="*/ 0 w 121"/>
                <a:gd name="T1" fmla="*/ 0 h 49"/>
                <a:gd name="T2" fmla="*/ 758 w 121"/>
                <a:gd name="T3" fmla="*/ 0 h 49"/>
                <a:gd name="T4" fmla="*/ 813 w 121"/>
                <a:gd name="T5" fmla="*/ 47 h 49"/>
                <a:gd name="T6" fmla="*/ 55 w 121"/>
                <a:gd name="T7" fmla="*/ 48 h 49"/>
                <a:gd name="T8" fmla="*/ 0 w 121"/>
                <a:gd name="T9" fmla="*/ 0 h 49"/>
                <a:gd name="T10" fmla="*/ 0 60000 65536"/>
                <a:gd name="T11" fmla="*/ 0 60000 65536"/>
                <a:gd name="T12" fmla="*/ 0 60000 65536"/>
                <a:gd name="T13" fmla="*/ 0 60000 65536"/>
                <a:gd name="T14" fmla="*/ 0 60000 65536"/>
                <a:gd name="T15" fmla="*/ 0 w 121"/>
                <a:gd name="T16" fmla="*/ 0 h 49"/>
                <a:gd name="T17" fmla="*/ 121 w 121"/>
                <a:gd name="T18" fmla="*/ 49 h 49"/>
              </a:gdLst>
              <a:ahLst/>
              <a:cxnLst>
                <a:cxn ang="T10">
                  <a:pos x="T0" y="T1"/>
                </a:cxn>
                <a:cxn ang="T11">
                  <a:pos x="T2" y="T3"/>
                </a:cxn>
                <a:cxn ang="T12">
                  <a:pos x="T4" y="T5"/>
                </a:cxn>
                <a:cxn ang="T13">
                  <a:pos x="T6" y="T7"/>
                </a:cxn>
                <a:cxn ang="T14">
                  <a:pos x="T8" y="T9"/>
                </a:cxn>
              </a:cxnLst>
              <a:rect l="T15" t="T16" r="T17" b="T18"/>
              <a:pathLst>
                <a:path w="121" h="49">
                  <a:moveTo>
                    <a:pt x="0" y="0"/>
                  </a:moveTo>
                  <a:lnTo>
                    <a:pt x="113" y="0"/>
                  </a:lnTo>
                  <a:lnTo>
                    <a:pt x="120" y="47"/>
                  </a:lnTo>
                  <a:lnTo>
                    <a:pt x="8" y="48"/>
                  </a:lnTo>
                  <a:lnTo>
                    <a:pt x="0" y="0"/>
                  </a:lnTo>
                </a:path>
              </a:pathLst>
            </a:custGeom>
            <a:noFill/>
            <a:ln w="50800" cap="rnd">
              <a:solidFill>
                <a:srgbClr val="EAEC5E"/>
              </a:solidFill>
              <a:round/>
              <a:headEnd/>
              <a:tailEnd/>
            </a:ln>
          </p:spPr>
          <p:txBody>
            <a:bodyPr/>
            <a:lstStyle/>
            <a:p>
              <a:endParaRPr lang="en-US"/>
            </a:p>
          </p:txBody>
        </p:sp>
        <p:sp>
          <p:nvSpPr>
            <p:cNvPr id="26650" name="Line 2632"/>
            <p:cNvSpPr>
              <a:spLocks noChangeShapeType="1"/>
            </p:cNvSpPr>
            <p:nvPr/>
          </p:nvSpPr>
          <p:spPr bwMode="auto">
            <a:xfrm>
              <a:off x="3146" y="3432"/>
              <a:ext cx="119" cy="0"/>
            </a:xfrm>
            <a:prstGeom prst="line">
              <a:avLst/>
            </a:prstGeom>
            <a:noFill/>
            <a:ln w="12700">
              <a:solidFill>
                <a:schemeClr val="folHlink"/>
              </a:solidFill>
              <a:round/>
              <a:headEnd type="none" w="sm" len="sm"/>
              <a:tailEnd type="none" w="sm" len="sm"/>
            </a:ln>
          </p:spPr>
          <p:txBody>
            <a:bodyPr wrap="none" anchor="ctr"/>
            <a:lstStyle/>
            <a:p>
              <a:endParaRPr lang="en-US"/>
            </a:p>
          </p:txBody>
        </p:sp>
      </p:grpSp>
      <p:grpSp>
        <p:nvGrpSpPr>
          <p:cNvPr id="27084" name="Group 2685"/>
          <p:cNvGrpSpPr>
            <a:grpSpLocks/>
          </p:cNvGrpSpPr>
          <p:nvPr/>
        </p:nvGrpSpPr>
        <p:grpSpPr bwMode="auto">
          <a:xfrm>
            <a:off x="0" y="0"/>
            <a:ext cx="9144000" cy="6858000"/>
            <a:chOff x="0" y="0"/>
            <a:chExt cx="5760" cy="4320"/>
          </a:xfrm>
        </p:grpSpPr>
        <p:sp>
          <p:nvSpPr>
            <p:cNvPr id="26636" name="Line 2665"/>
            <p:cNvSpPr>
              <a:spLocks noChangeShapeType="1"/>
            </p:cNvSpPr>
            <p:nvPr/>
          </p:nvSpPr>
          <p:spPr bwMode="auto">
            <a:xfrm>
              <a:off x="1344" y="0"/>
              <a:ext cx="0" cy="1488"/>
            </a:xfrm>
            <a:prstGeom prst="line">
              <a:avLst/>
            </a:prstGeom>
            <a:noFill/>
            <a:ln w="38100">
              <a:solidFill>
                <a:srgbClr val="000000"/>
              </a:solidFill>
              <a:round/>
              <a:headEnd type="none" w="sm" len="sm"/>
              <a:tailEnd type="none" w="sm" len="sm"/>
            </a:ln>
          </p:spPr>
          <p:txBody>
            <a:bodyPr/>
            <a:lstStyle/>
            <a:p>
              <a:endParaRPr lang="en-US"/>
            </a:p>
          </p:txBody>
        </p:sp>
        <p:sp>
          <p:nvSpPr>
            <p:cNvPr id="26637" name="Line 2668"/>
            <p:cNvSpPr>
              <a:spLocks noChangeShapeType="1"/>
            </p:cNvSpPr>
            <p:nvPr/>
          </p:nvSpPr>
          <p:spPr bwMode="auto">
            <a:xfrm>
              <a:off x="0" y="2832"/>
              <a:ext cx="5760" cy="0"/>
            </a:xfrm>
            <a:prstGeom prst="line">
              <a:avLst/>
            </a:prstGeom>
            <a:noFill/>
            <a:ln w="38100">
              <a:solidFill>
                <a:srgbClr val="000000"/>
              </a:solidFill>
              <a:round/>
              <a:headEnd type="none" w="sm" len="sm"/>
              <a:tailEnd type="none" w="sm" len="sm"/>
            </a:ln>
          </p:spPr>
          <p:txBody>
            <a:bodyPr/>
            <a:lstStyle/>
            <a:p>
              <a:endParaRPr lang="en-US"/>
            </a:p>
          </p:txBody>
        </p:sp>
        <p:sp>
          <p:nvSpPr>
            <p:cNvPr id="26638" name="Line 2669"/>
            <p:cNvSpPr>
              <a:spLocks noChangeShapeType="1"/>
            </p:cNvSpPr>
            <p:nvPr/>
          </p:nvSpPr>
          <p:spPr bwMode="auto">
            <a:xfrm>
              <a:off x="0" y="1488"/>
              <a:ext cx="5760" cy="0"/>
            </a:xfrm>
            <a:prstGeom prst="line">
              <a:avLst/>
            </a:prstGeom>
            <a:noFill/>
            <a:ln w="38100">
              <a:solidFill>
                <a:srgbClr val="000000"/>
              </a:solidFill>
              <a:round/>
              <a:headEnd type="none" w="sm" len="sm"/>
              <a:tailEnd type="none" w="sm" len="sm"/>
            </a:ln>
          </p:spPr>
          <p:txBody>
            <a:bodyPr/>
            <a:lstStyle/>
            <a:p>
              <a:endParaRPr lang="en-US"/>
            </a:p>
          </p:txBody>
        </p:sp>
        <p:sp>
          <p:nvSpPr>
            <p:cNvPr id="26639" name="Line 2678"/>
            <p:cNvSpPr>
              <a:spLocks noChangeShapeType="1"/>
            </p:cNvSpPr>
            <p:nvPr/>
          </p:nvSpPr>
          <p:spPr bwMode="auto">
            <a:xfrm>
              <a:off x="2832" y="0"/>
              <a:ext cx="0" cy="1488"/>
            </a:xfrm>
            <a:prstGeom prst="line">
              <a:avLst/>
            </a:prstGeom>
            <a:noFill/>
            <a:ln w="38100">
              <a:solidFill>
                <a:srgbClr val="000000"/>
              </a:solidFill>
              <a:round/>
              <a:headEnd type="none" w="sm" len="sm"/>
              <a:tailEnd type="none" w="sm" len="sm"/>
            </a:ln>
          </p:spPr>
          <p:txBody>
            <a:bodyPr/>
            <a:lstStyle/>
            <a:p>
              <a:endParaRPr lang="en-US"/>
            </a:p>
          </p:txBody>
        </p:sp>
        <p:sp>
          <p:nvSpPr>
            <p:cNvPr id="26640" name="Line 2679"/>
            <p:cNvSpPr>
              <a:spLocks noChangeShapeType="1"/>
            </p:cNvSpPr>
            <p:nvPr/>
          </p:nvSpPr>
          <p:spPr bwMode="auto">
            <a:xfrm>
              <a:off x="4320" y="0"/>
              <a:ext cx="0" cy="1488"/>
            </a:xfrm>
            <a:prstGeom prst="line">
              <a:avLst/>
            </a:prstGeom>
            <a:noFill/>
            <a:ln w="38100">
              <a:solidFill>
                <a:srgbClr val="000000"/>
              </a:solidFill>
              <a:round/>
              <a:headEnd type="none" w="sm" len="sm"/>
              <a:tailEnd type="none" w="sm" len="sm"/>
            </a:ln>
          </p:spPr>
          <p:txBody>
            <a:bodyPr/>
            <a:lstStyle/>
            <a:p>
              <a:endParaRPr lang="en-US"/>
            </a:p>
          </p:txBody>
        </p:sp>
        <p:sp>
          <p:nvSpPr>
            <p:cNvPr id="26641" name="Line 2680"/>
            <p:cNvSpPr>
              <a:spLocks noChangeShapeType="1"/>
            </p:cNvSpPr>
            <p:nvPr/>
          </p:nvSpPr>
          <p:spPr bwMode="auto">
            <a:xfrm>
              <a:off x="1344" y="2832"/>
              <a:ext cx="0" cy="1488"/>
            </a:xfrm>
            <a:prstGeom prst="line">
              <a:avLst/>
            </a:prstGeom>
            <a:noFill/>
            <a:ln w="38100">
              <a:solidFill>
                <a:srgbClr val="000000"/>
              </a:solidFill>
              <a:round/>
              <a:headEnd type="none" w="sm" len="sm"/>
              <a:tailEnd type="none" w="sm" len="sm"/>
            </a:ln>
          </p:spPr>
          <p:txBody>
            <a:bodyPr/>
            <a:lstStyle/>
            <a:p>
              <a:endParaRPr lang="en-US"/>
            </a:p>
          </p:txBody>
        </p:sp>
        <p:sp>
          <p:nvSpPr>
            <p:cNvPr id="26642" name="Line 2681"/>
            <p:cNvSpPr>
              <a:spLocks noChangeShapeType="1"/>
            </p:cNvSpPr>
            <p:nvPr/>
          </p:nvSpPr>
          <p:spPr bwMode="auto">
            <a:xfrm>
              <a:off x="2832" y="2832"/>
              <a:ext cx="0" cy="1488"/>
            </a:xfrm>
            <a:prstGeom prst="line">
              <a:avLst/>
            </a:prstGeom>
            <a:noFill/>
            <a:ln w="38100">
              <a:solidFill>
                <a:srgbClr val="000000"/>
              </a:solidFill>
              <a:round/>
              <a:headEnd type="none" w="sm" len="sm"/>
              <a:tailEnd type="none" w="sm" len="sm"/>
            </a:ln>
          </p:spPr>
          <p:txBody>
            <a:bodyPr/>
            <a:lstStyle/>
            <a:p>
              <a:endParaRPr lang="en-US"/>
            </a:p>
          </p:txBody>
        </p:sp>
        <p:sp>
          <p:nvSpPr>
            <p:cNvPr id="26643" name="Line 2682"/>
            <p:cNvSpPr>
              <a:spLocks noChangeShapeType="1"/>
            </p:cNvSpPr>
            <p:nvPr/>
          </p:nvSpPr>
          <p:spPr bwMode="auto">
            <a:xfrm>
              <a:off x="4320" y="2832"/>
              <a:ext cx="0" cy="1488"/>
            </a:xfrm>
            <a:prstGeom prst="line">
              <a:avLst/>
            </a:prstGeom>
            <a:noFill/>
            <a:ln w="38100">
              <a:solidFill>
                <a:srgbClr val="000000"/>
              </a:solidFill>
              <a:round/>
              <a:headEnd type="none" w="sm" len="sm"/>
              <a:tailEnd type="none" w="sm" len="sm"/>
            </a:ln>
          </p:spPr>
          <p:txBody>
            <a:bodyPr/>
            <a:lstStyle/>
            <a:p>
              <a:endParaRPr lang="en-US"/>
            </a:p>
          </p:txBody>
        </p:sp>
        <p:sp>
          <p:nvSpPr>
            <p:cNvPr id="26644" name="Line 2683"/>
            <p:cNvSpPr>
              <a:spLocks noChangeShapeType="1"/>
            </p:cNvSpPr>
            <p:nvPr/>
          </p:nvSpPr>
          <p:spPr bwMode="auto">
            <a:xfrm>
              <a:off x="0" y="1536"/>
              <a:ext cx="5760" cy="0"/>
            </a:xfrm>
            <a:prstGeom prst="line">
              <a:avLst/>
            </a:prstGeom>
            <a:noFill/>
            <a:ln w="12700">
              <a:solidFill>
                <a:srgbClr val="000000"/>
              </a:solidFill>
              <a:round/>
              <a:headEnd type="none" w="sm" len="sm"/>
              <a:tailEnd type="none" w="sm" len="sm"/>
            </a:ln>
          </p:spPr>
          <p:txBody>
            <a:bodyPr/>
            <a:lstStyle/>
            <a:p>
              <a:endParaRPr lang="en-US"/>
            </a:p>
          </p:txBody>
        </p:sp>
        <p:sp>
          <p:nvSpPr>
            <p:cNvPr id="26645" name="Line 2684"/>
            <p:cNvSpPr>
              <a:spLocks noChangeShapeType="1"/>
            </p:cNvSpPr>
            <p:nvPr/>
          </p:nvSpPr>
          <p:spPr bwMode="auto">
            <a:xfrm>
              <a:off x="0" y="2784"/>
              <a:ext cx="5760" cy="0"/>
            </a:xfrm>
            <a:prstGeom prst="line">
              <a:avLst/>
            </a:prstGeom>
            <a:noFill/>
            <a:ln w="12700">
              <a:solidFill>
                <a:srgbClr val="000000"/>
              </a:solidFill>
              <a:round/>
              <a:headEnd type="none" w="sm" len="sm"/>
              <a:tailEnd type="none" w="sm" len="sm"/>
            </a:ln>
          </p:spPr>
          <p:txBody>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7725"/>
                                        </p:tgtEl>
                                        <p:attrNameLst>
                                          <p:attrName>style.visibility</p:attrName>
                                        </p:attrNameLst>
                                      </p:cBhvr>
                                      <p:to>
                                        <p:strVal val="visible"/>
                                      </p:to>
                                    </p:set>
                                    <p:anim calcmode="lin" valueType="num">
                                      <p:cBhvr>
                                        <p:cTn id="7" dur="1000" fill="hold"/>
                                        <p:tgtEl>
                                          <p:spTgt spid="27725"/>
                                        </p:tgtEl>
                                        <p:attrNameLst>
                                          <p:attrName>ppt_w</p:attrName>
                                        </p:attrNameLst>
                                      </p:cBhvr>
                                      <p:tavLst>
                                        <p:tav tm="0">
                                          <p:val>
                                            <p:fltVal val="0"/>
                                          </p:val>
                                        </p:tav>
                                        <p:tav tm="100000">
                                          <p:val>
                                            <p:strVal val="#ppt_w"/>
                                          </p:val>
                                        </p:tav>
                                      </p:tavLst>
                                    </p:anim>
                                    <p:anim calcmode="lin" valueType="num">
                                      <p:cBhvr>
                                        <p:cTn id="8" dur="1000" fill="hold"/>
                                        <p:tgtEl>
                                          <p:spTgt spid="27725"/>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26983"/>
                                        </p:tgtEl>
                                        <p:attrNameLst>
                                          <p:attrName>style.visibility</p:attrName>
                                        </p:attrNameLst>
                                      </p:cBhvr>
                                      <p:to>
                                        <p:strVal val="visible"/>
                                      </p:to>
                                    </p:set>
                                    <p:anim calcmode="lin" valueType="num">
                                      <p:cBhvr>
                                        <p:cTn id="12" dur="1000" fill="hold"/>
                                        <p:tgtEl>
                                          <p:spTgt spid="26983"/>
                                        </p:tgtEl>
                                        <p:attrNameLst>
                                          <p:attrName>ppt_w</p:attrName>
                                        </p:attrNameLst>
                                      </p:cBhvr>
                                      <p:tavLst>
                                        <p:tav tm="0">
                                          <p:val>
                                            <p:fltVal val="0"/>
                                          </p:val>
                                        </p:tav>
                                        <p:tav tm="100000">
                                          <p:val>
                                            <p:strVal val="#ppt_w"/>
                                          </p:val>
                                        </p:tav>
                                      </p:tavLst>
                                    </p:anim>
                                    <p:anim calcmode="lin" valueType="num">
                                      <p:cBhvr>
                                        <p:cTn id="13" dur="1000" fill="hold"/>
                                        <p:tgtEl>
                                          <p:spTgt spid="26983"/>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26937"/>
                                        </p:tgtEl>
                                        <p:attrNameLst>
                                          <p:attrName>style.visibility</p:attrName>
                                        </p:attrNameLst>
                                      </p:cBhvr>
                                      <p:to>
                                        <p:strVal val="visible"/>
                                      </p:to>
                                    </p:set>
                                    <p:anim calcmode="lin" valueType="num">
                                      <p:cBhvr>
                                        <p:cTn id="17" dur="1000" fill="hold"/>
                                        <p:tgtEl>
                                          <p:spTgt spid="26937"/>
                                        </p:tgtEl>
                                        <p:attrNameLst>
                                          <p:attrName>ppt_w</p:attrName>
                                        </p:attrNameLst>
                                      </p:cBhvr>
                                      <p:tavLst>
                                        <p:tav tm="0">
                                          <p:val>
                                            <p:fltVal val="0"/>
                                          </p:val>
                                        </p:tav>
                                        <p:tav tm="100000">
                                          <p:val>
                                            <p:strVal val="#ppt_w"/>
                                          </p:val>
                                        </p:tav>
                                      </p:tavLst>
                                    </p:anim>
                                    <p:anim calcmode="lin" valueType="num">
                                      <p:cBhvr>
                                        <p:cTn id="18" dur="1000" fill="hold"/>
                                        <p:tgtEl>
                                          <p:spTgt spid="26937"/>
                                        </p:tgtEl>
                                        <p:attrNameLst>
                                          <p:attrName>ppt_h</p:attrName>
                                        </p:attrNameLst>
                                      </p:cBhvr>
                                      <p:tavLst>
                                        <p:tav tm="0">
                                          <p:val>
                                            <p:flt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26646"/>
                                        </p:tgtEl>
                                        <p:attrNameLst>
                                          <p:attrName>style.visibility</p:attrName>
                                        </p:attrNameLst>
                                      </p:cBhvr>
                                      <p:to>
                                        <p:strVal val="visible"/>
                                      </p:to>
                                    </p:set>
                                    <p:anim calcmode="lin" valueType="num">
                                      <p:cBhvr>
                                        <p:cTn id="22" dur="1000" fill="hold"/>
                                        <p:tgtEl>
                                          <p:spTgt spid="26646"/>
                                        </p:tgtEl>
                                        <p:attrNameLst>
                                          <p:attrName>ppt_w</p:attrName>
                                        </p:attrNameLst>
                                      </p:cBhvr>
                                      <p:tavLst>
                                        <p:tav tm="0">
                                          <p:val>
                                            <p:fltVal val="0"/>
                                          </p:val>
                                        </p:tav>
                                        <p:tav tm="100000">
                                          <p:val>
                                            <p:strVal val="#ppt_w"/>
                                          </p:val>
                                        </p:tav>
                                      </p:tavLst>
                                    </p:anim>
                                    <p:anim calcmode="lin" valueType="num">
                                      <p:cBhvr>
                                        <p:cTn id="23" dur="1000" fill="hold"/>
                                        <p:tgtEl>
                                          <p:spTgt spid="26646"/>
                                        </p:tgtEl>
                                        <p:attrNameLst>
                                          <p:attrName>ppt_h</p:attrName>
                                        </p:attrNameLst>
                                      </p:cBhvr>
                                      <p:tavLst>
                                        <p:tav tm="0">
                                          <p:val>
                                            <p:fltVal val="0"/>
                                          </p:val>
                                        </p:tav>
                                        <p:tav tm="100000">
                                          <p:val>
                                            <p:strVal val="#ppt_h"/>
                                          </p:val>
                                        </p:tav>
                                      </p:tavLst>
                                    </p:anim>
                                  </p:childTnLst>
                                </p:cTn>
                              </p:par>
                            </p:childTnLst>
                          </p:cTn>
                        </p:par>
                        <p:par>
                          <p:cTn id="24" fill="hold">
                            <p:stCondLst>
                              <p:cond delay="4000"/>
                            </p:stCondLst>
                            <p:childTnLst>
                              <p:par>
                                <p:cTn id="25" presetID="23" presetClass="entr" presetSubtype="16"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1000" fill="hold"/>
                                        <p:tgtEl>
                                          <p:spTgt spid="2"/>
                                        </p:tgtEl>
                                        <p:attrNameLst>
                                          <p:attrName>ppt_w</p:attrName>
                                        </p:attrNameLst>
                                      </p:cBhvr>
                                      <p:tavLst>
                                        <p:tav tm="0">
                                          <p:val>
                                            <p:fltVal val="0"/>
                                          </p:val>
                                        </p:tav>
                                        <p:tav tm="100000">
                                          <p:val>
                                            <p:strVal val="#ppt_w"/>
                                          </p:val>
                                        </p:tav>
                                      </p:tavLst>
                                    </p:anim>
                                    <p:anim calcmode="lin" valueType="num">
                                      <p:cBhvr>
                                        <p:cTn id="28" dur="1000" fill="hold"/>
                                        <p:tgtEl>
                                          <p:spTgt spid="2"/>
                                        </p:tgtEl>
                                        <p:attrNameLst>
                                          <p:attrName>ppt_h</p:attrName>
                                        </p:attrNameLst>
                                      </p:cBhvr>
                                      <p:tavLst>
                                        <p:tav tm="0">
                                          <p:val>
                                            <p:fltVal val="0"/>
                                          </p:val>
                                        </p:tav>
                                        <p:tav tm="100000">
                                          <p:val>
                                            <p:strVal val="#ppt_h"/>
                                          </p:val>
                                        </p:tav>
                                      </p:tavLst>
                                    </p:anim>
                                  </p:childTnLst>
                                </p:cTn>
                              </p:par>
                            </p:childTnLst>
                          </p:cTn>
                        </p:par>
                        <p:par>
                          <p:cTn id="29" fill="hold">
                            <p:stCondLst>
                              <p:cond delay="5000"/>
                            </p:stCondLst>
                            <p:childTnLst>
                              <p:par>
                                <p:cTn id="30" presetID="23" presetClass="entr" presetSubtype="16" fill="hold" nodeType="afterEffect">
                                  <p:stCondLst>
                                    <p:cond delay="0"/>
                                  </p:stCondLst>
                                  <p:childTnLst>
                                    <p:set>
                                      <p:cBhvr>
                                        <p:cTn id="31" dur="1" fill="hold">
                                          <p:stCondLst>
                                            <p:cond delay="0"/>
                                          </p:stCondLst>
                                        </p:cTn>
                                        <p:tgtEl>
                                          <p:spTgt spid="27901"/>
                                        </p:tgtEl>
                                        <p:attrNameLst>
                                          <p:attrName>style.visibility</p:attrName>
                                        </p:attrNameLst>
                                      </p:cBhvr>
                                      <p:to>
                                        <p:strVal val="visible"/>
                                      </p:to>
                                    </p:set>
                                    <p:anim calcmode="lin" valueType="num">
                                      <p:cBhvr>
                                        <p:cTn id="32" dur="1000" fill="hold"/>
                                        <p:tgtEl>
                                          <p:spTgt spid="27901"/>
                                        </p:tgtEl>
                                        <p:attrNameLst>
                                          <p:attrName>ppt_w</p:attrName>
                                        </p:attrNameLst>
                                      </p:cBhvr>
                                      <p:tavLst>
                                        <p:tav tm="0">
                                          <p:val>
                                            <p:fltVal val="0"/>
                                          </p:val>
                                        </p:tav>
                                        <p:tav tm="100000">
                                          <p:val>
                                            <p:strVal val="#ppt_w"/>
                                          </p:val>
                                        </p:tav>
                                      </p:tavLst>
                                    </p:anim>
                                    <p:anim calcmode="lin" valueType="num">
                                      <p:cBhvr>
                                        <p:cTn id="33" dur="1000" fill="hold"/>
                                        <p:tgtEl>
                                          <p:spTgt spid="27901"/>
                                        </p:tgtEl>
                                        <p:attrNameLst>
                                          <p:attrName>ppt_h</p:attrName>
                                        </p:attrNameLst>
                                      </p:cBhvr>
                                      <p:tavLst>
                                        <p:tav tm="0">
                                          <p:val>
                                            <p:fltVal val="0"/>
                                          </p:val>
                                        </p:tav>
                                        <p:tav tm="100000">
                                          <p:val>
                                            <p:strVal val="#ppt_h"/>
                                          </p:val>
                                        </p:tav>
                                      </p:tavLst>
                                    </p:anim>
                                  </p:childTnLst>
                                </p:cTn>
                              </p:par>
                            </p:childTnLst>
                          </p:cTn>
                        </p:par>
                        <p:par>
                          <p:cTn id="34" fill="hold">
                            <p:stCondLst>
                              <p:cond delay="6000"/>
                            </p:stCondLst>
                            <p:childTnLst>
                              <p:par>
                                <p:cTn id="35" presetID="23" presetClass="entr" presetSubtype="16" fill="hold" nodeType="afterEffect">
                                  <p:stCondLst>
                                    <p:cond delay="0"/>
                                  </p:stCondLst>
                                  <p:childTnLst>
                                    <p:set>
                                      <p:cBhvr>
                                        <p:cTn id="36" dur="1" fill="hold">
                                          <p:stCondLst>
                                            <p:cond delay="0"/>
                                          </p:stCondLst>
                                        </p:cTn>
                                        <p:tgtEl>
                                          <p:spTgt spid="27082"/>
                                        </p:tgtEl>
                                        <p:attrNameLst>
                                          <p:attrName>style.visibility</p:attrName>
                                        </p:attrNameLst>
                                      </p:cBhvr>
                                      <p:to>
                                        <p:strVal val="visible"/>
                                      </p:to>
                                    </p:set>
                                    <p:anim calcmode="lin" valueType="num">
                                      <p:cBhvr>
                                        <p:cTn id="37" dur="1000" fill="hold"/>
                                        <p:tgtEl>
                                          <p:spTgt spid="27082"/>
                                        </p:tgtEl>
                                        <p:attrNameLst>
                                          <p:attrName>ppt_w</p:attrName>
                                        </p:attrNameLst>
                                      </p:cBhvr>
                                      <p:tavLst>
                                        <p:tav tm="0">
                                          <p:val>
                                            <p:fltVal val="0"/>
                                          </p:val>
                                        </p:tav>
                                        <p:tav tm="100000">
                                          <p:val>
                                            <p:strVal val="#ppt_w"/>
                                          </p:val>
                                        </p:tav>
                                      </p:tavLst>
                                    </p:anim>
                                    <p:anim calcmode="lin" valueType="num">
                                      <p:cBhvr>
                                        <p:cTn id="38" dur="1000" fill="hold"/>
                                        <p:tgtEl>
                                          <p:spTgt spid="27082"/>
                                        </p:tgtEl>
                                        <p:attrNameLst>
                                          <p:attrName>ppt_h</p:attrName>
                                        </p:attrNameLst>
                                      </p:cBhvr>
                                      <p:tavLst>
                                        <p:tav tm="0">
                                          <p:val>
                                            <p:fltVal val="0"/>
                                          </p:val>
                                        </p:tav>
                                        <p:tav tm="100000">
                                          <p:val>
                                            <p:strVal val="#ppt_h"/>
                                          </p:val>
                                        </p:tav>
                                      </p:tavLst>
                                    </p:anim>
                                  </p:childTnLst>
                                </p:cTn>
                              </p:par>
                            </p:childTnLst>
                          </p:cTn>
                        </p:par>
                        <p:par>
                          <p:cTn id="39" fill="hold">
                            <p:stCondLst>
                              <p:cond delay="7000"/>
                            </p:stCondLst>
                            <p:childTnLst>
                              <p:par>
                                <p:cTn id="40" presetID="23" presetClass="entr" presetSubtype="16" fill="hold" nodeType="afterEffect">
                                  <p:stCondLst>
                                    <p:cond delay="0"/>
                                  </p:stCondLst>
                                  <p:childTnLst>
                                    <p:set>
                                      <p:cBhvr>
                                        <p:cTn id="41" dur="1" fill="hold">
                                          <p:stCondLst>
                                            <p:cond delay="0"/>
                                          </p:stCondLst>
                                        </p:cTn>
                                        <p:tgtEl>
                                          <p:spTgt spid="27669"/>
                                        </p:tgtEl>
                                        <p:attrNameLst>
                                          <p:attrName>style.visibility</p:attrName>
                                        </p:attrNameLst>
                                      </p:cBhvr>
                                      <p:to>
                                        <p:strVal val="visible"/>
                                      </p:to>
                                    </p:set>
                                    <p:anim calcmode="lin" valueType="num">
                                      <p:cBhvr>
                                        <p:cTn id="42" dur="1000" fill="hold"/>
                                        <p:tgtEl>
                                          <p:spTgt spid="27669"/>
                                        </p:tgtEl>
                                        <p:attrNameLst>
                                          <p:attrName>ppt_w</p:attrName>
                                        </p:attrNameLst>
                                      </p:cBhvr>
                                      <p:tavLst>
                                        <p:tav tm="0">
                                          <p:val>
                                            <p:fltVal val="0"/>
                                          </p:val>
                                        </p:tav>
                                        <p:tav tm="100000">
                                          <p:val>
                                            <p:strVal val="#ppt_w"/>
                                          </p:val>
                                        </p:tav>
                                      </p:tavLst>
                                    </p:anim>
                                    <p:anim calcmode="lin" valueType="num">
                                      <p:cBhvr>
                                        <p:cTn id="43" dur="1000" fill="hold"/>
                                        <p:tgtEl>
                                          <p:spTgt spid="276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5" descr="TABLE"/>
          <p:cNvPicPr>
            <a:picLocks noChangeAspect="1" noChangeArrowheads="1"/>
          </p:cNvPicPr>
          <p:nvPr/>
        </p:nvPicPr>
        <p:blipFill>
          <a:blip r:embed="rId2" cstate="print"/>
          <a:srcRect/>
          <a:stretch>
            <a:fillRect/>
          </a:stretch>
        </p:blipFill>
        <p:spPr bwMode="auto">
          <a:xfrm>
            <a:off x="4606925" y="1903413"/>
            <a:ext cx="4537075" cy="4678362"/>
          </a:xfrm>
          <a:prstGeom prst="rect">
            <a:avLst/>
          </a:prstGeom>
          <a:noFill/>
          <a:ln w="3175">
            <a:solidFill>
              <a:srgbClr val="000000"/>
            </a:solidFill>
            <a:miter lim="800000"/>
            <a:headEnd/>
            <a:tailEnd/>
          </a:ln>
        </p:spPr>
      </p:pic>
      <p:pic>
        <p:nvPicPr>
          <p:cNvPr id="74755" name="Picture 14" descr="TABLE"/>
          <p:cNvPicPr>
            <a:picLocks noChangeAspect="1" noChangeArrowheads="1"/>
          </p:cNvPicPr>
          <p:nvPr/>
        </p:nvPicPr>
        <p:blipFill>
          <a:blip r:embed="rId2" cstate="print"/>
          <a:srcRect/>
          <a:stretch>
            <a:fillRect/>
          </a:stretch>
        </p:blipFill>
        <p:spPr bwMode="auto">
          <a:xfrm>
            <a:off x="4405313" y="2028825"/>
            <a:ext cx="4537075" cy="4678363"/>
          </a:xfrm>
          <a:prstGeom prst="rect">
            <a:avLst/>
          </a:prstGeom>
          <a:noFill/>
          <a:ln w="3175">
            <a:solidFill>
              <a:srgbClr val="000000"/>
            </a:solidFill>
            <a:miter lim="800000"/>
            <a:headEnd/>
            <a:tailEnd/>
          </a:ln>
        </p:spPr>
      </p:pic>
      <p:sp>
        <p:nvSpPr>
          <p:cNvPr id="152580" name="Text Box 4"/>
          <p:cNvSpPr txBox="1">
            <a:spLocks noChangeArrowheads="1"/>
          </p:cNvSpPr>
          <p:nvPr/>
        </p:nvSpPr>
        <p:spPr bwMode="auto">
          <a:xfrm>
            <a:off x="547688" y="1592707"/>
            <a:ext cx="8153400" cy="289182"/>
          </a:xfrm>
          <a:prstGeom prst="rect">
            <a:avLst/>
          </a:prstGeom>
          <a:noFill/>
          <a:ln w="9525">
            <a:noFill/>
            <a:miter lim="800000"/>
            <a:headEnd/>
            <a:tailEnd/>
          </a:ln>
          <a:effectLst/>
        </p:spPr>
        <p:txBody>
          <a:bodyPr>
            <a:spAutoFit/>
          </a:bodyPr>
          <a:lstStyle/>
          <a:p>
            <a:pPr marL="457200" indent="-457200">
              <a:lnSpc>
                <a:spcPct val="60000"/>
              </a:lnSpc>
              <a:spcBef>
                <a:spcPct val="50000"/>
              </a:spcBef>
              <a:defRPr/>
            </a:pPr>
            <a:r>
              <a:rPr lang="en-US" sz="2000" b="1" dirty="0">
                <a:solidFill>
                  <a:schemeClr val="bg1"/>
                </a:solidFill>
                <a:effectLst>
                  <a:outerShdw blurRad="38100" dist="38100" dir="2700000" algn="tl">
                    <a:srgbClr val="000000"/>
                  </a:outerShdw>
                </a:effectLst>
                <a:latin typeface="Cambria" pitchFamily="18" charset="0"/>
              </a:rPr>
              <a:t>DATABASES</a:t>
            </a:r>
          </a:p>
        </p:txBody>
      </p:sp>
      <p:pic>
        <p:nvPicPr>
          <p:cNvPr id="74758" name="Picture 7" descr="TABLE"/>
          <p:cNvPicPr>
            <a:picLocks noChangeAspect="1" noChangeArrowheads="1"/>
          </p:cNvPicPr>
          <p:nvPr/>
        </p:nvPicPr>
        <p:blipFill>
          <a:blip r:embed="rId2" cstate="print"/>
          <a:srcRect/>
          <a:stretch>
            <a:fillRect/>
          </a:stretch>
        </p:blipFill>
        <p:spPr bwMode="auto">
          <a:xfrm>
            <a:off x="4252913" y="2179638"/>
            <a:ext cx="4537075" cy="4678362"/>
          </a:xfrm>
          <a:prstGeom prst="rect">
            <a:avLst/>
          </a:prstGeom>
          <a:noFill/>
          <a:ln w="3175">
            <a:solidFill>
              <a:srgbClr val="000000"/>
            </a:solidFill>
            <a:miter lim="800000"/>
            <a:headEnd/>
            <a:tailEnd/>
          </a:ln>
        </p:spPr>
      </p:pic>
      <p:sp>
        <p:nvSpPr>
          <p:cNvPr id="23559" name="WordArt 8"/>
          <p:cNvSpPr>
            <a:spLocks noChangeArrowheads="1" noChangeShapeType="1" noTextEdit="1"/>
          </p:cNvSpPr>
          <p:nvPr/>
        </p:nvSpPr>
        <p:spPr bwMode="auto">
          <a:xfrm>
            <a:off x="4391025" y="5595938"/>
            <a:ext cx="1511300" cy="933450"/>
          </a:xfrm>
          <a:prstGeom prst="rect">
            <a:avLst/>
          </a:prstGeom>
        </p:spPr>
        <p:txBody>
          <a:bodyPr wrap="none" fromWordArt="1">
            <a:prstTxWarp prst="textPlain">
              <a:avLst>
                <a:gd name="adj" fmla="val 50000"/>
              </a:avLst>
            </a:prstTxWarp>
          </a:bodyPr>
          <a:lstStyle/>
          <a:p>
            <a:r>
              <a:rPr lang="en-US" sz="3600" b="1" i="1" kern="10">
                <a:ln w="3175">
                  <a:solidFill>
                    <a:schemeClr val="tx1"/>
                  </a:solidFill>
                  <a:round/>
                  <a:headEnd/>
                  <a:tailEnd/>
                </a:ln>
                <a:solidFill>
                  <a:srgbClr val="FFFFFF"/>
                </a:solidFill>
                <a:effectLst>
                  <a:outerShdw dist="35921" dir="2700000" algn="ctr" rotWithShape="0">
                    <a:srgbClr val="808080"/>
                  </a:outerShdw>
                </a:effectLst>
                <a:latin typeface="Arial Black"/>
              </a:rPr>
              <a:t>Data</a:t>
            </a:r>
          </a:p>
        </p:txBody>
      </p:sp>
      <p:sp>
        <p:nvSpPr>
          <p:cNvPr id="152585" name="Text Box 9" descr="Dotted grid"/>
          <p:cNvSpPr txBox="1">
            <a:spLocks noChangeArrowheads="1"/>
          </p:cNvSpPr>
          <p:nvPr/>
        </p:nvSpPr>
        <p:spPr bwMode="auto">
          <a:xfrm>
            <a:off x="179388" y="3095625"/>
            <a:ext cx="3889375" cy="2092881"/>
          </a:xfrm>
          <a:prstGeom prst="rect">
            <a:avLst/>
          </a:prstGeom>
          <a:pattFill prst="dotGrid">
            <a:fgClr>
              <a:schemeClr val="accent1"/>
            </a:fgClr>
            <a:bgClr>
              <a:srgbClr val="FFFFFF"/>
            </a:bgClr>
          </a:pattFill>
          <a:ln w="28575">
            <a:solidFill>
              <a:srgbClr val="000080"/>
            </a:solidFill>
            <a:miter lim="800000"/>
            <a:headEnd/>
            <a:tailEnd/>
          </a:ln>
          <a:effectLst/>
        </p:spPr>
        <p:txBody>
          <a:bodyPr>
            <a:spAutoFit/>
          </a:bodyPr>
          <a:lstStyle/>
          <a:p>
            <a:pPr algn="l">
              <a:spcBef>
                <a:spcPct val="50000"/>
              </a:spcBef>
              <a:buFontTx/>
              <a:buChar char="•"/>
              <a:defRPr/>
            </a:pPr>
            <a:r>
              <a:rPr lang="en-US" sz="2000" b="1" dirty="0">
                <a:effectLst>
                  <a:outerShdw blurRad="38100" dist="38100" dir="2700000" algn="tl">
                    <a:srgbClr val="C0C0C0"/>
                  </a:outerShdw>
                </a:effectLst>
                <a:latin typeface="Cambria" pitchFamily="18" charset="0"/>
              </a:rPr>
              <a:t> A Database comprises of tables having fields with specific data structure.</a:t>
            </a:r>
          </a:p>
          <a:p>
            <a:pPr algn="l">
              <a:spcBef>
                <a:spcPct val="50000"/>
              </a:spcBef>
              <a:buFontTx/>
              <a:buChar char="•"/>
              <a:defRPr/>
            </a:pPr>
            <a:r>
              <a:rPr lang="en-US" sz="2000" b="1" dirty="0">
                <a:effectLst>
                  <a:outerShdw blurRad="38100" dist="38100" dir="2700000" algn="tl">
                    <a:srgbClr val="C0C0C0"/>
                  </a:outerShdw>
                </a:effectLst>
                <a:latin typeface="Cambria" pitchFamily="18" charset="0"/>
              </a:rPr>
              <a:t> The tables are linked with each other through various common fields.</a:t>
            </a:r>
            <a:r>
              <a:rPr lang="en-US" sz="2000" dirty="0">
                <a:effectLst>
                  <a:outerShdw blurRad="38100" dist="38100" dir="2700000" algn="tl">
                    <a:srgbClr val="C0C0C0"/>
                  </a:outerShdw>
                </a:effectLst>
                <a:latin typeface="Cambria" pitchFamily="18" charset="0"/>
              </a:rPr>
              <a:t> </a:t>
            </a:r>
          </a:p>
        </p:txBody>
      </p:sp>
      <p:grpSp>
        <p:nvGrpSpPr>
          <p:cNvPr id="2" name="Group 10"/>
          <p:cNvGrpSpPr>
            <a:grpSpLocks/>
          </p:cNvGrpSpPr>
          <p:nvPr/>
        </p:nvGrpSpPr>
        <p:grpSpPr bwMode="auto">
          <a:xfrm>
            <a:off x="1979613" y="1889125"/>
            <a:ext cx="3198812" cy="1220788"/>
            <a:chOff x="1461" y="1296"/>
            <a:chExt cx="1659" cy="639"/>
          </a:xfrm>
        </p:grpSpPr>
        <p:sp>
          <p:nvSpPr>
            <p:cNvPr id="23562" name="Oval 11"/>
            <p:cNvSpPr>
              <a:spLocks noChangeArrowheads="1"/>
            </p:cNvSpPr>
            <p:nvPr/>
          </p:nvSpPr>
          <p:spPr bwMode="auto">
            <a:xfrm>
              <a:off x="2496" y="1296"/>
              <a:ext cx="624" cy="480"/>
            </a:xfrm>
            <a:prstGeom prst="ellipse">
              <a:avLst/>
            </a:prstGeom>
            <a:noFill/>
            <a:ln w="28575">
              <a:solidFill>
                <a:schemeClr val="tx1"/>
              </a:solidFill>
              <a:miter lim="800000"/>
              <a:headEnd/>
              <a:tailEnd/>
            </a:ln>
          </p:spPr>
          <p:txBody>
            <a:bodyPr wrap="none"/>
            <a:lstStyle/>
            <a:p>
              <a:pPr algn="l" eaLnBrk="0" hangingPunct="0"/>
              <a:endParaRPr lang="en-US" sz="2400">
                <a:latin typeface="Verdana" pitchFamily="34" charset="0"/>
              </a:endParaRPr>
            </a:p>
          </p:txBody>
        </p:sp>
        <p:sp>
          <p:nvSpPr>
            <p:cNvPr id="23563" name="Line 12"/>
            <p:cNvSpPr>
              <a:spLocks noChangeShapeType="1"/>
            </p:cNvSpPr>
            <p:nvPr/>
          </p:nvSpPr>
          <p:spPr bwMode="auto">
            <a:xfrm flipH="1">
              <a:off x="1467" y="1536"/>
              <a:ext cx="1029" cy="1"/>
            </a:xfrm>
            <a:prstGeom prst="line">
              <a:avLst/>
            </a:prstGeom>
            <a:noFill/>
            <a:ln w="28575">
              <a:solidFill>
                <a:schemeClr val="tx1"/>
              </a:solidFill>
              <a:miter lim="800000"/>
              <a:headEnd/>
              <a:tailEnd/>
            </a:ln>
          </p:spPr>
          <p:txBody>
            <a:bodyPr wrap="none"/>
            <a:lstStyle/>
            <a:p>
              <a:endParaRPr lang="en-US"/>
            </a:p>
          </p:txBody>
        </p:sp>
        <p:sp>
          <p:nvSpPr>
            <p:cNvPr id="23564" name="Line 13"/>
            <p:cNvSpPr>
              <a:spLocks noChangeShapeType="1"/>
            </p:cNvSpPr>
            <p:nvPr/>
          </p:nvSpPr>
          <p:spPr bwMode="auto">
            <a:xfrm>
              <a:off x="1461" y="1536"/>
              <a:ext cx="0" cy="399"/>
            </a:xfrm>
            <a:prstGeom prst="line">
              <a:avLst/>
            </a:prstGeom>
            <a:noFill/>
            <a:ln w="28575">
              <a:solidFill>
                <a:schemeClr val="tx1"/>
              </a:solidFill>
              <a:miter lim="800000"/>
              <a:headEnd/>
              <a:tailEnd/>
            </a:ln>
          </p:spPr>
          <p:txBody>
            <a:bodyPr wrap="none"/>
            <a:lstStyle/>
            <a:p>
              <a:endParaRPr lang="en-US"/>
            </a:p>
          </p:txBody>
        </p:sp>
      </p:grpSp>
      <p:sp>
        <p:nvSpPr>
          <p:cNvPr id="3" name="Title 2"/>
          <p:cNvSpPr>
            <a:spLocks noGrp="1"/>
          </p:cNvSpPr>
          <p:nvPr>
            <p:ph type="title"/>
          </p:nvPr>
        </p:nvSpPr>
        <p:spPr>
          <a:xfrm>
            <a:off x="533400" y="228600"/>
            <a:ext cx="8153400" cy="990600"/>
          </a:xfrm>
        </p:spPr>
        <p:txBody>
          <a:bodyPr>
            <a:normAutofit/>
          </a:bodyPr>
          <a:lstStyle/>
          <a:p>
            <a:r>
              <a:rPr lang="en-US" sz="3200" b="1" dirty="0" smtClean="0"/>
              <a:t>Conventional Ways to Store Data</a:t>
            </a:r>
            <a:endParaRPr lang="en-US" sz="3200" b="1" dirty="0"/>
          </a:p>
        </p:txBody>
      </p:sp>
      <p:sp>
        <p:nvSpPr>
          <p:cNvPr id="4" name="Content Placeholder 3"/>
          <p:cNvSpPr>
            <a:spLocks noGrp="1"/>
          </p:cNvSpPr>
          <p:nvPr>
            <p:ph sz="quarter" idx="1"/>
          </p:nvPr>
        </p:nvSpPr>
        <p:spPr/>
        <p:txBody>
          <a:bodyPr/>
          <a:lstStyle/>
          <a:p>
            <a:pPr marL="0" indent="0">
              <a:buNone/>
            </a:pPr>
            <a:r>
              <a:rPr lang="en-US" dirty="0"/>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blinds(horizontal)">
                                      <p:cBhvr>
                                        <p:cTn id="7" dur="500"/>
                                        <p:tgtEl>
                                          <p:spTgt spid="7475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2580"/>
                                        </p:tgtEl>
                                        <p:attrNameLst>
                                          <p:attrName>style.visibility</p:attrName>
                                        </p:attrNameLst>
                                      </p:cBhvr>
                                      <p:to>
                                        <p:strVal val="visible"/>
                                      </p:to>
                                    </p:set>
                                    <p:animEffect transition="in" filter="blinds(horizontal)">
                                      <p:cBhvr>
                                        <p:cTn id="10" dur="500"/>
                                        <p:tgtEl>
                                          <p:spTgt spid="152580"/>
                                        </p:tgtEl>
                                      </p:cBhvr>
                                    </p:animEffect>
                                  </p:childTnLst>
                                </p:cTn>
                              </p:par>
                              <p:par>
                                <p:cTn id="11" presetID="3" presetClass="entr" presetSubtype="10" fill="hold" nodeType="withEffect">
                                  <p:stCondLst>
                                    <p:cond delay="0"/>
                                  </p:stCondLst>
                                  <p:childTnLst>
                                    <p:set>
                                      <p:cBhvr>
                                        <p:cTn id="12" dur="1" fill="hold">
                                          <p:stCondLst>
                                            <p:cond delay="0"/>
                                          </p:stCondLst>
                                        </p:cTn>
                                        <p:tgtEl>
                                          <p:spTgt spid="74758"/>
                                        </p:tgtEl>
                                        <p:attrNameLst>
                                          <p:attrName>style.visibility</p:attrName>
                                        </p:attrNameLst>
                                      </p:cBhvr>
                                      <p:to>
                                        <p:strVal val="visible"/>
                                      </p:to>
                                    </p:set>
                                    <p:animEffect transition="in" filter="blinds(horizontal)">
                                      <p:cBhvr>
                                        <p:cTn id="13" dur="500"/>
                                        <p:tgtEl>
                                          <p:spTgt spid="74758"/>
                                        </p:tgtEl>
                                      </p:cBhvr>
                                    </p:animEffect>
                                  </p:childTnLst>
                                </p:cTn>
                              </p:par>
                              <p:par>
                                <p:cTn id="14" presetID="3" presetClass="entr" presetSubtype="10" fill="hold" nodeType="withEffect">
                                  <p:stCondLst>
                                    <p:cond delay="0"/>
                                  </p:stCondLst>
                                  <p:childTnLst>
                                    <p:set>
                                      <p:cBhvr>
                                        <p:cTn id="15" dur="1" fill="hold">
                                          <p:stCondLst>
                                            <p:cond delay="0"/>
                                          </p:stCondLst>
                                        </p:cTn>
                                        <p:tgtEl>
                                          <p:spTgt spid="74755"/>
                                        </p:tgtEl>
                                        <p:attrNameLst>
                                          <p:attrName>style.visibility</p:attrName>
                                        </p:attrNameLst>
                                      </p:cBhvr>
                                      <p:to>
                                        <p:strVal val="visible"/>
                                      </p:to>
                                    </p:set>
                                    <p:animEffect transition="in" filter="blinds(horizontal)">
                                      <p:cBhvr>
                                        <p:cTn id="16" dur="500"/>
                                        <p:tgtEl>
                                          <p:spTgt spid="7475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52585">
                                            <p:bg/>
                                          </p:spTgt>
                                        </p:tgtEl>
                                        <p:attrNameLst>
                                          <p:attrName>style.visibility</p:attrName>
                                        </p:attrNameLst>
                                      </p:cBhvr>
                                      <p:to>
                                        <p:strVal val="visible"/>
                                      </p:to>
                                    </p:set>
                                    <p:animEffect transition="in" filter="wipe(up)">
                                      <p:cBhvr>
                                        <p:cTn id="25" dur="500"/>
                                        <p:tgtEl>
                                          <p:spTgt spid="152585">
                                            <p:bg/>
                                          </p:spTgt>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152585">
                                            <p:txEl>
                                              <p:pRg st="0" end="0"/>
                                            </p:txEl>
                                          </p:spTgt>
                                        </p:tgtEl>
                                        <p:attrNameLst>
                                          <p:attrName>style.visibility</p:attrName>
                                        </p:attrNameLst>
                                      </p:cBhvr>
                                      <p:to>
                                        <p:strVal val="visible"/>
                                      </p:to>
                                    </p:set>
                                    <p:animEffect transition="in" filter="wipe(up)">
                                      <p:cBhvr>
                                        <p:cTn id="29" dur="500"/>
                                        <p:tgtEl>
                                          <p:spTgt spid="152585">
                                            <p:txEl>
                                              <p:pRg st="0" end="0"/>
                                            </p:txEl>
                                          </p:spTgt>
                                        </p:tgtEl>
                                      </p:cBhvr>
                                    </p:animEffect>
                                  </p:childTnLst>
                                </p:cTn>
                              </p:par>
                            </p:childTnLst>
                          </p:cTn>
                        </p:par>
                        <p:par>
                          <p:cTn id="30" fill="hold">
                            <p:stCondLst>
                              <p:cond delay="1500"/>
                            </p:stCondLst>
                            <p:childTnLst>
                              <p:par>
                                <p:cTn id="31" presetID="22" presetClass="entr" presetSubtype="1" fill="hold" grpId="0" nodeType="afterEffect">
                                  <p:stCondLst>
                                    <p:cond delay="0"/>
                                  </p:stCondLst>
                                  <p:childTnLst>
                                    <p:set>
                                      <p:cBhvr>
                                        <p:cTn id="32" dur="1" fill="hold">
                                          <p:stCondLst>
                                            <p:cond delay="0"/>
                                          </p:stCondLst>
                                        </p:cTn>
                                        <p:tgtEl>
                                          <p:spTgt spid="152585">
                                            <p:txEl>
                                              <p:pRg st="1" end="1"/>
                                            </p:txEl>
                                          </p:spTgt>
                                        </p:tgtEl>
                                        <p:attrNameLst>
                                          <p:attrName>style.visibility</p:attrName>
                                        </p:attrNameLst>
                                      </p:cBhvr>
                                      <p:to>
                                        <p:strVal val="visible"/>
                                      </p:to>
                                    </p:set>
                                    <p:animEffect transition="in" filter="wipe(up)">
                                      <p:cBhvr>
                                        <p:cTn id="33" dur="500"/>
                                        <p:tgtEl>
                                          <p:spTgt spid="15258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p:bldP spid="152585" grpId="0" build="p"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Text Box 5"/>
          <p:cNvSpPr txBox="1">
            <a:spLocks noChangeArrowheads="1"/>
          </p:cNvSpPr>
          <p:nvPr/>
        </p:nvSpPr>
        <p:spPr bwMode="auto">
          <a:xfrm>
            <a:off x="844550" y="1557338"/>
            <a:ext cx="8069263" cy="289182"/>
          </a:xfrm>
          <a:prstGeom prst="rect">
            <a:avLst/>
          </a:prstGeom>
          <a:noFill/>
          <a:ln w="9525">
            <a:noFill/>
            <a:miter lim="800000"/>
            <a:headEnd/>
            <a:tailEnd/>
          </a:ln>
          <a:effectLst/>
        </p:spPr>
        <p:txBody>
          <a:bodyPr>
            <a:spAutoFit/>
          </a:bodyPr>
          <a:lstStyle/>
          <a:p>
            <a:pPr>
              <a:lnSpc>
                <a:spcPct val="60000"/>
              </a:lnSpc>
              <a:spcBef>
                <a:spcPct val="50000"/>
              </a:spcBef>
              <a:defRPr/>
            </a:pPr>
            <a:r>
              <a:rPr lang="en-US" sz="2000" b="1" dirty="0">
                <a:solidFill>
                  <a:schemeClr val="bg1"/>
                </a:solidFill>
                <a:effectLst>
                  <a:outerShdw blurRad="38100" dist="38100" dir="2700000" algn="tl">
                    <a:srgbClr val="000000"/>
                  </a:outerShdw>
                </a:effectLst>
                <a:latin typeface="Cambria" pitchFamily="18" charset="0"/>
              </a:rPr>
              <a:t>MAPS</a:t>
            </a:r>
          </a:p>
        </p:txBody>
      </p:sp>
      <p:sp>
        <p:nvSpPr>
          <p:cNvPr id="123910" name="Text Box 6" descr="Dotted grid"/>
          <p:cNvSpPr txBox="1">
            <a:spLocks noChangeArrowheads="1"/>
          </p:cNvSpPr>
          <p:nvPr/>
        </p:nvSpPr>
        <p:spPr bwMode="auto">
          <a:xfrm>
            <a:off x="152400" y="2855913"/>
            <a:ext cx="4962525" cy="2517612"/>
          </a:xfrm>
          <a:prstGeom prst="rect">
            <a:avLst/>
          </a:prstGeom>
          <a:pattFill prst="dotGrid">
            <a:fgClr>
              <a:schemeClr val="accent1"/>
            </a:fgClr>
            <a:bgClr>
              <a:srgbClr val="FFFFFF"/>
            </a:bgClr>
          </a:pattFill>
          <a:ln w="28575">
            <a:solidFill>
              <a:srgbClr val="000080"/>
            </a:solidFill>
            <a:miter lim="800000"/>
            <a:headEnd/>
            <a:tailEnd/>
          </a:ln>
          <a:effectLst/>
        </p:spPr>
        <p:txBody>
          <a:bodyPr>
            <a:spAutoFit/>
          </a:bodyPr>
          <a:lstStyle/>
          <a:p>
            <a:pPr algn="l">
              <a:lnSpc>
                <a:spcPct val="90000"/>
              </a:lnSpc>
              <a:spcBef>
                <a:spcPct val="50000"/>
              </a:spcBef>
              <a:buFontTx/>
              <a:buChar char="•"/>
              <a:defRPr/>
            </a:pPr>
            <a:r>
              <a:rPr lang="en-US" sz="2400" dirty="0">
                <a:effectLst>
                  <a:outerShdw blurRad="38100" dist="38100" dir="2700000" algn="tl">
                    <a:srgbClr val="C0C0C0"/>
                  </a:outerShdw>
                </a:effectLst>
                <a:latin typeface="Cambria" pitchFamily="18" charset="0"/>
              </a:rPr>
              <a:t> </a:t>
            </a:r>
            <a:r>
              <a:rPr lang="en-US" sz="2000" dirty="0">
                <a:effectLst>
                  <a:outerShdw blurRad="38100" dist="38100" dir="2700000" algn="tl">
                    <a:srgbClr val="C0C0C0"/>
                  </a:outerShdw>
                </a:effectLst>
                <a:latin typeface="Cambria" pitchFamily="18" charset="0"/>
              </a:rPr>
              <a:t>Map can be defined as </a:t>
            </a:r>
            <a:r>
              <a:rPr lang="en-US" sz="2000" b="1" i="1" dirty="0">
                <a:effectLst>
                  <a:outerShdw blurRad="38100" dist="38100" dir="2700000" algn="tl">
                    <a:srgbClr val="C0C0C0"/>
                  </a:outerShdw>
                </a:effectLst>
                <a:latin typeface="Cambria" pitchFamily="18" charset="0"/>
              </a:rPr>
              <a:t>“A Facility for displaying interpretation of geographic information on a flat surface.”</a:t>
            </a:r>
          </a:p>
          <a:p>
            <a:pPr algn="l">
              <a:lnSpc>
                <a:spcPct val="90000"/>
              </a:lnSpc>
              <a:spcBef>
                <a:spcPct val="50000"/>
              </a:spcBef>
              <a:buFontTx/>
              <a:buChar char="•"/>
              <a:defRPr/>
            </a:pPr>
            <a:r>
              <a:rPr lang="en-US" sz="2000" dirty="0">
                <a:effectLst>
                  <a:outerShdw blurRad="38100" dist="38100" dir="2700000" algn="tl">
                    <a:srgbClr val="C0C0C0"/>
                  </a:outerShdw>
                </a:effectLst>
                <a:latin typeface="Cambria" pitchFamily="18" charset="0"/>
              </a:rPr>
              <a:t> Location information describes the position of a particular geographic feature on earth's surface &amp; provides the basis for representing spatial relationships between these features.</a:t>
            </a:r>
          </a:p>
        </p:txBody>
      </p:sp>
      <p:pic>
        <p:nvPicPr>
          <p:cNvPr id="75781" name="Picture 8" descr="DRAWING"/>
          <p:cNvPicPr>
            <a:picLocks noChangeAspect="1" noChangeArrowheads="1"/>
          </p:cNvPicPr>
          <p:nvPr/>
        </p:nvPicPr>
        <p:blipFill>
          <a:blip r:embed="rId2" cstate="print"/>
          <a:srcRect l="10219" t="3983" r="15097" b="7201"/>
          <a:stretch>
            <a:fillRect/>
          </a:stretch>
        </p:blipFill>
        <p:spPr bwMode="auto">
          <a:xfrm>
            <a:off x="5268913" y="2014538"/>
            <a:ext cx="3798887" cy="4724400"/>
          </a:xfrm>
          <a:prstGeom prst="rect">
            <a:avLst/>
          </a:prstGeom>
          <a:noFill/>
          <a:ln w="3175">
            <a:solidFill>
              <a:srgbClr val="000000"/>
            </a:solidFill>
            <a:miter lim="800000"/>
            <a:headEnd/>
            <a:tailEnd/>
          </a:ln>
        </p:spPr>
      </p:pic>
      <p:sp>
        <p:nvSpPr>
          <p:cNvPr id="24582" name="WordArt 9"/>
          <p:cNvSpPr>
            <a:spLocks noChangeArrowheads="1" noChangeShapeType="1" noTextEdit="1"/>
          </p:cNvSpPr>
          <p:nvPr/>
        </p:nvSpPr>
        <p:spPr bwMode="auto">
          <a:xfrm>
            <a:off x="5659438" y="5661025"/>
            <a:ext cx="1274762" cy="773113"/>
          </a:xfrm>
          <a:prstGeom prst="rect">
            <a:avLst/>
          </a:prstGeom>
        </p:spPr>
        <p:txBody>
          <a:bodyPr wrap="none" fromWordArt="1">
            <a:prstTxWarp prst="textPlain">
              <a:avLst>
                <a:gd name="adj" fmla="val 50000"/>
              </a:avLst>
            </a:prstTxWarp>
          </a:bodyPr>
          <a:lstStyle/>
          <a:p>
            <a:r>
              <a:rPr lang="en-US" sz="3600" b="1" i="1" kern="10">
                <a:ln w="3175">
                  <a:solidFill>
                    <a:schemeClr val="tx1"/>
                  </a:solidFill>
                  <a:round/>
                  <a:headEnd/>
                  <a:tailEnd/>
                </a:ln>
                <a:solidFill>
                  <a:srgbClr val="FFFFFF"/>
                </a:solidFill>
                <a:effectLst>
                  <a:outerShdw dist="35921" dir="2700000" algn="ctr" rotWithShape="0">
                    <a:srgbClr val="808080"/>
                  </a:outerShdw>
                </a:effectLst>
                <a:latin typeface="Arial Black"/>
              </a:rPr>
              <a:t>Map</a:t>
            </a:r>
          </a:p>
        </p:txBody>
      </p:sp>
      <p:grpSp>
        <p:nvGrpSpPr>
          <p:cNvPr id="2" name="Group 10"/>
          <p:cNvGrpSpPr>
            <a:grpSpLocks/>
          </p:cNvGrpSpPr>
          <p:nvPr/>
        </p:nvGrpSpPr>
        <p:grpSpPr bwMode="auto">
          <a:xfrm>
            <a:off x="2741613" y="2079625"/>
            <a:ext cx="4486275" cy="1128713"/>
            <a:chOff x="1734" y="1440"/>
            <a:chExt cx="2826" cy="768"/>
          </a:xfrm>
        </p:grpSpPr>
        <p:sp>
          <p:nvSpPr>
            <p:cNvPr id="24584" name="Oval 11"/>
            <p:cNvSpPr>
              <a:spLocks noChangeArrowheads="1"/>
            </p:cNvSpPr>
            <p:nvPr/>
          </p:nvSpPr>
          <p:spPr bwMode="auto">
            <a:xfrm>
              <a:off x="3696" y="1440"/>
              <a:ext cx="864" cy="768"/>
            </a:xfrm>
            <a:prstGeom prst="ellipse">
              <a:avLst/>
            </a:prstGeom>
            <a:noFill/>
            <a:ln w="28575">
              <a:solidFill>
                <a:schemeClr val="tx1"/>
              </a:solidFill>
              <a:miter lim="800000"/>
              <a:headEnd/>
              <a:tailEnd/>
            </a:ln>
          </p:spPr>
          <p:txBody>
            <a:bodyPr wrap="none"/>
            <a:lstStyle/>
            <a:p>
              <a:pPr algn="l" eaLnBrk="0" hangingPunct="0"/>
              <a:endParaRPr lang="en-US" sz="2400">
                <a:latin typeface="Verdana" pitchFamily="34" charset="0"/>
              </a:endParaRPr>
            </a:p>
          </p:txBody>
        </p:sp>
        <p:sp>
          <p:nvSpPr>
            <p:cNvPr id="24585" name="Line 12"/>
            <p:cNvSpPr>
              <a:spLocks noChangeShapeType="1"/>
            </p:cNvSpPr>
            <p:nvPr/>
          </p:nvSpPr>
          <p:spPr bwMode="auto">
            <a:xfrm flipH="1">
              <a:off x="1734" y="1822"/>
              <a:ext cx="1968" cy="2"/>
            </a:xfrm>
            <a:prstGeom prst="line">
              <a:avLst/>
            </a:prstGeom>
            <a:noFill/>
            <a:ln w="28575">
              <a:solidFill>
                <a:schemeClr val="tx1"/>
              </a:solidFill>
              <a:miter lim="800000"/>
              <a:headEnd/>
              <a:tailEnd/>
            </a:ln>
          </p:spPr>
          <p:txBody>
            <a:bodyPr wrap="none"/>
            <a:lstStyle/>
            <a:p>
              <a:endParaRPr lang="en-US"/>
            </a:p>
          </p:txBody>
        </p:sp>
        <p:sp>
          <p:nvSpPr>
            <p:cNvPr id="24586" name="Line 13"/>
            <p:cNvSpPr>
              <a:spLocks noChangeShapeType="1"/>
            </p:cNvSpPr>
            <p:nvPr/>
          </p:nvSpPr>
          <p:spPr bwMode="auto">
            <a:xfrm>
              <a:off x="1749" y="1824"/>
              <a:ext cx="0" cy="159"/>
            </a:xfrm>
            <a:prstGeom prst="line">
              <a:avLst/>
            </a:prstGeom>
            <a:noFill/>
            <a:ln w="28575">
              <a:solidFill>
                <a:schemeClr val="tx1"/>
              </a:solidFill>
              <a:miter lim="800000"/>
              <a:headEnd/>
              <a:tailEnd/>
            </a:ln>
          </p:spPr>
          <p:txBody>
            <a:bodyPr wrap="none"/>
            <a:lstStyle/>
            <a:p>
              <a:endParaRPr lang="en-US"/>
            </a:p>
          </p:txBody>
        </p:sp>
      </p:grpSp>
      <p:sp>
        <p:nvSpPr>
          <p:cNvPr id="4" name="Content Placeholder 3"/>
          <p:cNvSpPr>
            <a:spLocks noGrp="1"/>
          </p:cNvSpPr>
          <p:nvPr>
            <p:ph sz="quarter" idx="1"/>
          </p:nvPr>
        </p:nvSpPr>
        <p:spPr/>
        <p:txBody>
          <a:bodyPr/>
          <a:lstStyle/>
          <a:p>
            <a:pPr marL="0" indent="0">
              <a:buNone/>
            </a:pPr>
            <a:r>
              <a:rPr lang="en-US" dirty="0" smtClean="0"/>
              <a:t> </a:t>
            </a:r>
            <a:endParaRPr lang="en-US" dirty="0"/>
          </a:p>
        </p:txBody>
      </p:sp>
      <p:sp>
        <p:nvSpPr>
          <p:cNvPr id="13" name="Title 2"/>
          <p:cNvSpPr>
            <a:spLocks noGrp="1"/>
          </p:cNvSpPr>
          <p:nvPr>
            <p:ph type="title"/>
          </p:nvPr>
        </p:nvSpPr>
        <p:spPr>
          <a:xfrm>
            <a:off x="533400" y="228600"/>
            <a:ext cx="8153400" cy="990600"/>
          </a:xfrm>
        </p:spPr>
        <p:txBody>
          <a:bodyPr>
            <a:normAutofit/>
          </a:bodyPr>
          <a:lstStyle/>
          <a:p>
            <a:r>
              <a:rPr lang="en-US" sz="3200" b="1" dirty="0" smtClean="0"/>
              <a:t>Conventional Ways to Store Data</a:t>
            </a:r>
            <a:endParaRPr 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781"/>
                                        </p:tgtEl>
                                        <p:attrNameLst>
                                          <p:attrName>style.visibility</p:attrName>
                                        </p:attrNameLst>
                                      </p:cBhvr>
                                      <p:to>
                                        <p:strVal val="visible"/>
                                      </p:to>
                                    </p:set>
                                    <p:animEffect transition="in" filter="blinds(horizontal)">
                                      <p:cBhvr>
                                        <p:cTn id="7" dur="500"/>
                                        <p:tgtEl>
                                          <p:spTgt spid="7578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3909"/>
                                        </p:tgtEl>
                                        <p:attrNameLst>
                                          <p:attrName>style.visibility</p:attrName>
                                        </p:attrNameLst>
                                      </p:cBhvr>
                                      <p:to>
                                        <p:strVal val="visible"/>
                                      </p:to>
                                    </p:set>
                                    <p:animEffect transition="in" filter="blinds(horizontal)">
                                      <p:cBhvr>
                                        <p:cTn id="10" dur="500"/>
                                        <p:tgtEl>
                                          <p:spTgt spid="12390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123910"/>
                                        </p:tgtEl>
                                        <p:attrNameLst>
                                          <p:attrName>style.visibility</p:attrName>
                                        </p:attrNameLst>
                                      </p:cBhvr>
                                      <p:to>
                                        <p:strVal val="visible"/>
                                      </p:to>
                                    </p:set>
                                    <p:animEffect transition="in" filter="wipe(up)">
                                      <p:cBhvr>
                                        <p:cTn id="19" dur="500"/>
                                        <p:tgtEl>
                                          <p:spTgt spid="123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p:bldP spid="1239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8" descr="slide33"/>
          <p:cNvPicPr>
            <a:picLocks noChangeAspect="1" noChangeArrowheads="1"/>
          </p:cNvPicPr>
          <p:nvPr/>
        </p:nvPicPr>
        <p:blipFill>
          <a:blip r:embed="rId2" cstate="print">
            <a:lum bright="40000" contrast="-60000"/>
          </a:blip>
          <a:srcRect l="9775" t="6009" r="21469" b="1419"/>
          <a:stretch>
            <a:fillRect/>
          </a:stretch>
        </p:blipFill>
        <p:spPr bwMode="auto">
          <a:xfrm>
            <a:off x="4745038" y="1585912"/>
            <a:ext cx="4310062" cy="5043488"/>
          </a:xfrm>
          <a:prstGeom prst="rect">
            <a:avLst/>
          </a:prstGeom>
          <a:noFill/>
          <a:ln w="3175">
            <a:solidFill>
              <a:srgbClr val="000000"/>
            </a:solidFill>
            <a:miter lim="800000"/>
            <a:headEnd/>
            <a:tailEnd/>
          </a:ln>
        </p:spPr>
      </p:pic>
      <p:pic>
        <p:nvPicPr>
          <p:cNvPr id="25603" name="Picture 11" descr="gis-5"/>
          <p:cNvPicPr>
            <a:picLocks noChangeAspect="1" noChangeArrowheads="1"/>
          </p:cNvPicPr>
          <p:nvPr/>
        </p:nvPicPr>
        <p:blipFill>
          <a:blip r:embed="rId3" cstate="print">
            <a:lum bright="40000" contrast="-60000"/>
          </a:blip>
          <a:srcRect l="711" t="1706" r="1245" b="6186"/>
          <a:stretch>
            <a:fillRect/>
          </a:stretch>
        </p:blipFill>
        <p:spPr bwMode="auto">
          <a:xfrm>
            <a:off x="171450" y="1597025"/>
            <a:ext cx="4306888" cy="5032375"/>
          </a:xfrm>
          <a:prstGeom prst="rect">
            <a:avLst/>
          </a:prstGeom>
          <a:noFill/>
          <a:ln w="3175">
            <a:solidFill>
              <a:srgbClr val="000000"/>
            </a:solidFill>
            <a:miter lim="800000"/>
            <a:headEnd/>
            <a:tailEnd/>
          </a:ln>
        </p:spPr>
      </p:pic>
      <p:sp>
        <p:nvSpPr>
          <p:cNvPr id="124947" name="Rectangle 19"/>
          <p:cNvSpPr>
            <a:spLocks noChangeArrowheads="1"/>
          </p:cNvSpPr>
          <p:nvPr/>
        </p:nvSpPr>
        <p:spPr bwMode="auto">
          <a:xfrm>
            <a:off x="0" y="1676400"/>
            <a:ext cx="9144000" cy="1371600"/>
          </a:xfrm>
          <a:prstGeom prst="rect">
            <a:avLst/>
          </a:prstGeom>
          <a:solidFill>
            <a:srgbClr val="FFFF00">
              <a:alpha val="30196"/>
            </a:srgbClr>
          </a:solidFill>
          <a:ln w="12700">
            <a:solidFill>
              <a:srgbClr val="000000"/>
            </a:solidFill>
            <a:miter lim="800000"/>
            <a:headEnd type="none" w="sm" len="sm"/>
            <a:tailEnd type="none" w="sm" len="sm"/>
          </a:ln>
        </p:spPr>
        <p:txBody>
          <a:bodyPr wrap="none" anchor="ctr"/>
          <a:lstStyle/>
          <a:p>
            <a:pPr algn="l" eaLnBrk="0" hangingPunct="0"/>
            <a:endParaRPr lang="en-US" sz="2400">
              <a:latin typeface="Verdana" pitchFamily="34" charset="0"/>
            </a:endParaRPr>
          </a:p>
        </p:txBody>
      </p:sp>
      <p:sp>
        <p:nvSpPr>
          <p:cNvPr id="124948" name="Rectangle 20"/>
          <p:cNvSpPr>
            <a:spLocks noChangeArrowheads="1"/>
          </p:cNvSpPr>
          <p:nvPr/>
        </p:nvSpPr>
        <p:spPr bwMode="auto">
          <a:xfrm>
            <a:off x="0" y="4343400"/>
            <a:ext cx="9144000" cy="1371600"/>
          </a:xfrm>
          <a:prstGeom prst="rect">
            <a:avLst/>
          </a:prstGeom>
          <a:solidFill>
            <a:srgbClr val="FFFF00">
              <a:alpha val="30196"/>
            </a:srgbClr>
          </a:solidFill>
          <a:ln w="12700">
            <a:solidFill>
              <a:srgbClr val="000000"/>
            </a:solidFill>
            <a:miter lim="800000"/>
            <a:headEnd type="none" w="sm" len="sm"/>
            <a:tailEnd type="none" w="sm" len="sm"/>
          </a:ln>
        </p:spPr>
        <p:txBody>
          <a:bodyPr wrap="none" anchor="ctr"/>
          <a:lstStyle/>
          <a:p>
            <a:pPr algn="l" eaLnBrk="0" hangingPunct="0"/>
            <a:endParaRPr lang="en-US" sz="2400">
              <a:latin typeface="Verdana" pitchFamily="34" charset="0"/>
            </a:endParaRPr>
          </a:p>
        </p:txBody>
      </p:sp>
      <p:sp>
        <p:nvSpPr>
          <p:cNvPr id="124945" name="Text Box 17"/>
          <p:cNvSpPr txBox="1">
            <a:spLocks noChangeArrowheads="1"/>
          </p:cNvSpPr>
          <p:nvPr/>
        </p:nvSpPr>
        <p:spPr bwMode="auto">
          <a:xfrm>
            <a:off x="622300" y="4673600"/>
            <a:ext cx="3352800" cy="701675"/>
          </a:xfrm>
          <a:prstGeom prst="rect">
            <a:avLst/>
          </a:prstGeom>
          <a:noFill/>
          <a:ln w="9525" algn="ctr">
            <a:noFill/>
            <a:miter lim="800000"/>
            <a:headEnd/>
            <a:tailEnd/>
          </a:ln>
          <a:effectLst/>
        </p:spPr>
        <p:txBody>
          <a:bodyPr>
            <a:spAutoFit/>
          </a:bodyPr>
          <a:lstStyle/>
          <a:p>
            <a:pPr>
              <a:defRPr/>
            </a:pPr>
            <a:r>
              <a:rPr lang="en-US" sz="2000" b="1">
                <a:solidFill>
                  <a:srgbClr val="0000FF"/>
                </a:solidFill>
                <a:effectLst>
                  <a:outerShdw blurRad="38100" dist="38100" dir="2700000" algn="tl">
                    <a:srgbClr val="000000"/>
                  </a:outerShdw>
                </a:effectLst>
                <a:latin typeface="Verdana" pitchFamily="34" charset="0"/>
              </a:rPr>
              <a:t>Bad </a:t>
            </a:r>
          </a:p>
          <a:p>
            <a:pPr>
              <a:defRPr/>
            </a:pPr>
            <a:r>
              <a:rPr lang="en-US" sz="2000" b="1">
                <a:solidFill>
                  <a:srgbClr val="0000FF"/>
                </a:solidFill>
                <a:effectLst>
                  <a:outerShdw blurRad="38100" dist="38100" dir="2700000" algn="tl">
                    <a:srgbClr val="000000"/>
                  </a:outerShdw>
                </a:effectLst>
                <a:latin typeface="Verdana" pitchFamily="34" charset="0"/>
              </a:rPr>
              <a:t>Visual Interpretation</a:t>
            </a:r>
          </a:p>
        </p:txBody>
      </p:sp>
      <p:sp>
        <p:nvSpPr>
          <p:cNvPr id="124946" name="Text Box 18"/>
          <p:cNvSpPr txBox="1">
            <a:spLocks noChangeArrowheads="1"/>
          </p:cNvSpPr>
          <p:nvPr/>
        </p:nvSpPr>
        <p:spPr bwMode="auto">
          <a:xfrm>
            <a:off x="5562600" y="1981200"/>
            <a:ext cx="2819400" cy="701675"/>
          </a:xfrm>
          <a:prstGeom prst="rect">
            <a:avLst/>
          </a:prstGeom>
          <a:noFill/>
          <a:ln w="9525" algn="ctr">
            <a:noFill/>
            <a:miter lim="800000"/>
            <a:headEnd/>
            <a:tailEnd/>
          </a:ln>
          <a:effectLst/>
        </p:spPr>
        <p:txBody>
          <a:bodyPr>
            <a:spAutoFit/>
          </a:bodyPr>
          <a:lstStyle/>
          <a:p>
            <a:pPr>
              <a:defRPr/>
            </a:pPr>
            <a:r>
              <a:rPr lang="en-US" sz="2000" b="1">
                <a:solidFill>
                  <a:srgbClr val="0000FF"/>
                </a:solidFill>
                <a:effectLst>
                  <a:outerShdw blurRad="38100" dist="38100" dir="2700000" algn="tl">
                    <a:srgbClr val="000000"/>
                  </a:outerShdw>
                </a:effectLst>
                <a:latin typeface="Verdana" pitchFamily="34" charset="0"/>
              </a:rPr>
              <a:t>Bad </a:t>
            </a:r>
          </a:p>
          <a:p>
            <a:pPr>
              <a:defRPr/>
            </a:pPr>
            <a:r>
              <a:rPr lang="en-US" sz="2000" b="1">
                <a:solidFill>
                  <a:srgbClr val="0000FF"/>
                </a:solidFill>
                <a:effectLst>
                  <a:outerShdw blurRad="38100" dist="38100" dir="2700000" algn="tl">
                    <a:srgbClr val="000000"/>
                  </a:outerShdw>
                </a:effectLst>
                <a:latin typeface="Verdana" pitchFamily="34" charset="0"/>
              </a:rPr>
              <a:t>Searching</a:t>
            </a:r>
          </a:p>
        </p:txBody>
      </p:sp>
      <p:sp>
        <p:nvSpPr>
          <p:cNvPr id="124953" name="AutoShape 25"/>
          <p:cNvSpPr>
            <a:spLocks noChangeArrowheads="1"/>
          </p:cNvSpPr>
          <p:nvPr/>
        </p:nvSpPr>
        <p:spPr bwMode="auto">
          <a:xfrm rot="1745893">
            <a:off x="-68445" y="2955011"/>
            <a:ext cx="9177478" cy="1987550"/>
          </a:xfrm>
          <a:prstGeom prst="roundRect">
            <a:avLst>
              <a:gd name="adj" fmla="val 50000"/>
            </a:avLst>
          </a:prstGeom>
          <a:solidFill>
            <a:srgbClr val="00FF00">
              <a:alpha val="50195"/>
            </a:srgbClr>
          </a:solidFill>
          <a:ln w="12700">
            <a:solidFill>
              <a:srgbClr val="000000"/>
            </a:solidFill>
            <a:prstDash val="dash"/>
            <a:round/>
            <a:headEnd type="none" w="sm" len="sm"/>
            <a:tailEnd type="none" w="sm" len="sm"/>
          </a:ln>
        </p:spPr>
        <p:txBody>
          <a:bodyPr wrap="none" anchor="ctr"/>
          <a:lstStyle/>
          <a:p>
            <a:pPr algn="l" eaLnBrk="0" hangingPunct="0"/>
            <a:endParaRPr lang="en-US" sz="2400">
              <a:latin typeface="Verdana" pitchFamily="34" charset="0"/>
            </a:endParaRPr>
          </a:p>
        </p:txBody>
      </p:sp>
      <p:sp>
        <p:nvSpPr>
          <p:cNvPr id="124941" name="Text Box 13"/>
          <p:cNvSpPr txBox="1">
            <a:spLocks noChangeArrowheads="1"/>
          </p:cNvSpPr>
          <p:nvPr/>
        </p:nvSpPr>
        <p:spPr bwMode="auto">
          <a:xfrm>
            <a:off x="914400" y="2019300"/>
            <a:ext cx="2667000" cy="701675"/>
          </a:xfrm>
          <a:prstGeom prst="rect">
            <a:avLst/>
          </a:prstGeom>
          <a:noFill/>
          <a:ln w="9525">
            <a:noFill/>
            <a:miter lim="800000"/>
            <a:headEnd/>
            <a:tailEnd/>
          </a:ln>
          <a:effectLst/>
        </p:spPr>
        <p:txBody>
          <a:bodyPr>
            <a:spAutoFit/>
          </a:bodyPr>
          <a:lstStyle/>
          <a:p>
            <a:pPr>
              <a:defRPr/>
            </a:pPr>
            <a:r>
              <a:rPr lang="en-US" sz="2000" b="1">
                <a:solidFill>
                  <a:srgbClr val="0000FF"/>
                </a:solidFill>
                <a:effectLst>
                  <a:outerShdw blurRad="38100" dist="38100" dir="2700000" algn="tl">
                    <a:srgbClr val="000000"/>
                  </a:outerShdw>
                </a:effectLst>
                <a:latin typeface="Verdana" pitchFamily="34" charset="0"/>
              </a:rPr>
              <a:t>Very good </a:t>
            </a:r>
          </a:p>
          <a:p>
            <a:pPr>
              <a:defRPr/>
            </a:pPr>
            <a:r>
              <a:rPr lang="en-US" sz="2000" b="1">
                <a:solidFill>
                  <a:srgbClr val="0000FF"/>
                </a:solidFill>
                <a:effectLst>
                  <a:outerShdw blurRad="38100" dist="38100" dir="2700000" algn="tl">
                    <a:srgbClr val="000000"/>
                  </a:outerShdw>
                </a:effectLst>
                <a:latin typeface="Verdana" pitchFamily="34" charset="0"/>
              </a:rPr>
              <a:t>Searching</a:t>
            </a:r>
          </a:p>
        </p:txBody>
      </p:sp>
      <p:sp>
        <p:nvSpPr>
          <p:cNvPr id="124942" name="Text Box 14"/>
          <p:cNvSpPr txBox="1">
            <a:spLocks noChangeArrowheads="1"/>
          </p:cNvSpPr>
          <p:nvPr/>
        </p:nvSpPr>
        <p:spPr bwMode="auto">
          <a:xfrm>
            <a:off x="5080000" y="4686300"/>
            <a:ext cx="3657600" cy="701675"/>
          </a:xfrm>
          <a:prstGeom prst="rect">
            <a:avLst/>
          </a:prstGeom>
          <a:noFill/>
          <a:ln w="9525" algn="ctr">
            <a:noFill/>
            <a:miter lim="800000"/>
            <a:headEnd/>
            <a:tailEnd/>
          </a:ln>
          <a:effectLst/>
        </p:spPr>
        <p:txBody>
          <a:bodyPr>
            <a:spAutoFit/>
          </a:bodyPr>
          <a:lstStyle/>
          <a:p>
            <a:pPr>
              <a:defRPr/>
            </a:pPr>
            <a:r>
              <a:rPr lang="en-US" sz="2000" b="1">
                <a:solidFill>
                  <a:srgbClr val="0000FF"/>
                </a:solidFill>
                <a:effectLst>
                  <a:outerShdw blurRad="38100" dist="38100" dir="2700000" algn="tl">
                    <a:srgbClr val="000000"/>
                  </a:outerShdw>
                </a:effectLst>
                <a:latin typeface="Verdana" pitchFamily="34" charset="0"/>
              </a:rPr>
              <a:t>Very Good </a:t>
            </a:r>
          </a:p>
          <a:p>
            <a:pPr>
              <a:defRPr/>
            </a:pPr>
            <a:r>
              <a:rPr lang="en-US" sz="2000" b="1">
                <a:solidFill>
                  <a:srgbClr val="0000FF"/>
                </a:solidFill>
                <a:effectLst>
                  <a:outerShdw blurRad="38100" dist="38100" dir="2700000" algn="tl">
                    <a:srgbClr val="000000"/>
                  </a:outerShdw>
                </a:effectLst>
                <a:latin typeface="Verdana" pitchFamily="34" charset="0"/>
              </a:rPr>
              <a:t>Visual Interpretation</a:t>
            </a:r>
          </a:p>
        </p:txBody>
      </p:sp>
      <p:sp>
        <p:nvSpPr>
          <p:cNvPr id="124954" name="Oval 26"/>
          <p:cNvSpPr>
            <a:spLocks noChangeArrowheads="1"/>
          </p:cNvSpPr>
          <p:nvPr/>
        </p:nvSpPr>
        <p:spPr bwMode="auto">
          <a:xfrm>
            <a:off x="3429000" y="3148686"/>
            <a:ext cx="2286000" cy="1600200"/>
          </a:xfrm>
          <a:prstGeom prst="ellipse">
            <a:avLst/>
          </a:prstGeom>
          <a:solidFill>
            <a:srgbClr val="00FF00"/>
          </a:solidFill>
          <a:ln w="12700">
            <a:noFill/>
            <a:round/>
            <a:headEnd type="none" w="sm" len="sm"/>
            <a:tailEnd type="none" w="sm" len="sm"/>
          </a:ln>
          <a:effectLst/>
        </p:spPr>
        <p:txBody>
          <a:bodyPr wrap="none" anchor="ctr"/>
          <a:lstStyle/>
          <a:p>
            <a:pPr eaLnBrk="0" hangingPunct="0">
              <a:defRPr/>
            </a:pPr>
            <a:r>
              <a:rPr lang="en-US" sz="2000" b="1">
                <a:effectLst>
                  <a:outerShdw blurRad="38100" dist="38100" dir="2700000" algn="tl">
                    <a:srgbClr val="FFFFFF"/>
                  </a:outerShdw>
                </a:effectLst>
                <a:latin typeface="Verdana" pitchFamily="34" charset="0"/>
              </a:rPr>
              <a:t>What? if link</a:t>
            </a:r>
          </a:p>
          <a:p>
            <a:pPr eaLnBrk="0" hangingPunct="0">
              <a:defRPr/>
            </a:pPr>
            <a:r>
              <a:rPr lang="en-US" sz="2000" b="1">
                <a:effectLst>
                  <a:outerShdw blurRad="38100" dist="38100" dir="2700000" algn="tl">
                    <a:srgbClr val="FFFFFF"/>
                  </a:outerShdw>
                </a:effectLst>
                <a:latin typeface="Verdana" pitchFamily="34" charset="0"/>
              </a:rPr>
              <a:t>together</a:t>
            </a:r>
          </a:p>
        </p:txBody>
      </p:sp>
      <p:sp>
        <p:nvSpPr>
          <p:cNvPr id="2" name="Title 1"/>
          <p:cNvSpPr>
            <a:spLocks noGrp="1"/>
          </p:cNvSpPr>
          <p:nvPr>
            <p:ph type="title"/>
          </p:nvPr>
        </p:nvSpPr>
        <p:spPr>
          <a:xfrm>
            <a:off x="533400" y="228600"/>
            <a:ext cx="8153400" cy="990600"/>
          </a:xfrm>
        </p:spPr>
        <p:txBody>
          <a:bodyPr>
            <a:normAutofit/>
          </a:bodyPr>
          <a:lstStyle/>
          <a:p>
            <a:r>
              <a:rPr lang="en-US" sz="3200" b="1" dirty="0" smtClean="0"/>
              <a:t>Databases vs Maps</a:t>
            </a:r>
            <a:endParaRPr lang="en-US" sz="3200" b="1" dirty="0"/>
          </a:p>
        </p:txBody>
      </p:sp>
      <p:sp>
        <p:nvSpPr>
          <p:cNvPr id="3" name="Content Placeholder 2"/>
          <p:cNvSpPr>
            <a:spLocks noGrp="1"/>
          </p:cNvSpPr>
          <p:nvPr>
            <p:ph sz="quarter" idx="1"/>
          </p:nvPr>
        </p:nvSpPr>
        <p:spPr/>
        <p:txBody>
          <a:bodyPr/>
          <a:lstStyle/>
          <a:p>
            <a:pPr marL="0" indent="0">
              <a:buNone/>
            </a:pPr>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47"/>
                                        </p:tgtEl>
                                        <p:attrNameLst>
                                          <p:attrName>style.visibility</p:attrName>
                                        </p:attrNameLst>
                                      </p:cBhvr>
                                      <p:to>
                                        <p:strVal val="visible"/>
                                      </p:to>
                                    </p:set>
                                    <p:animEffect transition="in" filter="wipe(left)">
                                      <p:cBhvr>
                                        <p:cTn id="7" dur="500"/>
                                        <p:tgtEl>
                                          <p:spTgt spid="1249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4941"/>
                                        </p:tgtEl>
                                        <p:attrNameLst>
                                          <p:attrName>style.visibility</p:attrName>
                                        </p:attrNameLst>
                                      </p:cBhvr>
                                      <p:to>
                                        <p:strVal val="visible"/>
                                      </p:to>
                                    </p:set>
                                    <p:animEffect transition="in" filter="wipe(left)">
                                      <p:cBhvr>
                                        <p:cTn id="11" dur="500"/>
                                        <p:tgtEl>
                                          <p:spTgt spid="12494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4946"/>
                                        </p:tgtEl>
                                        <p:attrNameLst>
                                          <p:attrName>style.visibility</p:attrName>
                                        </p:attrNameLst>
                                      </p:cBhvr>
                                      <p:to>
                                        <p:strVal val="visible"/>
                                      </p:to>
                                    </p:set>
                                    <p:animEffect transition="in" filter="wipe(left)">
                                      <p:cBhvr>
                                        <p:cTn id="15" dur="500"/>
                                        <p:tgtEl>
                                          <p:spTgt spid="1249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4948"/>
                                        </p:tgtEl>
                                        <p:attrNameLst>
                                          <p:attrName>style.visibility</p:attrName>
                                        </p:attrNameLst>
                                      </p:cBhvr>
                                      <p:to>
                                        <p:strVal val="visible"/>
                                      </p:to>
                                    </p:set>
                                    <p:animEffect transition="in" filter="wipe(left)">
                                      <p:cBhvr>
                                        <p:cTn id="20" dur="500"/>
                                        <p:tgtEl>
                                          <p:spTgt spid="12494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24945"/>
                                        </p:tgtEl>
                                        <p:attrNameLst>
                                          <p:attrName>style.visibility</p:attrName>
                                        </p:attrNameLst>
                                      </p:cBhvr>
                                      <p:to>
                                        <p:strVal val="visible"/>
                                      </p:to>
                                    </p:set>
                                    <p:animEffect transition="in" filter="wipe(left)">
                                      <p:cBhvr>
                                        <p:cTn id="24" dur="500"/>
                                        <p:tgtEl>
                                          <p:spTgt spid="124945"/>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24942"/>
                                        </p:tgtEl>
                                        <p:attrNameLst>
                                          <p:attrName>style.visibility</p:attrName>
                                        </p:attrNameLst>
                                      </p:cBhvr>
                                      <p:to>
                                        <p:strVal val="visible"/>
                                      </p:to>
                                    </p:set>
                                    <p:animEffect transition="in" filter="wipe(left)">
                                      <p:cBhvr>
                                        <p:cTn id="28" dur="500"/>
                                        <p:tgtEl>
                                          <p:spTgt spid="124942"/>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24954"/>
                                        </p:tgtEl>
                                        <p:attrNameLst>
                                          <p:attrName>style.visibility</p:attrName>
                                        </p:attrNameLst>
                                      </p:cBhvr>
                                      <p:to>
                                        <p:strVal val="visible"/>
                                      </p:to>
                                    </p:set>
                                    <p:anim calcmode="lin" valueType="num">
                                      <p:cBhvr>
                                        <p:cTn id="33" dur="500" fill="hold"/>
                                        <p:tgtEl>
                                          <p:spTgt spid="124954"/>
                                        </p:tgtEl>
                                        <p:attrNameLst>
                                          <p:attrName>ppt_w</p:attrName>
                                        </p:attrNameLst>
                                      </p:cBhvr>
                                      <p:tavLst>
                                        <p:tav tm="0">
                                          <p:val>
                                            <p:fltVal val="0"/>
                                          </p:val>
                                        </p:tav>
                                        <p:tav tm="100000">
                                          <p:val>
                                            <p:strVal val="#ppt_w"/>
                                          </p:val>
                                        </p:tav>
                                      </p:tavLst>
                                    </p:anim>
                                    <p:anim calcmode="lin" valueType="num">
                                      <p:cBhvr>
                                        <p:cTn id="34" dur="500" fill="hold"/>
                                        <p:tgtEl>
                                          <p:spTgt spid="12495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24953"/>
                                        </p:tgtEl>
                                        <p:attrNameLst>
                                          <p:attrName>style.visibility</p:attrName>
                                        </p:attrNameLst>
                                      </p:cBhvr>
                                      <p:to>
                                        <p:strVal val="visible"/>
                                      </p:to>
                                    </p:set>
                                    <p:animEffect transition="in" filter="checkerboard(across)">
                                      <p:cBhvr>
                                        <p:cTn id="39" dur="500"/>
                                        <p:tgtEl>
                                          <p:spTgt spid="124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47" grpId="0" animBg="1"/>
      <p:bldP spid="124948" grpId="0" animBg="1"/>
      <p:bldP spid="124945" grpId="0"/>
      <p:bldP spid="124946" grpId="0"/>
      <p:bldP spid="124953" grpId="0" animBg="1"/>
      <p:bldP spid="124941" grpId="0"/>
      <p:bldP spid="124942" grpId="0"/>
      <p:bldP spid="1249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3" cstate="print"/>
          <a:srcRect l="4150" t="10374" r="11621" b="15013"/>
          <a:stretch>
            <a:fillRect/>
          </a:stretch>
        </p:blipFill>
        <p:spPr bwMode="auto">
          <a:xfrm>
            <a:off x="357158" y="1643050"/>
            <a:ext cx="8215370" cy="5000660"/>
          </a:xfrm>
          <a:prstGeom prst="rect">
            <a:avLst/>
          </a:prstGeom>
          <a:ln>
            <a:noFill/>
          </a:ln>
          <a:effectLst>
            <a:softEdge rad="112500"/>
          </a:effectLst>
        </p:spPr>
      </p:pic>
      <p:sp>
        <p:nvSpPr>
          <p:cNvPr id="2" name="Title 1"/>
          <p:cNvSpPr>
            <a:spLocks noGrp="1"/>
          </p:cNvSpPr>
          <p:nvPr>
            <p:ph type="title"/>
          </p:nvPr>
        </p:nvSpPr>
        <p:spPr>
          <a:xfrm>
            <a:off x="533400" y="228600"/>
            <a:ext cx="8153400" cy="990600"/>
          </a:xfrm>
        </p:spPr>
        <p:txBody>
          <a:bodyPr>
            <a:normAutofit/>
          </a:bodyPr>
          <a:lstStyle/>
          <a:p>
            <a:r>
              <a:rPr lang="en-US" sz="3200" b="1" dirty="0" smtClean="0"/>
              <a:t>Basic GIS Function</a:t>
            </a:r>
            <a:endParaRPr lang="en-US" sz="3200" b="1" dirty="0"/>
          </a:p>
        </p:txBody>
      </p:sp>
      <p:sp>
        <p:nvSpPr>
          <p:cNvPr id="3" name="Content Placeholder 2"/>
          <p:cNvSpPr>
            <a:spLocks noGrp="1"/>
          </p:cNvSpPr>
          <p:nvPr>
            <p:ph sz="quarter" idx="1"/>
          </p:nvPr>
        </p:nvSpPr>
        <p:spPr/>
        <p:txBody>
          <a:bodyPr/>
          <a:lstStyle/>
          <a:p>
            <a:pPr marL="0" indent="0">
              <a:buNone/>
            </a:pPr>
            <a:r>
              <a:rPr lang="en-US" dirty="0" smtClean="0"/>
              <a:t> </a:t>
            </a:r>
            <a:endParaRPr 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rotWithShape="1">
          <a:blip r:embed="rId2" cstate="print"/>
          <a:srcRect l="5455" t="11488" r="4767" b="17175"/>
          <a:stretch/>
        </p:blipFill>
        <p:spPr bwMode="auto">
          <a:xfrm>
            <a:off x="642910" y="2203704"/>
            <a:ext cx="8072494" cy="4425696"/>
          </a:xfrm>
          <a:prstGeom prst="rect">
            <a:avLst/>
          </a:prstGeom>
          <a:ln>
            <a:noFill/>
          </a:ln>
          <a:effectLst>
            <a:softEdge rad="112500"/>
          </a:effectLst>
        </p:spPr>
      </p:pic>
      <p:sp>
        <p:nvSpPr>
          <p:cNvPr id="4" name="Rectangle 3"/>
          <p:cNvSpPr>
            <a:spLocks noChangeArrowheads="1"/>
          </p:cNvSpPr>
          <p:nvPr/>
        </p:nvSpPr>
        <p:spPr bwMode="auto">
          <a:xfrm>
            <a:off x="609600" y="1581150"/>
            <a:ext cx="1981200" cy="400050"/>
          </a:xfrm>
          <a:prstGeom prst="rect">
            <a:avLst/>
          </a:prstGeom>
          <a:ln>
            <a:headEnd/>
            <a:tailEnd/>
          </a:ln>
        </p:spPr>
        <p:style>
          <a:lnRef idx="3">
            <a:schemeClr val="lt1"/>
          </a:lnRef>
          <a:fillRef idx="1">
            <a:schemeClr val="dk1"/>
          </a:fillRef>
          <a:effectRef idx="1">
            <a:schemeClr val="dk1"/>
          </a:effectRef>
          <a:fontRef idx="minor">
            <a:schemeClr val="lt1"/>
          </a:fontRef>
        </p:style>
        <p:txBody>
          <a:bodyPr wrap="square">
            <a:spAutoFit/>
          </a:bodyPr>
          <a:lstStyle/>
          <a:p>
            <a:pPr algn="l" eaLnBrk="0" hangingPunct="0">
              <a:defRPr/>
            </a:pPr>
            <a:r>
              <a:rPr lang="en-US" sz="2000" b="1" dirty="0">
                <a:solidFill>
                  <a:schemeClr val="bg1"/>
                </a:solidFill>
                <a:latin typeface="Cambria" pitchFamily="18" charset="0"/>
              </a:rPr>
              <a:t>Data Capturing</a:t>
            </a:r>
          </a:p>
        </p:txBody>
      </p:sp>
      <p:sp>
        <p:nvSpPr>
          <p:cNvPr id="2" name="Title 1"/>
          <p:cNvSpPr>
            <a:spLocks noGrp="1"/>
          </p:cNvSpPr>
          <p:nvPr>
            <p:ph type="title"/>
          </p:nvPr>
        </p:nvSpPr>
        <p:spPr>
          <a:xfrm>
            <a:off x="533400" y="228600"/>
            <a:ext cx="8153400" cy="990600"/>
          </a:xfrm>
        </p:spPr>
        <p:txBody>
          <a:bodyPr>
            <a:normAutofit/>
          </a:bodyPr>
          <a:lstStyle/>
          <a:p>
            <a:r>
              <a:rPr lang="en-US" sz="3200" b="1" dirty="0" smtClean="0"/>
              <a:t>GIS Function</a:t>
            </a:r>
            <a:endParaRPr lang="en-US" sz="3200" b="1" dirty="0"/>
          </a:p>
        </p:txBody>
      </p:sp>
      <p:sp>
        <p:nvSpPr>
          <p:cNvPr id="3" name="Content Placeholder 2"/>
          <p:cNvSpPr>
            <a:spLocks noGrp="1"/>
          </p:cNvSpPr>
          <p:nvPr>
            <p:ph sz="quarter" idx="1"/>
          </p:nvPr>
        </p:nvSpPr>
        <p:spPr/>
        <p:txBody>
          <a:bodyPr/>
          <a:lstStyle/>
          <a:p>
            <a:pPr marL="0" indent="0">
              <a:buNone/>
            </a:pPr>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Effect transition="in" filter="blinds(horizontal)">
                                      <p:cBhvr>
                                        <p:cTn id="12"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609600" y="1581150"/>
            <a:ext cx="1123950" cy="400050"/>
          </a:xfrm>
          <a:prstGeom prst="rect">
            <a:avLst/>
          </a:prstGeom>
          <a:ln>
            <a:headEnd/>
            <a:tailEnd/>
          </a:ln>
        </p:spPr>
        <p:style>
          <a:lnRef idx="3">
            <a:schemeClr val="lt1"/>
          </a:lnRef>
          <a:fillRef idx="1">
            <a:schemeClr val="dk1"/>
          </a:fillRef>
          <a:effectRef idx="1">
            <a:schemeClr val="dk1"/>
          </a:effectRef>
          <a:fontRef idx="minor">
            <a:schemeClr val="lt1"/>
          </a:fontRef>
        </p:style>
        <p:txBody>
          <a:bodyPr wrap="square">
            <a:spAutoFit/>
          </a:bodyPr>
          <a:lstStyle/>
          <a:p>
            <a:pPr algn="l" eaLnBrk="0" hangingPunct="0">
              <a:defRPr/>
            </a:pPr>
            <a:r>
              <a:rPr lang="en-US" sz="2000" b="1" dirty="0">
                <a:solidFill>
                  <a:schemeClr val="bg1"/>
                </a:solidFill>
                <a:latin typeface="Cambria" pitchFamily="18" charset="0"/>
              </a:rPr>
              <a:t>Display</a:t>
            </a:r>
          </a:p>
        </p:txBody>
      </p:sp>
      <p:pic>
        <p:nvPicPr>
          <p:cNvPr id="6" name="Picture 2"/>
          <p:cNvPicPr>
            <a:picLocks noChangeAspect="1" noChangeArrowheads="1"/>
          </p:cNvPicPr>
          <p:nvPr/>
        </p:nvPicPr>
        <p:blipFill>
          <a:blip r:embed="rId2" cstate="print"/>
          <a:srcRect l="3906" t="8966" r="2343" b="7826"/>
          <a:stretch>
            <a:fillRect/>
          </a:stretch>
        </p:blipFill>
        <p:spPr bwMode="auto">
          <a:xfrm>
            <a:off x="447644" y="2031268"/>
            <a:ext cx="7934356" cy="4826755"/>
          </a:xfrm>
          <a:prstGeom prst="rect">
            <a:avLst/>
          </a:prstGeom>
          <a:ln>
            <a:noFill/>
          </a:ln>
          <a:effectLst>
            <a:softEdge rad="112500"/>
          </a:effectLst>
        </p:spPr>
      </p:pic>
      <p:sp>
        <p:nvSpPr>
          <p:cNvPr id="2" name="Title 1"/>
          <p:cNvSpPr>
            <a:spLocks noGrp="1"/>
          </p:cNvSpPr>
          <p:nvPr>
            <p:ph type="title"/>
          </p:nvPr>
        </p:nvSpPr>
        <p:spPr>
          <a:xfrm>
            <a:off x="533400" y="228600"/>
            <a:ext cx="8153400" cy="990600"/>
          </a:xfrm>
        </p:spPr>
        <p:txBody>
          <a:bodyPr>
            <a:normAutofit/>
          </a:bodyPr>
          <a:lstStyle/>
          <a:p>
            <a:r>
              <a:rPr lang="en-US" sz="3200" b="1" dirty="0" smtClean="0"/>
              <a:t>GIS Function</a:t>
            </a:r>
            <a:endParaRPr lang="en-US" sz="3200" b="1" dirty="0"/>
          </a:p>
        </p:txBody>
      </p:sp>
      <p:sp>
        <p:nvSpPr>
          <p:cNvPr id="3" name="Content Placeholder 2"/>
          <p:cNvSpPr>
            <a:spLocks noGrp="1"/>
          </p:cNvSpPr>
          <p:nvPr>
            <p:ph sz="quarter" idx="1"/>
          </p:nvPr>
        </p:nvSpPr>
        <p:spPr/>
        <p:txBody>
          <a:bodyPr/>
          <a:lstStyle/>
          <a:p>
            <a:pPr marL="0" indent="0">
              <a:buNone/>
            </a:pPr>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228600"/>
            <a:ext cx="8153400" cy="990600"/>
          </a:xfrm>
        </p:spPr>
        <p:txBody>
          <a:bodyPr>
            <a:normAutofit/>
          </a:bodyPr>
          <a:lstStyle/>
          <a:p>
            <a:pPr marL="484632" indent="0" algn="ctr" eaLnBrk="1" fontAlgn="auto" hangingPunct="1">
              <a:spcAft>
                <a:spcPts val="0"/>
              </a:spcAft>
              <a:defRPr/>
            </a:pPr>
            <a:r>
              <a:rPr lang="en-US" sz="3200" b="1" dirty="0" smtClean="0">
                <a:solidFill>
                  <a:schemeClr val="bg1"/>
                </a:solidFill>
                <a:latin typeface="Cambria" pitchFamily="18" charset="0"/>
              </a:rPr>
              <a:t>Introduction to GIS</a:t>
            </a:r>
          </a:p>
        </p:txBody>
      </p:sp>
      <p:sp>
        <p:nvSpPr>
          <p:cNvPr id="4099" name="Rectangle 3"/>
          <p:cNvSpPr>
            <a:spLocks noGrp="1" noChangeArrowheads="1"/>
          </p:cNvSpPr>
          <p:nvPr>
            <p:ph sz="quarter" idx="1"/>
          </p:nvPr>
        </p:nvSpPr>
        <p:spPr>
          <a:xfrm>
            <a:off x="533400" y="1600200"/>
            <a:ext cx="8153400" cy="4525963"/>
          </a:xfrm>
        </p:spPr>
        <p:txBody>
          <a:bodyPr>
            <a:normAutofit/>
          </a:bodyPr>
          <a:lstStyle/>
          <a:p>
            <a:pPr eaLnBrk="1" hangingPunct="1">
              <a:defRPr/>
            </a:pPr>
            <a:r>
              <a:rPr lang="en-US" sz="2800" b="1" dirty="0" smtClean="0">
                <a:latin typeface="Cambria" pitchFamily="18" charset="0"/>
              </a:rPr>
              <a:t>What is GIS?</a:t>
            </a:r>
          </a:p>
          <a:p>
            <a:pPr eaLnBrk="1" hangingPunct="1">
              <a:defRPr/>
            </a:pPr>
            <a:endParaRPr lang="en-US" sz="2800" b="1" dirty="0" smtClean="0">
              <a:latin typeface="Cambria" pitchFamily="18" charset="0"/>
            </a:endParaRPr>
          </a:p>
          <a:p>
            <a:pPr eaLnBrk="1" hangingPunct="1">
              <a:buFontTx/>
              <a:buNone/>
              <a:defRPr/>
            </a:pPr>
            <a:r>
              <a:rPr lang="en-US" sz="2800" b="1" dirty="0" smtClean="0">
                <a:latin typeface="Cambria" pitchFamily="18" charset="0"/>
              </a:rPr>
              <a:t>		G ?				Geographical</a:t>
            </a:r>
          </a:p>
          <a:p>
            <a:pPr eaLnBrk="1" hangingPunct="1">
              <a:buFontTx/>
              <a:buNone/>
              <a:defRPr/>
            </a:pPr>
            <a:r>
              <a:rPr lang="en-US" sz="2800" b="1" dirty="0" smtClean="0">
                <a:latin typeface="Cambria" pitchFamily="18" charset="0"/>
              </a:rPr>
              <a:t>		I ?				Information</a:t>
            </a:r>
          </a:p>
          <a:p>
            <a:pPr eaLnBrk="1" hangingPunct="1">
              <a:buFontTx/>
              <a:buNone/>
              <a:defRPr/>
            </a:pPr>
            <a:r>
              <a:rPr lang="en-US" sz="2800" b="1" dirty="0" smtClean="0">
                <a:latin typeface="Cambria" pitchFamily="18" charset="0"/>
              </a:rPr>
              <a:t>		S?				System, Science,        					Studies</a:t>
            </a:r>
          </a:p>
        </p:txBody>
      </p:sp>
    </p:spTree>
    <p:extLst>
      <p:ext uri="{BB962C8B-B14F-4D97-AF65-F5344CB8AC3E}">
        <p14:creationId xmlns:p14="http://schemas.microsoft.com/office/powerpoint/2010/main" val="354998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9">
                                            <p:txEl>
                                              <p:pRg st="2" end="2"/>
                                            </p:txEl>
                                          </p:spTgt>
                                        </p:tgtEl>
                                        <p:attrNameLst>
                                          <p:attrName>style.visibility</p:attrName>
                                        </p:attrNameLst>
                                      </p:cBhvr>
                                      <p:to>
                                        <p:strVal val="visible"/>
                                      </p:to>
                                    </p:set>
                                    <p:animEffect transition="in" filter="blinds(horizontal)">
                                      <p:cBhvr>
                                        <p:cTn id="7" dur="500"/>
                                        <p:tgtEl>
                                          <p:spTgt spid="4099">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099">
                                            <p:txEl>
                                              <p:pRg st="3" end="3"/>
                                            </p:txEl>
                                          </p:spTgt>
                                        </p:tgtEl>
                                        <p:attrNameLst>
                                          <p:attrName>style.visibility</p:attrName>
                                        </p:attrNameLst>
                                      </p:cBhvr>
                                      <p:to>
                                        <p:strVal val="visible"/>
                                      </p:to>
                                    </p:set>
                                    <p:animEffect transition="in" filter="blinds(horizontal)">
                                      <p:cBhvr>
                                        <p:cTn id="10" dur="500"/>
                                        <p:tgtEl>
                                          <p:spTgt spid="4099">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099">
                                            <p:txEl>
                                              <p:pRg st="4" end="4"/>
                                            </p:txEl>
                                          </p:spTgt>
                                        </p:tgtEl>
                                        <p:attrNameLst>
                                          <p:attrName>style.visibility</p:attrName>
                                        </p:attrNameLst>
                                      </p:cBhvr>
                                      <p:to>
                                        <p:strVal val="visible"/>
                                      </p:to>
                                    </p:set>
                                    <p:animEffect transition="in" filter="blinds(horizontal)">
                                      <p:cBhvr>
                                        <p:cTn id="13"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609600" y="1581150"/>
            <a:ext cx="1047750" cy="400050"/>
          </a:xfrm>
          <a:prstGeom prst="rect">
            <a:avLst/>
          </a:prstGeom>
          <a:ln>
            <a:headEnd/>
            <a:tailEnd/>
          </a:ln>
        </p:spPr>
        <p:style>
          <a:lnRef idx="3">
            <a:schemeClr val="lt1"/>
          </a:lnRef>
          <a:fillRef idx="1">
            <a:schemeClr val="dk1"/>
          </a:fillRef>
          <a:effectRef idx="1">
            <a:schemeClr val="dk1"/>
          </a:effectRef>
          <a:fontRef idx="minor">
            <a:schemeClr val="lt1"/>
          </a:fontRef>
        </p:style>
        <p:txBody>
          <a:bodyPr wrap="square">
            <a:spAutoFit/>
          </a:bodyPr>
          <a:lstStyle/>
          <a:p>
            <a:pPr algn="l" eaLnBrk="0" hangingPunct="0">
              <a:defRPr/>
            </a:pPr>
            <a:r>
              <a:rPr lang="en-US" sz="2000" b="1" dirty="0">
                <a:solidFill>
                  <a:schemeClr val="bg1"/>
                </a:solidFill>
                <a:latin typeface="Cambria" pitchFamily="18" charset="0"/>
              </a:rPr>
              <a:t>Output</a:t>
            </a:r>
          </a:p>
        </p:txBody>
      </p:sp>
      <p:pic>
        <p:nvPicPr>
          <p:cNvPr id="5" name="Picture 2"/>
          <p:cNvPicPr>
            <a:picLocks noChangeAspect="1" noChangeArrowheads="1"/>
          </p:cNvPicPr>
          <p:nvPr/>
        </p:nvPicPr>
        <p:blipFill rotWithShape="1">
          <a:blip r:embed="rId2" cstate="print"/>
          <a:srcRect l="3906" t="14072" r="4687" b="21802"/>
          <a:stretch/>
        </p:blipFill>
        <p:spPr bwMode="auto">
          <a:xfrm>
            <a:off x="285720" y="2362200"/>
            <a:ext cx="8358246" cy="4147271"/>
          </a:xfrm>
          <a:prstGeom prst="rect">
            <a:avLst/>
          </a:prstGeom>
          <a:ln>
            <a:noFill/>
          </a:ln>
          <a:effectLst>
            <a:softEdge rad="112500"/>
          </a:effectLst>
        </p:spPr>
      </p:pic>
      <p:sp>
        <p:nvSpPr>
          <p:cNvPr id="3" name="Content Placeholder 2"/>
          <p:cNvSpPr>
            <a:spLocks noGrp="1"/>
          </p:cNvSpPr>
          <p:nvPr>
            <p:ph sz="quarter" idx="1"/>
          </p:nvPr>
        </p:nvSpPr>
        <p:spPr/>
        <p:txBody>
          <a:bodyPr/>
          <a:lstStyle/>
          <a:p>
            <a:pPr marL="0" indent="0">
              <a:buNone/>
            </a:pPr>
            <a:r>
              <a:rPr lang="en-US" dirty="0" smtClean="0"/>
              <a:t> </a:t>
            </a:r>
            <a:endParaRPr lang="en-US" dirty="0"/>
          </a:p>
        </p:txBody>
      </p:sp>
      <p:sp>
        <p:nvSpPr>
          <p:cNvPr id="7" name="Title 1"/>
          <p:cNvSpPr>
            <a:spLocks noGrp="1"/>
          </p:cNvSpPr>
          <p:nvPr>
            <p:ph type="title"/>
          </p:nvPr>
        </p:nvSpPr>
        <p:spPr>
          <a:xfrm>
            <a:off x="533400" y="228600"/>
            <a:ext cx="8153400" cy="990600"/>
          </a:xfrm>
        </p:spPr>
        <p:txBody>
          <a:bodyPr>
            <a:normAutofit/>
          </a:bodyPr>
          <a:lstStyle/>
          <a:p>
            <a:r>
              <a:rPr lang="en-US" sz="3200" b="1" dirty="0" smtClean="0"/>
              <a:t>GIS Function</a:t>
            </a:r>
            <a:endParaRPr lang="en-US" sz="32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2"/>
          <p:cNvPicPr>
            <a:picLocks noChangeAspect="1" noChangeArrowheads="1"/>
          </p:cNvPicPr>
          <p:nvPr/>
        </p:nvPicPr>
        <p:blipFill rotWithShape="1">
          <a:blip r:embed="rId2" cstate="print"/>
          <a:srcRect l="5192" t="19595"/>
          <a:stretch/>
        </p:blipFill>
        <p:spPr bwMode="auto">
          <a:xfrm>
            <a:off x="1447800" y="2170176"/>
            <a:ext cx="6348434" cy="4840224"/>
          </a:xfrm>
          <a:prstGeom prst="rect">
            <a:avLst/>
          </a:prstGeom>
          <a:ln>
            <a:noFill/>
          </a:ln>
          <a:effectLst>
            <a:softEdge rad="112500"/>
          </a:effectLst>
        </p:spPr>
      </p:pic>
      <p:sp>
        <p:nvSpPr>
          <p:cNvPr id="4" name="Rectangle 3"/>
          <p:cNvSpPr>
            <a:spLocks noChangeArrowheads="1"/>
          </p:cNvSpPr>
          <p:nvPr/>
        </p:nvSpPr>
        <p:spPr bwMode="auto">
          <a:xfrm>
            <a:off x="571500" y="1581150"/>
            <a:ext cx="1714500" cy="400050"/>
          </a:xfrm>
          <a:prstGeom prst="rect">
            <a:avLst/>
          </a:prstGeom>
          <a:ln>
            <a:headEnd/>
            <a:tailEnd/>
          </a:ln>
        </p:spPr>
        <p:style>
          <a:lnRef idx="3">
            <a:schemeClr val="lt1"/>
          </a:lnRef>
          <a:fillRef idx="1">
            <a:schemeClr val="dk1"/>
          </a:fillRef>
          <a:effectRef idx="1">
            <a:schemeClr val="dk1"/>
          </a:effectRef>
          <a:fontRef idx="minor">
            <a:schemeClr val="lt1"/>
          </a:fontRef>
        </p:style>
        <p:txBody>
          <a:bodyPr>
            <a:spAutoFit/>
          </a:bodyPr>
          <a:lstStyle/>
          <a:p>
            <a:pPr algn="l" eaLnBrk="0" hangingPunct="0">
              <a:defRPr/>
            </a:pPr>
            <a:r>
              <a:rPr lang="en-US" sz="2000" b="1" dirty="0">
                <a:solidFill>
                  <a:schemeClr val="bg1"/>
                </a:solidFill>
                <a:latin typeface="Cambria" pitchFamily="18" charset="0"/>
              </a:rPr>
              <a:t>Hardware</a:t>
            </a:r>
          </a:p>
        </p:txBody>
      </p:sp>
      <p:pic>
        <p:nvPicPr>
          <p:cNvPr id="49157" name="Picture 2"/>
          <p:cNvPicPr>
            <a:picLocks noChangeAspect="1" noChangeArrowheads="1"/>
          </p:cNvPicPr>
          <p:nvPr/>
        </p:nvPicPr>
        <p:blipFill>
          <a:blip r:embed="rId3" cstate="print"/>
          <a:srcRect/>
          <a:stretch>
            <a:fillRect/>
          </a:stretch>
        </p:blipFill>
        <p:spPr bwMode="auto">
          <a:xfrm>
            <a:off x="6172200" y="5434013"/>
            <a:ext cx="2651125" cy="1423987"/>
          </a:xfrm>
          <a:prstGeom prst="rect">
            <a:avLst/>
          </a:prstGeom>
          <a:noFill/>
          <a:ln w="9525">
            <a:noFill/>
            <a:miter lim="800000"/>
            <a:headEnd/>
            <a:tailEnd/>
          </a:ln>
        </p:spPr>
      </p:pic>
      <p:pic>
        <p:nvPicPr>
          <p:cNvPr id="49158" name="Picture 3"/>
          <p:cNvPicPr>
            <a:picLocks noChangeAspect="1" noChangeArrowheads="1"/>
          </p:cNvPicPr>
          <p:nvPr/>
        </p:nvPicPr>
        <p:blipFill>
          <a:blip r:embed="rId4" cstate="print"/>
          <a:srcRect/>
          <a:stretch>
            <a:fillRect/>
          </a:stretch>
        </p:blipFill>
        <p:spPr bwMode="auto">
          <a:xfrm>
            <a:off x="401637" y="5105400"/>
            <a:ext cx="1503363" cy="1543050"/>
          </a:xfrm>
          <a:prstGeom prst="rect">
            <a:avLst/>
          </a:prstGeom>
          <a:noFill/>
          <a:ln w="9525">
            <a:noFill/>
            <a:miter lim="800000"/>
            <a:headEnd/>
            <a:tailEnd/>
          </a:ln>
        </p:spPr>
      </p:pic>
      <p:sp>
        <p:nvSpPr>
          <p:cNvPr id="49162" name="Text Box 10"/>
          <p:cNvSpPr txBox="1">
            <a:spLocks noChangeArrowheads="1"/>
          </p:cNvSpPr>
          <p:nvPr/>
        </p:nvSpPr>
        <p:spPr bwMode="auto">
          <a:xfrm>
            <a:off x="2362200" y="1600200"/>
            <a:ext cx="6461125" cy="707886"/>
          </a:xfrm>
          <a:prstGeom prst="rect">
            <a:avLst/>
          </a:prstGeom>
          <a:noFill/>
          <a:ln w="9525">
            <a:noFill/>
            <a:miter lim="800000"/>
            <a:headEnd/>
            <a:tailEnd/>
          </a:ln>
        </p:spPr>
        <p:txBody>
          <a:bodyPr wrap="square">
            <a:spAutoFit/>
          </a:bodyPr>
          <a:lstStyle/>
          <a:p>
            <a:pPr algn="l">
              <a:spcBef>
                <a:spcPct val="50000"/>
              </a:spcBef>
            </a:pPr>
            <a:r>
              <a:rPr lang="en-US" sz="2000" dirty="0">
                <a:solidFill>
                  <a:schemeClr val="bg1"/>
                </a:solidFill>
                <a:latin typeface="Cambria" pitchFamily="18" charset="0"/>
              </a:rPr>
              <a:t>Hardware is the computer system on which software operates</a:t>
            </a:r>
          </a:p>
        </p:txBody>
      </p:sp>
      <p:sp>
        <p:nvSpPr>
          <p:cNvPr id="2" name="Title 1"/>
          <p:cNvSpPr>
            <a:spLocks noGrp="1"/>
          </p:cNvSpPr>
          <p:nvPr>
            <p:ph type="title"/>
          </p:nvPr>
        </p:nvSpPr>
        <p:spPr>
          <a:xfrm>
            <a:off x="533400" y="228600"/>
            <a:ext cx="8153400" cy="990600"/>
          </a:xfrm>
        </p:spPr>
        <p:txBody>
          <a:bodyPr>
            <a:normAutofit/>
          </a:bodyPr>
          <a:lstStyle/>
          <a:p>
            <a:r>
              <a:rPr lang="en-US" sz="3200" b="1" dirty="0" smtClean="0"/>
              <a:t>GIS Component</a:t>
            </a:r>
            <a:endParaRPr lang="en-US" sz="3200" b="1" dirty="0"/>
          </a:p>
        </p:txBody>
      </p:sp>
      <p:sp>
        <p:nvSpPr>
          <p:cNvPr id="3" name="Content Placeholder 2"/>
          <p:cNvSpPr>
            <a:spLocks noGrp="1"/>
          </p:cNvSpPr>
          <p:nvPr>
            <p:ph sz="quarter" idx="1"/>
          </p:nvPr>
        </p:nvSpPr>
        <p:spPr/>
        <p:txBody>
          <a:bodyPr/>
          <a:lstStyle/>
          <a:p>
            <a:pPr marL="0" indent="0">
              <a:buNone/>
            </a:pPr>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9162"/>
                                        </p:tgtEl>
                                        <p:attrNameLst>
                                          <p:attrName>style.visibility</p:attrName>
                                        </p:attrNameLst>
                                      </p:cBhvr>
                                      <p:to>
                                        <p:strVal val="visible"/>
                                      </p:to>
                                    </p:set>
                                    <p:animEffect transition="in" filter="blinds(horizontal)">
                                      <p:cBhvr>
                                        <p:cTn id="12" dur="500"/>
                                        <p:tgtEl>
                                          <p:spTgt spid="491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6084"/>
                                        </p:tgtEl>
                                        <p:attrNameLst>
                                          <p:attrName>style.visibility</p:attrName>
                                        </p:attrNameLst>
                                      </p:cBhvr>
                                      <p:to>
                                        <p:strVal val="visible"/>
                                      </p:to>
                                    </p:set>
                                    <p:animEffect transition="in" filter="blinds(horizontal)">
                                      <p:cBhvr>
                                        <p:cTn id="17" dur="500"/>
                                        <p:tgtEl>
                                          <p:spTgt spid="460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158"/>
                                        </p:tgtEl>
                                        <p:attrNameLst>
                                          <p:attrName>style.visibility</p:attrName>
                                        </p:attrNameLst>
                                      </p:cBhvr>
                                      <p:to>
                                        <p:strVal val="visible"/>
                                      </p:to>
                                    </p:set>
                                    <p:animEffect transition="in" filter="blinds(horizontal)">
                                      <p:cBhvr>
                                        <p:cTn id="22" dur="500"/>
                                        <p:tgtEl>
                                          <p:spTgt spid="49158"/>
                                        </p:tgtEl>
                                      </p:cBhvr>
                                    </p:animEffect>
                                  </p:childTnLst>
                                </p:cTn>
                              </p:par>
                              <p:par>
                                <p:cTn id="23" presetID="3" presetClass="entr" presetSubtype="10" fill="hold" nodeType="withEffect">
                                  <p:stCondLst>
                                    <p:cond delay="0"/>
                                  </p:stCondLst>
                                  <p:childTnLst>
                                    <p:set>
                                      <p:cBhvr>
                                        <p:cTn id="24" dur="1" fill="hold">
                                          <p:stCondLst>
                                            <p:cond delay="0"/>
                                          </p:stCondLst>
                                        </p:cTn>
                                        <p:tgtEl>
                                          <p:spTgt spid="49157"/>
                                        </p:tgtEl>
                                        <p:attrNameLst>
                                          <p:attrName>style.visibility</p:attrName>
                                        </p:attrNameLst>
                                      </p:cBhvr>
                                      <p:to>
                                        <p:strVal val="visible"/>
                                      </p:to>
                                    </p:set>
                                    <p:animEffect transition="in" filter="blinds(horizontal)">
                                      <p:cBhvr>
                                        <p:cTn id="25" dur="500"/>
                                        <p:tgtEl>
                                          <p:spTgt spid="4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91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609600" y="1581150"/>
            <a:ext cx="1714500" cy="400050"/>
          </a:xfrm>
          <a:prstGeom prst="rect">
            <a:avLst/>
          </a:prstGeom>
          <a:ln>
            <a:headEnd/>
            <a:tailEnd/>
          </a:ln>
        </p:spPr>
        <p:style>
          <a:lnRef idx="3">
            <a:schemeClr val="lt1"/>
          </a:lnRef>
          <a:fillRef idx="1">
            <a:schemeClr val="dk1"/>
          </a:fillRef>
          <a:effectRef idx="1">
            <a:schemeClr val="dk1"/>
          </a:effectRef>
          <a:fontRef idx="minor">
            <a:schemeClr val="lt1"/>
          </a:fontRef>
        </p:style>
        <p:txBody>
          <a:bodyPr>
            <a:spAutoFit/>
          </a:bodyPr>
          <a:lstStyle/>
          <a:p>
            <a:pPr algn="l" eaLnBrk="0" hangingPunct="0">
              <a:defRPr/>
            </a:pPr>
            <a:r>
              <a:rPr lang="en-US" sz="2000" b="1" dirty="0">
                <a:solidFill>
                  <a:schemeClr val="bg1"/>
                </a:solidFill>
                <a:latin typeface="Cambria" pitchFamily="18" charset="0"/>
              </a:rPr>
              <a:t>Software</a:t>
            </a:r>
          </a:p>
        </p:txBody>
      </p:sp>
      <p:sp>
        <p:nvSpPr>
          <p:cNvPr id="5" name="Rectangle 3"/>
          <p:cNvSpPr>
            <a:spLocks noChangeArrowheads="1"/>
          </p:cNvSpPr>
          <p:nvPr/>
        </p:nvSpPr>
        <p:spPr bwMode="auto">
          <a:xfrm>
            <a:off x="533400" y="2443162"/>
            <a:ext cx="8501063" cy="2973122"/>
          </a:xfrm>
          <a:prstGeom prst="rect">
            <a:avLst/>
          </a:prstGeom>
          <a:noFill/>
          <a:ln w="9525">
            <a:noFill/>
            <a:miter lim="800000"/>
            <a:headEnd/>
            <a:tailEnd/>
          </a:ln>
        </p:spPr>
        <p:txBody>
          <a:bodyPr>
            <a:spAutoFit/>
          </a:bodyPr>
          <a:lstStyle/>
          <a:p>
            <a:pPr algn="l" eaLnBrk="0" hangingPunct="0">
              <a:spcBef>
                <a:spcPct val="20000"/>
              </a:spcBef>
              <a:defRPr/>
            </a:pPr>
            <a:r>
              <a:rPr lang="en-US" sz="2400" b="1" dirty="0">
                <a:solidFill>
                  <a:schemeClr val="bg1"/>
                </a:solidFill>
                <a:latin typeface="Cambria" pitchFamily="18" charset="0"/>
              </a:rPr>
              <a:t>Key components to GIS software:</a:t>
            </a:r>
          </a:p>
          <a:p>
            <a:pPr marL="971550" lvl="1" indent="-514350" algn="l" eaLnBrk="0" hangingPunct="0">
              <a:spcBef>
                <a:spcPct val="20000"/>
              </a:spcBef>
              <a:buFont typeface="Arial" charset="0"/>
              <a:buAutoNum type="arabicPeriod"/>
              <a:defRPr/>
            </a:pPr>
            <a:r>
              <a:rPr lang="en-US" sz="2400" b="1" dirty="0">
                <a:solidFill>
                  <a:schemeClr val="bg1"/>
                </a:solidFill>
                <a:latin typeface="Cambria" pitchFamily="18" charset="0"/>
              </a:rPr>
              <a:t>An easy-to-use graphical user interface (GUI)</a:t>
            </a:r>
          </a:p>
          <a:p>
            <a:pPr marL="971550" lvl="1" indent="-514350" algn="l" eaLnBrk="0" hangingPunct="0">
              <a:spcBef>
                <a:spcPct val="20000"/>
              </a:spcBef>
              <a:buFont typeface="Arial" charset="0"/>
              <a:buAutoNum type="arabicPeriod"/>
              <a:defRPr/>
            </a:pPr>
            <a:r>
              <a:rPr lang="en-US" sz="2400" b="1" dirty="0">
                <a:solidFill>
                  <a:schemeClr val="bg1"/>
                </a:solidFill>
                <a:latin typeface="Cambria" pitchFamily="18" charset="0"/>
              </a:rPr>
              <a:t>Tools for entering and manipulating geographic information</a:t>
            </a:r>
          </a:p>
          <a:p>
            <a:pPr marL="971550" lvl="1" indent="-514350" algn="l" eaLnBrk="0" hangingPunct="0">
              <a:spcBef>
                <a:spcPct val="20000"/>
              </a:spcBef>
              <a:buFont typeface="Arial" charset="0"/>
              <a:buAutoNum type="arabicPeriod"/>
              <a:defRPr/>
            </a:pPr>
            <a:r>
              <a:rPr lang="en-US" sz="2400" b="1" dirty="0">
                <a:solidFill>
                  <a:schemeClr val="bg1"/>
                </a:solidFill>
                <a:latin typeface="Cambria" pitchFamily="18" charset="0"/>
              </a:rPr>
              <a:t>Tools that support geographic query, analysis and visualization</a:t>
            </a:r>
          </a:p>
          <a:p>
            <a:pPr marL="971550" lvl="1" indent="-514350" algn="l" eaLnBrk="0" hangingPunct="0">
              <a:spcBef>
                <a:spcPct val="20000"/>
              </a:spcBef>
              <a:buFont typeface="Arial" charset="0"/>
              <a:buAutoNum type="arabicPeriod"/>
              <a:defRPr/>
            </a:pPr>
            <a:r>
              <a:rPr lang="en-US" sz="2400" b="1" dirty="0">
                <a:solidFill>
                  <a:schemeClr val="bg1"/>
                </a:solidFill>
                <a:latin typeface="Cambria" pitchFamily="18" charset="0"/>
              </a:rPr>
              <a:t>A database management system (DBMS)</a:t>
            </a:r>
          </a:p>
        </p:txBody>
      </p:sp>
      <p:sp>
        <p:nvSpPr>
          <p:cNvPr id="2" name="Title 1"/>
          <p:cNvSpPr>
            <a:spLocks noGrp="1"/>
          </p:cNvSpPr>
          <p:nvPr>
            <p:ph type="title"/>
          </p:nvPr>
        </p:nvSpPr>
        <p:spPr>
          <a:xfrm>
            <a:off x="533400" y="228600"/>
            <a:ext cx="8153400" cy="990600"/>
          </a:xfrm>
        </p:spPr>
        <p:txBody>
          <a:bodyPr>
            <a:normAutofit/>
          </a:bodyPr>
          <a:lstStyle/>
          <a:p>
            <a:r>
              <a:rPr lang="en-US" sz="3200" b="1" dirty="0"/>
              <a:t>GIS Component</a:t>
            </a:r>
          </a:p>
        </p:txBody>
      </p:sp>
      <p:sp>
        <p:nvSpPr>
          <p:cNvPr id="3" name="Content Placeholder 2"/>
          <p:cNvSpPr>
            <a:spLocks noGrp="1"/>
          </p:cNvSpPr>
          <p:nvPr>
            <p:ph sz="quarter" idx="1"/>
          </p:nvPr>
        </p:nvSpPr>
        <p:spPr/>
        <p:txBody>
          <a:bodyPr/>
          <a:lstStyle/>
          <a:p>
            <a:pPr marL="0" indent="0">
              <a:buNone/>
            </a:pPr>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blinds(horizontal)">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blinds(horizontal)">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58990" y="1676400"/>
            <a:ext cx="5680010" cy="4430020"/>
            <a:chOff x="0" y="2819400"/>
            <a:chExt cx="3429000" cy="3286789"/>
          </a:xfrm>
        </p:grpSpPr>
        <p:pic>
          <p:nvPicPr>
            <p:cNvPr id="14339" name="Picture 3"/>
            <p:cNvPicPr>
              <a:picLocks noChangeAspect="1" noChangeArrowheads="1"/>
            </p:cNvPicPr>
            <p:nvPr/>
          </p:nvPicPr>
          <p:blipFill>
            <a:blip r:embed="rId2" cstate="print"/>
            <a:srcRect/>
            <a:stretch>
              <a:fillRect/>
            </a:stretch>
          </p:blipFill>
          <p:spPr bwMode="auto">
            <a:xfrm>
              <a:off x="0" y="2819400"/>
              <a:ext cx="1647568" cy="914400"/>
            </a:xfrm>
            <a:prstGeom prst="rect">
              <a:avLst/>
            </a:prstGeom>
            <a:noFill/>
            <a:ln w="9525">
              <a:noFill/>
              <a:miter lim="800000"/>
              <a:headEnd/>
              <a:tailEnd/>
            </a:ln>
            <a:effectLst/>
          </p:spPr>
        </p:pic>
        <p:pic>
          <p:nvPicPr>
            <p:cNvPr id="14340" name="Picture 4"/>
            <p:cNvPicPr>
              <a:picLocks noChangeAspect="1" noChangeArrowheads="1"/>
            </p:cNvPicPr>
            <p:nvPr/>
          </p:nvPicPr>
          <p:blipFill>
            <a:blip r:embed="rId3" cstate="print"/>
            <a:srcRect/>
            <a:stretch>
              <a:fillRect/>
            </a:stretch>
          </p:blipFill>
          <p:spPr bwMode="auto">
            <a:xfrm>
              <a:off x="0" y="4343400"/>
              <a:ext cx="1713244" cy="1676400"/>
            </a:xfrm>
            <a:prstGeom prst="rect">
              <a:avLst/>
            </a:prstGeom>
            <a:noFill/>
            <a:ln w="9525">
              <a:noFill/>
              <a:miter lim="800000"/>
              <a:headEnd/>
              <a:tailEnd/>
            </a:ln>
            <a:effectLst/>
          </p:spPr>
        </p:pic>
        <p:pic>
          <p:nvPicPr>
            <p:cNvPr id="14341" name="Picture 5"/>
            <p:cNvPicPr>
              <a:picLocks noChangeAspect="1" noChangeArrowheads="1"/>
            </p:cNvPicPr>
            <p:nvPr/>
          </p:nvPicPr>
          <p:blipFill>
            <a:blip r:embed="rId4" cstate="print"/>
            <a:srcRect/>
            <a:stretch>
              <a:fillRect/>
            </a:stretch>
          </p:blipFill>
          <p:spPr bwMode="auto">
            <a:xfrm>
              <a:off x="1903678" y="4572000"/>
              <a:ext cx="1525321" cy="1534189"/>
            </a:xfrm>
            <a:prstGeom prst="rect">
              <a:avLst/>
            </a:prstGeom>
            <a:noFill/>
            <a:ln w="9525">
              <a:noFill/>
              <a:miter lim="800000"/>
              <a:headEnd/>
              <a:tailEnd/>
            </a:ln>
            <a:effectLst/>
          </p:spPr>
        </p:pic>
        <p:pic>
          <p:nvPicPr>
            <p:cNvPr id="14342" name="Picture 6"/>
            <p:cNvPicPr>
              <a:picLocks noChangeAspect="1" noChangeArrowheads="1"/>
            </p:cNvPicPr>
            <p:nvPr/>
          </p:nvPicPr>
          <p:blipFill>
            <a:blip r:embed="rId5" cstate="print"/>
            <a:srcRect/>
            <a:stretch>
              <a:fillRect/>
            </a:stretch>
          </p:blipFill>
          <p:spPr bwMode="auto">
            <a:xfrm>
              <a:off x="1752600" y="2819400"/>
              <a:ext cx="1676400" cy="1686146"/>
            </a:xfrm>
            <a:prstGeom prst="rect">
              <a:avLst/>
            </a:prstGeom>
            <a:noFill/>
            <a:ln w="9525">
              <a:noFill/>
              <a:miter lim="800000"/>
              <a:headEnd/>
              <a:tailEnd/>
            </a:ln>
            <a:effectLst/>
          </p:spPr>
        </p:pic>
        <p:sp>
          <p:nvSpPr>
            <p:cNvPr id="13" name="Rectangle 12"/>
            <p:cNvSpPr/>
            <p:nvPr/>
          </p:nvSpPr>
          <p:spPr>
            <a:xfrm>
              <a:off x="0" y="2819400"/>
              <a:ext cx="3429000" cy="320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itle 15"/>
          <p:cNvSpPr>
            <a:spLocks noGrp="1"/>
          </p:cNvSpPr>
          <p:nvPr>
            <p:ph type="title"/>
          </p:nvPr>
        </p:nvSpPr>
        <p:spPr/>
        <p:txBody>
          <a:bodyPr>
            <a:normAutofit/>
          </a:bodyPr>
          <a:lstStyle/>
          <a:p>
            <a:r>
              <a:rPr lang="en-US" sz="3600" b="1" dirty="0" smtClean="0">
                <a:solidFill>
                  <a:schemeClr val="bg1"/>
                </a:solidFill>
                <a:latin typeface="Cambria" pitchFamily="18" charset="0"/>
              </a:rPr>
              <a:t>Geographical Information System (GIS)</a:t>
            </a:r>
            <a:endParaRPr lang="en-US" sz="3600" b="1" dirty="0">
              <a:solidFill>
                <a:schemeClr val="bg1"/>
              </a:solidFill>
              <a:latin typeface="Cambria" pitchFamily="18" charset="0"/>
            </a:endParaRPr>
          </a:p>
        </p:txBody>
      </p:sp>
    </p:spTree>
    <p:extLst>
      <p:ext uri="{BB962C8B-B14F-4D97-AF65-F5344CB8AC3E}">
        <p14:creationId xmlns:p14="http://schemas.microsoft.com/office/powerpoint/2010/main" val="2356723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sz="2800" b="1" dirty="0" smtClean="0">
                <a:solidFill>
                  <a:schemeClr val="bg1"/>
                </a:solidFill>
                <a:latin typeface="Cambria" pitchFamily="18" charset="0"/>
              </a:rPr>
              <a:t>Geographical Information System (GIS)</a:t>
            </a:r>
            <a:endParaRPr lang="en-US" sz="2800" b="1" dirty="0">
              <a:solidFill>
                <a:schemeClr val="bg1"/>
              </a:solidFill>
              <a:latin typeface="Cambria" pitchFamily="18" charset="0"/>
            </a:endParaRPr>
          </a:p>
        </p:txBody>
      </p:sp>
      <p:pic>
        <p:nvPicPr>
          <p:cNvPr id="9" name="Picture 3"/>
          <p:cNvPicPr>
            <a:picLocks noChangeAspect="1" noChangeArrowheads="1"/>
          </p:cNvPicPr>
          <p:nvPr/>
        </p:nvPicPr>
        <p:blipFill>
          <a:blip r:embed="rId2" cstate="print"/>
          <a:srcRect/>
          <a:stretch>
            <a:fillRect/>
          </a:stretch>
        </p:blipFill>
        <p:spPr bwMode="auto">
          <a:xfrm>
            <a:off x="1066800" y="2514600"/>
            <a:ext cx="6749475" cy="3048000"/>
          </a:xfrm>
          <a:prstGeom prst="rect">
            <a:avLst/>
          </a:prstGeom>
          <a:noFill/>
          <a:ln w="9525">
            <a:noFill/>
            <a:miter lim="800000"/>
            <a:headEnd/>
            <a:tailEnd/>
          </a:ln>
          <a:effectLst/>
        </p:spPr>
      </p:pic>
    </p:spTree>
    <p:extLst>
      <p:ext uri="{BB962C8B-B14F-4D97-AF65-F5344CB8AC3E}">
        <p14:creationId xmlns:p14="http://schemas.microsoft.com/office/powerpoint/2010/main" val="23567230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xfrm>
            <a:off x="0" y="304800"/>
            <a:ext cx="9144000" cy="987425"/>
          </a:xfrm>
        </p:spPr>
        <p:txBody>
          <a:bodyPr>
            <a:noAutofit/>
          </a:bodyPr>
          <a:lstStyle/>
          <a:p>
            <a:pPr marL="484632" indent="0" algn="ctr">
              <a:spcBef>
                <a:spcPct val="50000"/>
              </a:spcBef>
              <a:defRPr/>
            </a:pPr>
            <a:r>
              <a:rPr lang="en-US" sz="3200" b="1" dirty="0" smtClean="0">
                <a:solidFill>
                  <a:schemeClr val="bg1"/>
                </a:solidFill>
                <a:latin typeface="Cambria" pitchFamily="18" charset="0"/>
              </a:rPr>
              <a:t>Functions Provided by GIS Software</a:t>
            </a:r>
          </a:p>
        </p:txBody>
      </p:sp>
      <p:pic>
        <p:nvPicPr>
          <p:cNvPr id="21509" name="Picture 5"/>
          <p:cNvPicPr>
            <a:picLocks noChangeAspect="1" noChangeArrowheads="1"/>
          </p:cNvPicPr>
          <p:nvPr/>
        </p:nvPicPr>
        <p:blipFill>
          <a:blip r:embed="rId2" cstate="print"/>
          <a:srcRect l="12500" t="20000" r="12500" b="16667"/>
          <a:stretch>
            <a:fillRect/>
          </a:stretch>
        </p:blipFill>
        <p:spPr bwMode="auto">
          <a:xfrm>
            <a:off x="533400" y="1828800"/>
            <a:ext cx="8229600" cy="4337050"/>
          </a:xfrm>
          <a:prstGeom prst="rect">
            <a:avLst/>
          </a:prstGeom>
          <a:noFill/>
          <a:ln w="9525">
            <a:noFill/>
            <a:miter lim="800000"/>
            <a:headEnd/>
            <a:tailEnd/>
          </a:ln>
        </p:spPr>
      </p:pic>
      <p:sp>
        <p:nvSpPr>
          <p:cNvPr id="40964" name="Text Box 6"/>
          <p:cNvSpPr txBox="1">
            <a:spLocks noChangeArrowheads="1"/>
          </p:cNvSpPr>
          <p:nvPr/>
        </p:nvSpPr>
        <p:spPr bwMode="auto">
          <a:xfrm>
            <a:off x="5867400" y="6400800"/>
            <a:ext cx="3124200" cy="304800"/>
          </a:xfrm>
          <a:prstGeom prst="rect">
            <a:avLst/>
          </a:prstGeom>
          <a:noFill/>
          <a:ln w="9525">
            <a:noFill/>
            <a:miter lim="800000"/>
            <a:headEnd/>
            <a:tailEnd/>
          </a:ln>
        </p:spPr>
        <p:txBody>
          <a:bodyPr>
            <a:spAutoFit/>
          </a:bodyPr>
          <a:lstStyle/>
          <a:p>
            <a:pPr algn="l">
              <a:spcBef>
                <a:spcPct val="50000"/>
              </a:spcBef>
            </a:pPr>
            <a:r>
              <a:rPr lang="en-US" sz="1400" b="1" i="1" dirty="0">
                <a:solidFill>
                  <a:schemeClr val="bg1"/>
                </a:solidFill>
                <a:latin typeface="Cambria" pitchFamily="18" charset="0"/>
              </a:rPr>
              <a:t>Reference: </a:t>
            </a:r>
            <a:r>
              <a:rPr lang="en-US" sz="1400" b="1" i="1" dirty="0" err="1">
                <a:solidFill>
                  <a:schemeClr val="bg1"/>
                </a:solidFill>
                <a:latin typeface="Cambria" pitchFamily="18" charset="0"/>
              </a:rPr>
              <a:t>Bolstad</a:t>
            </a:r>
            <a:r>
              <a:rPr lang="en-US" sz="1400" b="1" i="1" dirty="0">
                <a:solidFill>
                  <a:schemeClr val="bg1"/>
                </a:solidFill>
                <a:latin typeface="Cambria" pitchFamily="18" charset="0"/>
              </a:rPr>
              <a:t>, 2008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blinds(horizontal)">
                                      <p:cBhvr>
                                        <p:cTn id="7"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2209800"/>
            <a:ext cx="9144000" cy="990600"/>
          </a:xfrm>
        </p:spPr>
        <p:txBody>
          <a:bodyPr>
            <a:normAutofit/>
          </a:bodyPr>
          <a:lstStyle/>
          <a:p>
            <a:pPr marL="484632" algn="ctr" eaLnBrk="1" fontAlgn="auto" hangingPunct="1">
              <a:spcAft>
                <a:spcPts val="0"/>
              </a:spcAft>
              <a:defRPr/>
            </a:pPr>
            <a:r>
              <a:rPr lang="en-US" sz="4000" b="1" dirty="0" smtClean="0"/>
              <a:t>Map Projection</a:t>
            </a:r>
          </a:p>
        </p:txBody>
      </p:sp>
      <p:sp>
        <p:nvSpPr>
          <p:cNvPr id="3" name="Rectangle 2"/>
          <p:cNvSpPr/>
          <p:nvPr/>
        </p:nvSpPr>
        <p:spPr>
          <a:xfrm>
            <a:off x="0" y="3244334"/>
            <a:ext cx="9144000" cy="369332"/>
          </a:xfrm>
          <a:prstGeom prst="rect">
            <a:avLst/>
          </a:prstGeom>
        </p:spPr>
        <p:txBody>
          <a:bodyPr wrap="square">
            <a:spAutoFit/>
          </a:bodyPr>
          <a:lstStyle/>
          <a:p>
            <a:pPr algn="ctr"/>
            <a:r>
              <a:rPr lang="en-US" b="1" kern="0" dirty="0">
                <a:solidFill>
                  <a:schemeClr val="bg1"/>
                </a:solidFill>
                <a:latin typeface="Cambria" pitchFamily="18" charset="0"/>
              </a:rPr>
              <a:t>Converting the 3D Model to 2D Plane</a:t>
            </a:r>
          </a:p>
        </p:txBody>
      </p:sp>
    </p:spTree>
    <p:extLst>
      <p:ext uri="{BB962C8B-B14F-4D97-AF65-F5344CB8AC3E}">
        <p14:creationId xmlns:p14="http://schemas.microsoft.com/office/powerpoint/2010/main" val="2219953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228600"/>
            <a:ext cx="5254752" cy="990600"/>
          </a:xfrm>
        </p:spPr>
        <p:txBody>
          <a:bodyPr>
            <a:normAutofit/>
          </a:bodyPr>
          <a:lstStyle/>
          <a:p>
            <a:pPr marL="484632" eaLnBrk="1" fontAlgn="auto" hangingPunct="1">
              <a:spcAft>
                <a:spcPts val="0"/>
              </a:spcAft>
              <a:defRPr/>
            </a:pPr>
            <a:r>
              <a:rPr lang="en-US" sz="3200" b="1" dirty="0" smtClean="0"/>
              <a:t>Map Projection</a:t>
            </a:r>
          </a:p>
        </p:txBody>
      </p:sp>
      <p:sp>
        <p:nvSpPr>
          <p:cNvPr id="11267" name="Rectangle 3"/>
          <p:cNvSpPr>
            <a:spLocks noGrp="1" noChangeArrowheads="1"/>
          </p:cNvSpPr>
          <p:nvPr>
            <p:ph sz="quarter" idx="1"/>
          </p:nvPr>
        </p:nvSpPr>
        <p:spPr>
          <a:xfrm>
            <a:off x="609600" y="1676400"/>
            <a:ext cx="8153400" cy="4267200"/>
          </a:xfrm>
        </p:spPr>
        <p:txBody>
          <a:bodyPr>
            <a:normAutofit lnSpcReduction="10000"/>
          </a:bodyPr>
          <a:lstStyle/>
          <a:p>
            <a:pPr algn="just" eaLnBrk="1" hangingPunct="1"/>
            <a:r>
              <a:rPr lang="en-US" dirty="0" smtClean="0"/>
              <a:t>Earth is 3-D object</a:t>
            </a:r>
          </a:p>
          <a:p>
            <a:pPr algn="just" eaLnBrk="1" hangingPunct="1"/>
            <a:endParaRPr lang="en-US" dirty="0" smtClean="0"/>
          </a:p>
          <a:p>
            <a:pPr algn="just" eaLnBrk="1" hangingPunct="1"/>
            <a:r>
              <a:rPr lang="en-US" dirty="0" smtClean="0"/>
              <a:t>The </a:t>
            </a:r>
            <a:r>
              <a:rPr lang="en-US" b="1" i="1" dirty="0" smtClean="0">
                <a:solidFill>
                  <a:schemeClr val="accent2">
                    <a:lumMod val="60000"/>
                    <a:lumOff val="40000"/>
                  </a:schemeClr>
                </a:solidFill>
              </a:rPr>
              <a:t>transformation</a:t>
            </a:r>
            <a:r>
              <a:rPr lang="en-US" b="1" i="1" dirty="0" smtClean="0">
                <a:solidFill>
                  <a:srgbClr val="0066FF"/>
                </a:solidFill>
              </a:rPr>
              <a:t> </a:t>
            </a:r>
            <a:r>
              <a:rPr lang="en-US" dirty="0" smtClean="0"/>
              <a:t>of </a:t>
            </a:r>
            <a:r>
              <a:rPr lang="en-US" b="1" i="1" dirty="0" smtClean="0">
                <a:solidFill>
                  <a:schemeClr val="accent2">
                    <a:lumMod val="60000"/>
                    <a:lumOff val="40000"/>
                  </a:schemeClr>
                </a:solidFill>
              </a:rPr>
              <a:t>3-D Earth’s surface</a:t>
            </a:r>
            <a:r>
              <a:rPr lang="en-US" dirty="0" smtClean="0">
                <a:solidFill>
                  <a:schemeClr val="accent2">
                    <a:lumMod val="60000"/>
                    <a:lumOff val="40000"/>
                  </a:schemeClr>
                </a:solidFill>
              </a:rPr>
              <a:t> </a:t>
            </a:r>
            <a:r>
              <a:rPr lang="en-US" dirty="0" smtClean="0"/>
              <a:t>coordinates into </a:t>
            </a:r>
            <a:r>
              <a:rPr lang="en-US" b="1" i="1" dirty="0" smtClean="0">
                <a:solidFill>
                  <a:schemeClr val="accent2">
                    <a:lumMod val="60000"/>
                    <a:lumOff val="40000"/>
                  </a:schemeClr>
                </a:solidFill>
              </a:rPr>
              <a:t>2-D map coordinates</a:t>
            </a:r>
            <a:r>
              <a:rPr lang="en-US" dirty="0" smtClean="0">
                <a:solidFill>
                  <a:schemeClr val="accent2">
                    <a:lumMod val="60000"/>
                    <a:lumOff val="40000"/>
                  </a:schemeClr>
                </a:solidFill>
              </a:rPr>
              <a:t> </a:t>
            </a:r>
            <a:r>
              <a:rPr lang="en-US" dirty="0" smtClean="0"/>
              <a:t>is called </a:t>
            </a:r>
            <a:r>
              <a:rPr lang="en-US" b="1" i="1" dirty="0" smtClean="0">
                <a:solidFill>
                  <a:schemeClr val="accent2">
                    <a:lumMod val="60000"/>
                    <a:lumOff val="40000"/>
                  </a:schemeClr>
                </a:solidFill>
              </a:rPr>
              <a:t>Map Projection</a:t>
            </a:r>
          </a:p>
          <a:p>
            <a:pPr algn="just" eaLnBrk="1" hangingPunct="1"/>
            <a:endParaRPr lang="en-US" dirty="0" smtClean="0"/>
          </a:p>
          <a:p>
            <a:pPr algn="just" eaLnBrk="1" hangingPunct="1"/>
            <a:r>
              <a:rPr lang="en-US" dirty="0" smtClean="0"/>
              <a:t>A map projection uses </a:t>
            </a:r>
            <a:r>
              <a:rPr lang="en-US" b="1" i="1" dirty="0" smtClean="0">
                <a:solidFill>
                  <a:schemeClr val="accent2">
                    <a:lumMod val="60000"/>
                    <a:lumOff val="40000"/>
                  </a:schemeClr>
                </a:solidFill>
              </a:rPr>
              <a:t>mathematical formulas</a:t>
            </a:r>
            <a:r>
              <a:rPr lang="en-US" dirty="0" smtClean="0">
                <a:solidFill>
                  <a:srgbClr val="FF0000"/>
                </a:solidFill>
              </a:rPr>
              <a:t> </a:t>
            </a:r>
            <a:r>
              <a:rPr lang="en-US" dirty="0" smtClean="0"/>
              <a:t>to relate spherical coordinates on the globe to flat, planar coordinates </a:t>
            </a:r>
          </a:p>
          <a:p>
            <a:pPr algn="just" eaLnBrk="1" hangingPunct="1"/>
            <a:endParaRPr lang="en-US" dirty="0" smtClean="0"/>
          </a:p>
        </p:txBody>
      </p:sp>
    </p:spTree>
    <p:extLst>
      <p:ext uri="{BB962C8B-B14F-4D97-AF65-F5344CB8AC3E}">
        <p14:creationId xmlns:p14="http://schemas.microsoft.com/office/powerpoint/2010/main" val="2435587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line imag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00"/>
            <a:ext cx="9121775" cy="614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2819400" y="1143000"/>
            <a:ext cx="5486400" cy="495300"/>
          </a:xfrm>
          <a:prstGeom prst="rect">
            <a:avLst/>
          </a:prstGeom>
        </p:spPr>
        <p:txBody>
          <a:bodyPr vert="horz" anchor="ctr">
            <a:normAutofit fontScale="75000" lnSpcReduction="20000"/>
          </a:bodyPr>
          <a:lstStyle>
            <a:lvl1pPr algn="l" rtl="0" eaLnBrk="1" latinLnBrk="0" hangingPunct="1">
              <a:spcBef>
                <a:spcPct val="0"/>
              </a:spcBef>
              <a:buNone/>
              <a:defRPr kumimoji="0" sz="4400" kern="1200">
                <a:solidFill>
                  <a:schemeClr val="tx2"/>
                </a:solidFill>
                <a:latin typeface="Cambria" pitchFamily="18" charset="0"/>
                <a:ea typeface="+mj-ea"/>
                <a:cs typeface="+mj-cs"/>
              </a:defRPr>
            </a:lvl1pPr>
          </a:lstStyle>
          <a:p>
            <a:pPr marL="484632">
              <a:defRPr/>
            </a:pPr>
            <a:r>
              <a:rPr lang="en-US" sz="2800" b="1" dirty="0" smtClean="0"/>
              <a:t>Projecting Earth's Surface into a Plane</a:t>
            </a:r>
            <a:r>
              <a:rPr lang="en-US" sz="3600" b="1" dirty="0" smtClean="0"/>
              <a:t> </a:t>
            </a:r>
          </a:p>
        </p:txBody>
      </p:sp>
    </p:spTree>
    <p:extLst>
      <p:ext uri="{BB962C8B-B14F-4D97-AF65-F5344CB8AC3E}">
        <p14:creationId xmlns:p14="http://schemas.microsoft.com/office/powerpoint/2010/main" val="3717259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7188" t="17708" r="10938" b="8333"/>
          <a:stretch>
            <a:fillRect/>
          </a:stretch>
        </p:blipFill>
        <p:spPr bwMode="auto">
          <a:xfrm>
            <a:off x="457200" y="1600200"/>
            <a:ext cx="8248650" cy="499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873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28600"/>
            <a:ext cx="8153400" cy="990600"/>
          </a:xfrm>
        </p:spPr>
        <p:txBody>
          <a:bodyPr>
            <a:normAutofit/>
          </a:bodyPr>
          <a:lstStyle/>
          <a:p>
            <a:pPr marL="484632" indent="0" eaLnBrk="1" fontAlgn="auto" hangingPunct="1">
              <a:spcAft>
                <a:spcPts val="0"/>
              </a:spcAft>
              <a:defRPr/>
            </a:pPr>
            <a:r>
              <a:rPr lang="en-US" sz="3200" b="1" dirty="0" smtClean="0"/>
              <a:t>S in GIS?</a:t>
            </a:r>
          </a:p>
        </p:txBody>
      </p:sp>
      <p:sp>
        <p:nvSpPr>
          <p:cNvPr id="16387" name="Rectangle 3"/>
          <p:cNvSpPr>
            <a:spLocks noGrp="1" noChangeArrowheads="1"/>
          </p:cNvSpPr>
          <p:nvPr>
            <p:ph sz="quarter" idx="1"/>
          </p:nvPr>
        </p:nvSpPr>
        <p:spPr>
          <a:xfrm>
            <a:off x="533400" y="1600200"/>
            <a:ext cx="8153400" cy="4495800"/>
          </a:xfrm>
        </p:spPr>
        <p:txBody>
          <a:bodyPr/>
          <a:lstStyle/>
          <a:p>
            <a:pPr eaLnBrk="1" hangingPunct="1">
              <a:defRPr/>
            </a:pPr>
            <a:r>
              <a:rPr lang="en-US" sz="2800" b="1" dirty="0" smtClean="0">
                <a:solidFill>
                  <a:schemeClr val="accent2"/>
                </a:solidFill>
              </a:rPr>
              <a:t>S</a:t>
            </a:r>
            <a:r>
              <a:rPr lang="en-US" sz="2800" b="1" dirty="0" smtClean="0"/>
              <a:t> as in </a:t>
            </a:r>
            <a:r>
              <a:rPr lang="en-US" sz="2800" b="1" dirty="0" smtClean="0">
                <a:solidFill>
                  <a:schemeClr val="accent2"/>
                </a:solidFill>
              </a:rPr>
              <a:t>S</a:t>
            </a:r>
            <a:r>
              <a:rPr lang="en-US" sz="2800" b="1" dirty="0" smtClean="0"/>
              <a:t>ystem </a:t>
            </a:r>
          </a:p>
          <a:p>
            <a:pPr lvl="1" eaLnBrk="1" hangingPunct="1">
              <a:defRPr/>
            </a:pPr>
            <a:r>
              <a:rPr lang="en-US" sz="2400" dirty="0" smtClean="0"/>
              <a:t>Technology (for acquiring and managing GIS data)</a:t>
            </a:r>
          </a:p>
          <a:p>
            <a:pPr lvl="1" eaLnBrk="1" hangingPunct="1">
              <a:defRPr/>
            </a:pPr>
            <a:endParaRPr lang="en-US" sz="2400" dirty="0" smtClean="0"/>
          </a:p>
          <a:p>
            <a:pPr eaLnBrk="1" hangingPunct="1">
              <a:defRPr/>
            </a:pPr>
            <a:r>
              <a:rPr lang="en-US" sz="2800" b="1" dirty="0" smtClean="0">
                <a:solidFill>
                  <a:schemeClr val="accent2"/>
                </a:solidFill>
              </a:rPr>
              <a:t>S</a:t>
            </a:r>
            <a:r>
              <a:rPr lang="en-US" sz="2800" b="1" dirty="0" smtClean="0"/>
              <a:t> as in </a:t>
            </a:r>
            <a:r>
              <a:rPr lang="en-US" sz="2800" b="1" dirty="0" smtClean="0">
                <a:solidFill>
                  <a:schemeClr val="accent2"/>
                </a:solidFill>
              </a:rPr>
              <a:t>S</a:t>
            </a:r>
            <a:r>
              <a:rPr lang="en-US" sz="2800" b="1" dirty="0" smtClean="0"/>
              <a:t>cience </a:t>
            </a:r>
          </a:p>
          <a:p>
            <a:pPr lvl="1" eaLnBrk="1" hangingPunct="1">
              <a:defRPr/>
            </a:pPr>
            <a:r>
              <a:rPr lang="en-US" sz="2400" dirty="0" smtClean="0"/>
              <a:t>Concept behind the technology. Theoretical foundation on which GIS systems are based</a:t>
            </a:r>
          </a:p>
          <a:p>
            <a:pPr lvl="1" eaLnBrk="1" hangingPunct="1">
              <a:defRPr/>
            </a:pPr>
            <a:endParaRPr lang="en-US" sz="2400" dirty="0" smtClean="0"/>
          </a:p>
          <a:p>
            <a:pPr eaLnBrk="1" hangingPunct="1">
              <a:defRPr/>
            </a:pPr>
            <a:r>
              <a:rPr lang="en-US" sz="2800" b="1" dirty="0" smtClean="0">
                <a:solidFill>
                  <a:schemeClr val="accent2"/>
                </a:solidFill>
              </a:rPr>
              <a:t>S</a:t>
            </a:r>
            <a:r>
              <a:rPr lang="en-US" sz="2800" b="1" dirty="0" smtClean="0"/>
              <a:t> as in </a:t>
            </a:r>
            <a:r>
              <a:rPr lang="en-US" sz="2800" b="1" dirty="0" smtClean="0">
                <a:solidFill>
                  <a:schemeClr val="accent2"/>
                </a:solidFill>
              </a:rPr>
              <a:t>S</a:t>
            </a:r>
            <a:r>
              <a:rPr lang="en-US" sz="2800" b="1" dirty="0" smtClean="0"/>
              <a:t>tudies </a:t>
            </a:r>
          </a:p>
          <a:p>
            <a:pPr lvl="1" eaLnBrk="1" hangingPunct="1">
              <a:defRPr/>
            </a:pPr>
            <a:r>
              <a:rPr lang="en-US" sz="2400" dirty="0" smtClean="0"/>
              <a:t>Societal context (social, legal, and ethical issues related to GIS application)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387">
                                            <p:txEl>
                                              <p:pRg st="3" end="3"/>
                                            </p:txEl>
                                          </p:spTgt>
                                        </p:tgtEl>
                                        <p:attrNameLst>
                                          <p:attrName>style.visibility</p:attrName>
                                        </p:attrNameLst>
                                      </p:cBhvr>
                                      <p:to>
                                        <p:strVal val="visible"/>
                                      </p:to>
                                    </p:set>
                                    <p:animEffect transition="in" filter="blinds(horizontal)">
                                      <p:cBhvr>
                                        <p:cTn id="12" dur="500"/>
                                        <p:tgtEl>
                                          <p:spTgt spid="1638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animEffect transition="in" filter="blinds(horizontal)">
                                      <p:cBhvr>
                                        <p:cTn id="17" dur="500"/>
                                        <p:tgtEl>
                                          <p:spTgt spid="1638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387">
                                            <p:txEl>
                                              <p:pRg st="1" end="1"/>
                                            </p:txEl>
                                          </p:spTgt>
                                        </p:tgtEl>
                                        <p:attrNameLst>
                                          <p:attrName>style.visibility</p:attrName>
                                        </p:attrNameLst>
                                      </p:cBhvr>
                                      <p:to>
                                        <p:strVal val="visible"/>
                                      </p:to>
                                    </p:set>
                                    <p:animEffect transition="in" filter="blinds(horizontal)">
                                      <p:cBhvr>
                                        <p:cTn id="22" dur="500"/>
                                        <p:tgtEl>
                                          <p:spTgt spid="1638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387">
                                            <p:txEl>
                                              <p:pRg st="4" end="4"/>
                                            </p:txEl>
                                          </p:spTgt>
                                        </p:tgtEl>
                                        <p:attrNameLst>
                                          <p:attrName>style.visibility</p:attrName>
                                        </p:attrNameLst>
                                      </p:cBhvr>
                                      <p:to>
                                        <p:strVal val="visible"/>
                                      </p:to>
                                    </p:set>
                                    <p:animEffect transition="in" filter="blinds(horizontal)">
                                      <p:cBhvr>
                                        <p:cTn id="27" dur="500"/>
                                        <p:tgtEl>
                                          <p:spTgt spid="163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387">
                                            <p:txEl>
                                              <p:pRg st="7" end="7"/>
                                            </p:txEl>
                                          </p:spTgt>
                                        </p:tgtEl>
                                        <p:attrNameLst>
                                          <p:attrName>style.visibility</p:attrName>
                                        </p:attrNameLst>
                                      </p:cBhvr>
                                      <p:to>
                                        <p:strVal val="visible"/>
                                      </p:to>
                                    </p:set>
                                    <p:animEffect transition="in" filter="blinds(horizontal)">
                                      <p:cBhvr>
                                        <p:cTn id="32" dur="500"/>
                                        <p:tgtEl>
                                          <p:spTgt spid="163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3400" y="533400"/>
            <a:ext cx="4800600" cy="685800"/>
          </a:xfrm>
        </p:spPr>
        <p:txBody>
          <a:bodyPr>
            <a:normAutofit/>
          </a:bodyPr>
          <a:lstStyle/>
          <a:p>
            <a:pPr eaLnBrk="1" fontAlgn="auto" hangingPunct="1">
              <a:spcAft>
                <a:spcPts val="0"/>
              </a:spcAft>
              <a:defRPr/>
            </a:pPr>
            <a:r>
              <a:rPr lang="en-US" sz="3200" b="1" dirty="0" smtClean="0"/>
              <a:t>GIS</a:t>
            </a:r>
            <a:r>
              <a:rPr lang="en-US" sz="3200" b="1" dirty="0" smtClean="0">
                <a:effectLst>
                  <a:outerShdw blurRad="38100" dist="38100" dir="2700000" algn="tl">
                    <a:srgbClr val="C0C0C0"/>
                  </a:outerShdw>
                </a:effectLst>
              </a:rPr>
              <a:t> </a:t>
            </a:r>
            <a:r>
              <a:rPr lang="en-US" sz="3200" b="1" dirty="0" smtClean="0"/>
              <a:t>Data</a:t>
            </a:r>
            <a:r>
              <a:rPr lang="en-US" sz="3200" b="1" dirty="0" smtClean="0">
                <a:effectLst>
                  <a:outerShdw blurRad="38100" dist="38100" dir="2700000" algn="tl">
                    <a:srgbClr val="C0C0C0"/>
                  </a:outerShdw>
                </a:effectLst>
              </a:rPr>
              <a:t> </a:t>
            </a:r>
            <a:r>
              <a:rPr lang="en-US" sz="3200" b="1" dirty="0" smtClean="0"/>
              <a:t>Models</a:t>
            </a:r>
          </a:p>
        </p:txBody>
      </p:sp>
      <p:sp>
        <p:nvSpPr>
          <p:cNvPr id="29699" name="Rectangle 3"/>
          <p:cNvSpPr>
            <a:spLocks noGrp="1" noChangeArrowheads="1"/>
          </p:cNvSpPr>
          <p:nvPr>
            <p:ph sz="quarter" idx="1"/>
          </p:nvPr>
        </p:nvSpPr>
        <p:spPr>
          <a:xfrm>
            <a:off x="609600" y="1676400"/>
            <a:ext cx="8229600" cy="4343400"/>
          </a:xfrm>
        </p:spPr>
        <p:txBody>
          <a:bodyPr>
            <a:normAutofit lnSpcReduction="10000"/>
          </a:bodyPr>
          <a:lstStyle/>
          <a:p>
            <a:pPr eaLnBrk="1" hangingPunct="1"/>
            <a:r>
              <a:rPr lang="en-US" dirty="0" smtClean="0"/>
              <a:t>Two Primary data models</a:t>
            </a:r>
          </a:p>
          <a:p>
            <a:pPr eaLnBrk="1" hangingPunct="1"/>
            <a:endParaRPr lang="en-US" dirty="0" smtClean="0"/>
          </a:p>
          <a:p>
            <a:pPr lvl="1" eaLnBrk="1" hangingPunct="1"/>
            <a:r>
              <a:rPr lang="en-US" b="1" dirty="0" smtClean="0"/>
              <a:t>Vector Data Model</a:t>
            </a:r>
            <a:endParaRPr lang="en-US" dirty="0" smtClean="0"/>
          </a:p>
          <a:p>
            <a:pPr lvl="2" eaLnBrk="1" hangingPunct="1"/>
            <a:r>
              <a:rPr lang="en-US" dirty="0" smtClean="0"/>
              <a:t>Edges and vertices are defined by series of coordinate pairs (x, y) and connected by arcs</a:t>
            </a:r>
          </a:p>
          <a:p>
            <a:pPr lvl="2" eaLnBrk="1" hangingPunct="1">
              <a:buNone/>
            </a:pPr>
            <a:endParaRPr lang="en-US" dirty="0" smtClean="0"/>
          </a:p>
          <a:p>
            <a:pPr lvl="1" eaLnBrk="1" hangingPunct="1"/>
            <a:r>
              <a:rPr lang="en-US" b="1" dirty="0" smtClean="0"/>
              <a:t>Raster Data Model</a:t>
            </a:r>
            <a:endParaRPr lang="en-US" dirty="0" smtClean="0"/>
          </a:p>
          <a:p>
            <a:pPr lvl="2" eaLnBrk="1" hangingPunct="1"/>
            <a:r>
              <a:rPr lang="en-US" dirty="0" smtClean="0"/>
              <a:t>Map area is divided into grid cells</a:t>
            </a:r>
          </a:p>
          <a:p>
            <a:pPr lvl="2" eaLnBrk="1" hangingPunct="1"/>
            <a:r>
              <a:rPr lang="en-US" dirty="0" smtClean="0"/>
              <a:t>Each cell contains a value (Categorical or Quantitative values)</a:t>
            </a:r>
          </a:p>
          <a:p>
            <a:pPr lvl="1" eaLnBrk="1" hangingPunct="1"/>
            <a:endParaRPr lang="en-US" dirty="0" smtClean="0"/>
          </a:p>
        </p:txBody>
      </p:sp>
    </p:spTree>
    <p:extLst>
      <p:ext uri="{BB962C8B-B14F-4D97-AF65-F5344CB8AC3E}">
        <p14:creationId xmlns:p14="http://schemas.microsoft.com/office/powerpoint/2010/main" val="22412038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33400" y="533400"/>
            <a:ext cx="8183563" cy="685800"/>
          </a:xfrm>
        </p:spPr>
        <p:txBody>
          <a:bodyPr>
            <a:normAutofit/>
          </a:bodyPr>
          <a:lstStyle/>
          <a:p>
            <a:pPr eaLnBrk="1" fontAlgn="auto" hangingPunct="1">
              <a:spcAft>
                <a:spcPts val="0"/>
              </a:spcAft>
              <a:defRPr/>
            </a:pPr>
            <a:r>
              <a:rPr lang="en-US" sz="3200" b="1" dirty="0" smtClean="0"/>
              <a:t>GIS Data Representation</a:t>
            </a:r>
          </a:p>
        </p:txBody>
      </p:sp>
      <p:sp>
        <p:nvSpPr>
          <p:cNvPr id="13315" name="Rectangle 3"/>
          <p:cNvSpPr>
            <a:spLocks noGrp="1" noChangeArrowheads="1"/>
          </p:cNvSpPr>
          <p:nvPr>
            <p:ph sz="quarter" idx="1"/>
          </p:nvPr>
        </p:nvSpPr>
        <p:spPr>
          <a:xfrm>
            <a:off x="533400" y="1828800"/>
            <a:ext cx="8183563" cy="4187825"/>
          </a:xfrm>
        </p:spPr>
        <p:txBody>
          <a:bodyPr/>
          <a:lstStyle/>
          <a:p>
            <a:pPr eaLnBrk="1" hangingPunct="1"/>
            <a:r>
              <a:rPr lang="en-US" dirty="0" smtClean="0"/>
              <a:t>Real world entities are approximated with spatial objects or features</a:t>
            </a:r>
          </a:p>
          <a:p>
            <a:pPr eaLnBrk="1" hangingPunct="1"/>
            <a:r>
              <a:rPr lang="en-US" dirty="0" smtClean="0"/>
              <a:t>Entities are “things” in real world</a:t>
            </a:r>
          </a:p>
          <a:p>
            <a:pPr lvl="1" eaLnBrk="1" hangingPunct="1"/>
            <a:r>
              <a:rPr lang="en-US" dirty="0" smtClean="0"/>
              <a:t>Rivers</a:t>
            </a:r>
          </a:p>
          <a:p>
            <a:pPr lvl="1" eaLnBrk="1" hangingPunct="1"/>
            <a:r>
              <a:rPr lang="en-US" dirty="0" smtClean="0"/>
              <a:t>Roads</a:t>
            </a:r>
          </a:p>
          <a:p>
            <a:pPr lvl="1" eaLnBrk="1" hangingPunct="1"/>
            <a:r>
              <a:rPr lang="en-US" dirty="0" smtClean="0"/>
              <a:t>Land use</a:t>
            </a:r>
          </a:p>
        </p:txBody>
      </p:sp>
    </p:spTree>
    <p:extLst>
      <p:ext uri="{BB962C8B-B14F-4D97-AF65-F5344CB8AC3E}">
        <p14:creationId xmlns:p14="http://schemas.microsoft.com/office/powerpoint/2010/main" val="17348556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03237" y="533400"/>
            <a:ext cx="8183563" cy="685800"/>
          </a:xfrm>
        </p:spPr>
        <p:txBody>
          <a:bodyPr>
            <a:normAutofit/>
          </a:bodyPr>
          <a:lstStyle/>
          <a:p>
            <a:pPr eaLnBrk="1" fontAlgn="auto" hangingPunct="1">
              <a:spcAft>
                <a:spcPts val="0"/>
              </a:spcAft>
              <a:defRPr/>
            </a:pPr>
            <a:r>
              <a:rPr lang="en-US" sz="3200" b="1" dirty="0" smtClean="0">
                <a:solidFill>
                  <a:schemeClr val="bg1"/>
                </a:solidFill>
                <a:latin typeface="Cambria" pitchFamily="18" charset="0"/>
              </a:rPr>
              <a:t>GIS Data Representation </a:t>
            </a:r>
          </a:p>
        </p:txBody>
      </p:sp>
      <p:pic>
        <p:nvPicPr>
          <p:cNvPr id="14339" name="Picture 3"/>
          <p:cNvPicPr>
            <a:picLocks noChangeAspect="1" noChangeArrowheads="1"/>
          </p:cNvPicPr>
          <p:nvPr/>
        </p:nvPicPr>
        <p:blipFill>
          <a:blip r:embed="rId2" cstate="print"/>
          <a:srcRect l="20804" t="16667" r="18750" b="10001"/>
          <a:stretch>
            <a:fillRect/>
          </a:stretch>
        </p:blipFill>
        <p:spPr bwMode="auto">
          <a:xfrm>
            <a:off x="1371600" y="1524000"/>
            <a:ext cx="6629400" cy="5029200"/>
          </a:xfrm>
          <a:prstGeom prst="rect">
            <a:avLst/>
          </a:prstGeom>
          <a:noFill/>
          <a:ln w="9525">
            <a:noFill/>
            <a:miter lim="800000"/>
            <a:headEnd/>
            <a:tailEnd/>
          </a:ln>
        </p:spPr>
      </p:pic>
    </p:spTree>
    <p:extLst>
      <p:ext uri="{BB962C8B-B14F-4D97-AF65-F5344CB8AC3E}">
        <p14:creationId xmlns:p14="http://schemas.microsoft.com/office/powerpoint/2010/main" val="24045824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609600"/>
            <a:ext cx="9144000" cy="639762"/>
          </a:xfrm>
        </p:spPr>
        <p:txBody>
          <a:bodyPr>
            <a:noAutofit/>
          </a:bodyPr>
          <a:lstStyle/>
          <a:p>
            <a:pPr eaLnBrk="1" fontAlgn="auto" hangingPunct="1">
              <a:spcAft>
                <a:spcPts val="0"/>
              </a:spcAft>
              <a:defRPr/>
            </a:pPr>
            <a:r>
              <a:rPr lang="en-US" sz="3200" b="1" dirty="0" smtClean="0"/>
              <a:t>Representation of entities</a:t>
            </a:r>
          </a:p>
        </p:txBody>
      </p:sp>
      <p:sp>
        <p:nvSpPr>
          <p:cNvPr id="15363" name="Rectangle 3"/>
          <p:cNvSpPr>
            <a:spLocks noGrp="1" noChangeArrowheads="1"/>
          </p:cNvSpPr>
          <p:nvPr>
            <p:ph sz="quarter" idx="1"/>
          </p:nvPr>
        </p:nvSpPr>
        <p:spPr>
          <a:xfrm>
            <a:off x="533400" y="1828800"/>
            <a:ext cx="4953000" cy="2438400"/>
          </a:xfrm>
        </p:spPr>
        <p:txBody>
          <a:bodyPr>
            <a:normAutofit/>
          </a:bodyPr>
          <a:lstStyle/>
          <a:p>
            <a:pPr marL="342900" indent="-342900">
              <a:spcBef>
                <a:spcPct val="20000"/>
              </a:spcBef>
              <a:buFontTx/>
              <a:buChar char="•"/>
            </a:pPr>
            <a:r>
              <a:rPr lang="en-US" sz="2000" dirty="0" smtClean="0"/>
              <a:t>Examples</a:t>
            </a:r>
            <a:endParaRPr lang="en-US" sz="2000" dirty="0"/>
          </a:p>
          <a:p>
            <a:pPr marL="800100" lvl="1" indent="-342900">
              <a:spcBef>
                <a:spcPct val="20000"/>
              </a:spcBef>
              <a:buFont typeface="+mj-lt"/>
              <a:buAutoNum type="arabicPeriod"/>
            </a:pPr>
            <a:r>
              <a:rPr lang="en-US" sz="2000" dirty="0"/>
              <a:t>Fire Hydrant: by location points </a:t>
            </a:r>
            <a:endParaRPr lang="en-US" sz="2000" dirty="0" smtClean="0"/>
          </a:p>
          <a:p>
            <a:pPr marL="800100" lvl="1" indent="-342900">
              <a:spcBef>
                <a:spcPct val="20000"/>
              </a:spcBef>
              <a:buFont typeface="+mj-lt"/>
              <a:buAutoNum type="arabicPeriod"/>
            </a:pPr>
            <a:r>
              <a:rPr lang="en-US" sz="2000" dirty="0" smtClean="0"/>
              <a:t>Roads: by series of straight lines connected at nodes</a:t>
            </a:r>
          </a:p>
          <a:p>
            <a:pPr marL="800100" lvl="1" indent="-342900">
              <a:spcBef>
                <a:spcPct val="20000"/>
              </a:spcBef>
              <a:buFont typeface="+mj-lt"/>
              <a:buAutoNum type="arabicPeriod"/>
            </a:pPr>
            <a:r>
              <a:rPr lang="en-US" sz="2000" dirty="0" smtClean="0"/>
              <a:t>Lakes: can be represented by set of polygons</a:t>
            </a:r>
          </a:p>
          <a:p>
            <a:pPr marL="742950" lvl="1" indent="-285750">
              <a:spcBef>
                <a:spcPct val="20000"/>
              </a:spcBef>
              <a:buFontTx/>
              <a:buChar char="–"/>
            </a:pPr>
            <a:endParaRPr lang="en-US" sz="2400" dirty="0"/>
          </a:p>
          <a:p>
            <a:pPr eaLnBrk="1" hangingPunct="1"/>
            <a:endParaRPr lang="en-US" sz="2400" dirty="0" smtClean="0"/>
          </a:p>
        </p:txBody>
      </p:sp>
      <p:pic>
        <p:nvPicPr>
          <p:cNvPr id="7" name="Picture 3"/>
          <p:cNvPicPr>
            <a:picLocks noChangeAspect="1" noChangeArrowheads="1"/>
          </p:cNvPicPr>
          <p:nvPr/>
        </p:nvPicPr>
        <p:blipFill>
          <a:blip r:embed="rId2" cstate="print"/>
          <a:srcRect l="45784" t="16667" r="20833" b="9999"/>
          <a:stretch>
            <a:fillRect/>
          </a:stretch>
        </p:blipFill>
        <p:spPr bwMode="auto">
          <a:xfrm>
            <a:off x="5627137" y="1631660"/>
            <a:ext cx="3135863" cy="4280981"/>
          </a:xfrm>
          <a:prstGeom prst="rect">
            <a:avLst/>
          </a:prstGeom>
          <a:noFill/>
          <a:ln w="9525">
            <a:noFill/>
            <a:miter lim="800000"/>
            <a:headEnd/>
            <a:tailEnd/>
          </a:ln>
        </p:spPr>
      </p:pic>
      <p:pic>
        <p:nvPicPr>
          <p:cNvPr id="3074" name="Picture 2" descr="C:\Documents and Settings\Training\Desktop\untitle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185"/>
          <a:stretch/>
        </p:blipFill>
        <p:spPr bwMode="auto">
          <a:xfrm>
            <a:off x="1003041" y="4267200"/>
            <a:ext cx="4624096"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7347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my-house"/>
          <p:cNvPicPr>
            <a:picLocks noChangeAspect="1" noChangeArrowheads="1"/>
          </p:cNvPicPr>
          <p:nvPr/>
        </p:nvPicPr>
        <p:blipFill>
          <a:blip r:embed="rId2" cstate="print"/>
          <a:srcRect/>
          <a:stretch>
            <a:fillRect/>
          </a:stretch>
        </p:blipFill>
        <p:spPr bwMode="auto">
          <a:xfrm>
            <a:off x="1524000" y="1676400"/>
            <a:ext cx="6019800" cy="5013325"/>
          </a:xfrm>
          <a:prstGeom prst="rect">
            <a:avLst/>
          </a:prstGeom>
          <a:noFill/>
          <a:ln w="9525">
            <a:noFill/>
            <a:miter lim="800000"/>
            <a:headEnd/>
            <a:tailEnd/>
          </a:ln>
        </p:spPr>
      </p:pic>
      <p:grpSp>
        <p:nvGrpSpPr>
          <p:cNvPr id="2" name="Group 19"/>
          <p:cNvGrpSpPr>
            <a:grpSpLocks/>
          </p:cNvGrpSpPr>
          <p:nvPr/>
        </p:nvGrpSpPr>
        <p:grpSpPr bwMode="auto">
          <a:xfrm>
            <a:off x="1447800" y="1676400"/>
            <a:ext cx="6096000" cy="5029200"/>
            <a:chOff x="720" y="1008"/>
            <a:chExt cx="3840" cy="3168"/>
          </a:xfrm>
        </p:grpSpPr>
        <p:sp>
          <p:nvSpPr>
            <p:cNvPr id="17451" name="Freeform 9"/>
            <p:cNvSpPr>
              <a:spLocks/>
            </p:cNvSpPr>
            <p:nvPr/>
          </p:nvSpPr>
          <p:spPr bwMode="auto">
            <a:xfrm>
              <a:off x="768" y="1440"/>
              <a:ext cx="3312" cy="2688"/>
            </a:xfrm>
            <a:custGeom>
              <a:avLst/>
              <a:gdLst>
                <a:gd name="T0" fmla="*/ 0 w 3312"/>
                <a:gd name="T1" fmla="*/ 0 h 2688"/>
                <a:gd name="T2" fmla="*/ 1392 w 3312"/>
                <a:gd name="T3" fmla="*/ 288 h 2688"/>
                <a:gd name="T4" fmla="*/ 1968 w 3312"/>
                <a:gd name="T5" fmla="*/ 432 h 2688"/>
                <a:gd name="T6" fmla="*/ 2784 w 3312"/>
                <a:gd name="T7" fmla="*/ 960 h 2688"/>
                <a:gd name="T8" fmla="*/ 3168 w 3312"/>
                <a:gd name="T9" fmla="*/ 1200 h 2688"/>
                <a:gd name="T10" fmla="*/ 3312 w 3312"/>
                <a:gd name="T11" fmla="*/ 1584 h 2688"/>
                <a:gd name="T12" fmla="*/ 3168 w 3312"/>
                <a:gd name="T13" fmla="*/ 2688 h 2688"/>
                <a:gd name="T14" fmla="*/ 0 60000 65536"/>
                <a:gd name="T15" fmla="*/ 0 60000 65536"/>
                <a:gd name="T16" fmla="*/ 0 60000 65536"/>
                <a:gd name="T17" fmla="*/ 0 60000 65536"/>
                <a:gd name="T18" fmla="*/ 0 60000 65536"/>
                <a:gd name="T19" fmla="*/ 0 60000 65536"/>
                <a:gd name="T20" fmla="*/ 0 60000 65536"/>
                <a:gd name="T21" fmla="*/ 0 w 3312"/>
                <a:gd name="T22" fmla="*/ 0 h 2688"/>
                <a:gd name="T23" fmla="*/ 3312 w 3312"/>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2" h="2688">
                  <a:moveTo>
                    <a:pt x="0" y="0"/>
                  </a:moveTo>
                  <a:cubicBezTo>
                    <a:pt x="532" y="108"/>
                    <a:pt x="1064" y="216"/>
                    <a:pt x="1392" y="288"/>
                  </a:cubicBezTo>
                  <a:cubicBezTo>
                    <a:pt x="1720" y="360"/>
                    <a:pt x="1736" y="320"/>
                    <a:pt x="1968" y="432"/>
                  </a:cubicBezTo>
                  <a:cubicBezTo>
                    <a:pt x="2200" y="544"/>
                    <a:pt x="2584" y="832"/>
                    <a:pt x="2784" y="960"/>
                  </a:cubicBezTo>
                  <a:cubicBezTo>
                    <a:pt x="2984" y="1088"/>
                    <a:pt x="3080" y="1096"/>
                    <a:pt x="3168" y="1200"/>
                  </a:cubicBezTo>
                  <a:cubicBezTo>
                    <a:pt x="3256" y="1304"/>
                    <a:pt x="3312" y="1336"/>
                    <a:pt x="3312" y="1584"/>
                  </a:cubicBezTo>
                  <a:cubicBezTo>
                    <a:pt x="3312" y="1832"/>
                    <a:pt x="3240" y="2260"/>
                    <a:pt x="3168" y="2688"/>
                  </a:cubicBezTo>
                </a:path>
              </a:pathLst>
            </a:custGeom>
            <a:noFill/>
            <a:ln w="57150">
              <a:solidFill>
                <a:srgbClr val="FF3300"/>
              </a:solidFill>
              <a:round/>
              <a:headEnd/>
              <a:tailEnd/>
            </a:ln>
          </p:spPr>
          <p:txBody>
            <a:bodyPr/>
            <a:lstStyle/>
            <a:p>
              <a:endParaRPr lang="en-US"/>
            </a:p>
          </p:txBody>
        </p:sp>
        <p:sp>
          <p:nvSpPr>
            <p:cNvPr id="17452" name="Freeform 10"/>
            <p:cNvSpPr>
              <a:spLocks/>
            </p:cNvSpPr>
            <p:nvPr/>
          </p:nvSpPr>
          <p:spPr bwMode="auto">
            <a:xfrm>
              <a:off x="1872" y="1728"/>
              <a:ext cx="240" cy="2448"/>
            </a:xfrm>
            <a:custGeom>
              <a:avLst/>
              <a:gdLst>
                <a:gd name="T0" fmla="*/ 240 w 240"/>
                <a:gd name="T1" fmla="*/ 0 h 2448"/>
                <a:gd name="T2" fmla="*/ 144 w 240"/>
                <a:gd name="T3" fmla="*/ 624 h 2448"/>
                <a:gd name="T4" fmla="*/ 144 w 240"/>
                <a:gd name="T5" fmla="*/ 1152 h 2448"/>
                <a:gd name="T6" fmla="*/ 96 w 240"/>
                <a:gd name="T7" fmla="*/ 1728 h 2448"/>
                <a:gd name="T8" fmla="*/ 0 w 240"/>
                <a:gd name="T9" fmla="*/ 2448 h 2448"/>
                <a:gd name="T10" fmla="*/ 0 60000 65536"/>
                <a:gd name="T11" fmla="*/ 0 60000 65536"/>
                <a:gd name="T12" fmla="*/ 0 60000 65536"/>
                <a:gd name="T13" fmla="*/ 0 60000 65536"/>
                <a:gd name="T14" fmla="*/ 0 60000 65536"/>
                <a:gd name="T15" fmla="*/ 0 w 240"/>
                <a:gd name="T16" fmla="*/ 0 h 2448"/>
                <a:gd name="T17" fmla="*/ 240 w 240"/>
                <a:gd name="T18" fmla="*/ 2448 h 2448"/>
              </a:gdLst>
              <a:ahLst/>
              <a:cxnLst>
                <a:cxn ang="T10">
                  <a:pos x="T0" y="T1"/>
                </a:cxn>
                <a:cxn ang="T11">
                  <a:pos x="T2" y="T3"/>
                </a:cxn>
                <a:cxn ang="T12">
                  <a:pos x="T4" y="T5"/>
                </a:cxn>
                <a:cxn ang="T13">
                  <a:pos x="T6" y="T7"/>
                </a:cxn>
                <a:cxn ang="T14">
                  <a:pos x="T8" y="T9"/>
                </a:cxn>
              </a:cxnLst>
              <a:rect l="T15" t="T16" r="T17" b="T18"/>
              <a:pathLst>
                <a:path w="240" h="2448">
                  <a:moveTo>
                    <a:pt x="240" y="0"/>
                  </a:moveTo>
                  <a:cubicBezTo>
                    <a:pt x="200" y="216"/>
                    <a:pt x="160" y="432"/>
                    <a:pt x="144" y="624"/>
                  </a:cubicBezTo>
                  <a:cubicBezTo>
                    <a:pt x="128" y="816"/>
                    <a:pt x="152" y="968"/>
                    <a:pt x="144" y="1152"/>
                  </a:cubicBezTo>
                  <a:cubicBezTo>
                    <a:pt x="136" y="1336"/>
                    <a:pt x="120" y="1512"/>
                    <a:pt x="96" y="1728"/>
                  </a:cubicBezTo>
                  <a:cubicBezTo>
                    <a:pt x="72" y="1944"/>
                    <a:pt x="16" y="2328"/>
                    <a:pt x="0" y="2448"/>
                  </a:cubicBezTo>
                </a:path>
              </a:pathLst>
            </a:custGeom>
            <a:noFill/>
            <a:ln w="38100">
              <a:solidFill>
                <a:srgbClr val="FF3300"/>
              </a:solidFill>
              <a:round/>
              <a:headEnd/>
              <a:tailEnd/>
            </a:ln>
          </p:spPr>
          <p:txBody>
            <a:bodyPr/>
            <a:lstStyle/>
            <a:p>
              <a:endParaRPr lang="en-US"/>
            </a:p>
          </p:txBody>
        </p:sp>
        <p:sp>
          <p:nvSpPr>
            <p:cNvPr id="17453" name="Freeform 11"/>
            <p:cNvSpPr>
              <a:spLocks/>
            </p:cNvSpPr>
            <p:nvPr/>
          </p:nvSpPr>
          <p:spPr bwMode="auto">
            <a:xfrm>
              <a:off x="768" y="2208"/>
              <a:ext cx="1248" cy="192"/>
            </a:xfrm>
            <a:custGeom>
              <a:avLst/>
              <a:gdLst>
                <a:gd name="T0" fmla="*/ 0 w 1248"/>
                <a:gd name="T1" fmla="*/ 0 h 192"/>
                <a:gd name="T2" fmla="*/ 432 w 1248"/>
                <a:gd name="T3" fmla="*/ 48 h 192"/>
                <a:gd name="T4" fmla="*/ 1248 w 1248"/>
                <a:gd name="T5" fmla="*/ 192 h 192"/>
                <a:gd name="T6" fmla="*/ 0 60000 65536"/>
                <a:gd name="T7" fmla="*/ 0 60000 65536"/>
                <a:gd name="T8" fmla="*/ 0 60000 65536"/>
                <a:gd name="T9" fmla="*/ 0 w 1248"/>
                <a:gd name="T10" fmla="*/ 0 h 192"/>
                <a:gd name="T11" fmla="*/ 1248 w 1248"/>
                <a:gd name="T12" fmla="*/ 192 h 192"/>
              </a:gdLst>
              <a:ahLst/>
              <a:cxnLst>
                <a:cxn ang="T6">
                  <a:pos x="T0" y="T1"/>
                </a:cxn>
                <a:cxn ang="T7">
                  <a:pos x="T2" y="T3"/>
                </a:cxn>
                <a:cxn ang="T8">
                  <a:pos x="T4" y="T5"/>
                </a:cxn>
              </a:cxnLst>
              <a:rect l="T9" t="T10" r="T11" b="T12"/>
              <a:pathLst>
                <a:path w="1248" h="192">
                  <a:moveTo>
                    <a:pt x="0" y="0"/>
                  </a:moveTo>
                  <a:cubicBezTo>
                    <a:pt x="112" y="8"/>
                    <a:pt x="224" y="16"/>
                    <a:pt x="432" y="48"/>
                  </a:cubicBezTo>
                  <a:cubicBezTo>
                    <a:pt x="640" y="80"/>
                    <a:pt x="944" y="136"/>
                    <a:pt x="1248" y="192"/>
                  </a:cubicBezTo>
                </a:path>
              </a:pathLst>
            </a:custGeom>
            <a:noFill/>
            <a:ln w="38100">
              <a:solidFill>
                <a:srgbClr val="FF3300"/>
              </a:solidFill>
              <a:round/>
              <a:headEnd/>
              <a:tailEnd/>
            </a:ln>
          </p:spPr>
          <p:txBody>
            <a:bodyPr/>
            <a:lstStyle/>
            <a:p>
              <a:endParaRPr lang="en-US"/>
            </a:p>
          </p:txBody>
        </p:sp>
        <p:sp>
          <p:nvSpPr>
            <p:cNvPr id="17454" name="Freeform 12"/>
            <p:cNvSpPr>
              <a:spLocks/>
            </p:cNvSpPr>
            <p:nvPr/>
          </p:nvSpPr>
          <p:spPr bwMode="auto">
            <a:xfrm>
              <a:off x="720" y="2872"/>
              <a:ext cx="1984" cy="1304"/>
            </a:xfrm>
            <a:custGeom>
              <a:avLst/>
              <a:gdLst>
                <a:gd name="T0" fmla="*/ 0 w 1984"/>
                <a:gd name="T1" fmla="*/ 8 h 1304"/>
                <a:gd name="T2" fmla="*/ 816 w 1984"/>
                <a:gd name="T3" fmla="*/ 8 h 1304"/>
                <a:gd name="T4" fmla="*/ 1296 w 1984"/>
                <a:gd name="T5" fmla="*/ 56 h 1304"/>
                <a:gd name="T6" fmla="*/ 1488 w 1984"/>
                <a:gd name="T7" fmla="*/ 56 h 1304"/>
                <a:gd name="T8" fmla="*/ 1728 w 1984"/>
                <a:gd name="T9" fmla="*/ 152 h 1304"/>
                <a:gd name="T10" fmla="*/ 1872 w 1984"/>
                <a:gd name="T11" fmla="*/ 248 h 1304"/>
                <a:gd name="T12" fmla="*/ 1968 w 1984"/>
                <a:gd name="T13" fmla="*/ 392 h 1304"/>
                <a:gd name="T14" fmla="*/ 1968 w 1984"/>
                <a:gd name="T15" fmla="*/ 584 h 1304"/>
                <a:gd name="T16" fmla="*/ 1968 w 1984"/>
                <a:gd name="T17" fmla="*/ 824 h 1304"/>
                <a:gd name="T18" fmla="*/ 1968 w 1984"/>
                <a:gd name="T19" fmla="*/ 1304 h 1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84"/>
                <a:gd name="T31" fmla="*/ 0 h 1304"/>
                <a:gd name="T32" fmla="*/ 1984 w 1984"/>
                <a:gd name="T33" fmla="*/ 1304 h 13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84" h="1304">
                  <a:moveTo>
                    <a:pt x="0" y="8"/>
                  </a:moveTo>
                  <a:cubicBezTo>
                    <a:pt x="300" y="4"/>
                    <a:pt x="600" y="0"/>
                    <a:pt x="816" y="8"/>
                  </a:cubicBezTo>
                  <a:cubicBezTo>
                    <a:pt x="1032" y="16"/>
                    <a:pt x="1184" y="48"/>
                    <a:pt x="1296" y="56"/>
                  </a:cubicBezTo>
                  <a:cubicBezTo>
                    <a:pt x="1408" y="64"/>
                    <a:pt x="1416" y="40"/>
                    <a:pt x="1488" y="56"/>
                  </a:cubicBezTo>
                  <a:cubicBezTo>
                    <a:pt x="1560" y="72"/>
                    <a:pt x="1664" y="120"/>
                    <a:pt x="1728" y="152"/>
                  </a:cubicBezTo>
                  <a:cubicBezTo>
                    <a:pt x="1792" y="184"/>
                    <a:pt x="1832" y="208"/>
                    <a:pt x="1872" y="248"/>
                  </a:cubicBezTo>
                  <a:cubicBezTo>
                    <a:pt x="1912" y="288"/>
                    <a:pt x="1952" y="336"/>
                    <a:pt x="1968" y="392"/>
                  </a:cubicBezTo>
                  <a:cubicBezTo>
                    <a:pt x="1984" y="448"/>
                    <a:pt x="1968" y="512"/>
                    <a:pt x="1968" y="584"/>
                  </a:cubicBezTo>
                  <a:cubicBezTo>
                    <a:pt x="1968" y="656"/>
                    <a:pt x="1968" y="704"/>
                    <a:pt x="1968" y="824"/>
                  </a:cubicBezTo>
                  <a:cubicBezTo>
                    <a:pt x="1968" y="944"/>
                    <a:pt x="1968" y="1124"/>
                    <a:pt x="1968" y="1304"/>
                  </a:cubicBezTo>
                </a:path>
              </a:pathLst>
            </a:custGeom>
            <a:noFill/>
            <a:ln w="38100">
              <a:solidFill>
                <a:srgbClr val="FF3300"/>
              </a:solidFill>
              <a:round/>
              <a:headEnd/>
              <a:tailEnd/>
            </a:ln>
          </p:spPr>
          <p:txBody>
            <a:bodyPr/>
            <a:lstStyle/>
            <a:p>
              <a:endParaRPr lang="en-US"/>
            </a:p>
          </p:txBody>
        </p:sp>
        <p:sp>
          <p:nvSpPr>
            <p:cNvPr id="17455" name="Freeform 13"/>
            <p:cNvSpPr>
              <a:spLocks/>
            </p:cNvSpPr>
            <p:nvPr/>
          </p:nvSpPr>
          <p:spPr bwMode="auto">
            <a:xfrm>
              <a:off x="3696" y="1008"/>
              <a:ext cx="864" cy="768"/>
            </a:xfrm>
            <a:custGeom>
              <a:avLst/>
              <a:gdLst>
                <a:gd name="T0" fmla="*/ 0 w 864"/>
                <a:gd name="T1" fmla="*/ 0 h 768"/>
                <a:gd name="T2" fmla="*/ 480 w 864"/>
                <a:gd name="T3" fmla="*/ 288 h 768"/>
                <a:gd name="T4" fmla="*/ 720 w 864"/>
                <a:gd name="T5" fmla="*/ 624 h 768"/>
                <a:gd name="T6" fmla="*/ 864 w 864"/>
                <a:gd name="T7" fmla="*/ 768 h 768"/>
                <a:gd name="T8" fmla="*/ 0 60000 65536"/>
                <a:gd name="T9" fmla="*/ 0 60000 65536"/>
                <a:gd name="T10" fmla="*/ 0 60000 65536"/>
                <a:gd name="T11" fmla="*/ 0 60000 65536"/>
                <a:gd name="T12" fmla="*/ 0 w 864"/>
                <a:gd name="T13" fmla="*/ 0 h 768"/>
                <a:gd name="T14" fmla="*/ 864 w 864"/>
                <a:gd name="T15" fmla="*/ 768 h 768"/>
              </a:gdLst>
              <a:ahLst/>
              <a:cxnLst>
                <a:cxn ang="T8">
                  <a:pos x="T0" y="T1"/>
                </a:cxn>
                <a:cxn ang="T9">
                  <a:pos x="T2" y="T3"/>
                </a:cxn>
                <a:cxn ang="T10">
                  <a:pos x="T4" y="T5"/>
                </a:cxn>
                <a:cxn ang="T11">
                  <a:pos x="T6" y="T7"/>
                </a:cxn>
              </a:cxnLst>
              <a:rect l="T12" t="T13" r="T14" b="T15"/>
              <a:pathLst>
                <a:path w="864" h="768">
                  <a:moveTo>
                    <a:pt x="0" y="0"/>
                  </a:moveTo>
                  <a:cubicBezTo>
                    <a:pt x="180" y="92"/>
                    <a:pt x="360" y="184"/>
                    <a:pt x="480" y="288"/>
                  </a:cubicBezTo>
                  <a:cubicBezTo>
                    <a:pt x="600" y="392"/>
                    <a:pt x="656" y="544"/>
                    <a:pt x="720" y="624"/>
                  </a:cubicBezTo>
                  <a:cubicBezTo>
                    <a:pt x="784" y="704"/>
                    <a:pt x="824" y="736"/>
                    <a:pt x="864" y="768"/>
                  </a:cubicBezTo>
                </a:path>
              </a:pathLst>
            </a:custGeom>
            <a:noFill/>
            <a:ln w="38100">
              <a:solidFill>
                <a:srgbClr val="FF3300"/>
              </a:solidFill>
              <a:round/>
              <a:headEnd/>
              <a:tailEnd/>
            </a:ln>
          </p:spPr>
          <p:txBody>
            <a:bodyPr/>
            <a:lstStyle/>
            <a:p>
              <a:endParaRPr lang="en-US"/>
            </a:p>
          </p:txBody>
        </p:sp>
        <p:sp>
          <p:nvSpPr>
            <p:cNvPr id="17456" name="Freeform 14"/>
            <p:cNvSpPr>
              <a:spLocks/>
            </p:cNvSpPr>
            <p:nvPr/>
          </p:nvSpPr>
          <p:spPr bwMode="auto">
            <a:xfrm>
              <a:off x="3600" y="1296"/>
              <a:ext cx="576" cy="1104"/>
            </a:xfrm>
            <a:custGeom>
              <a:avLst/>
              <a:gdLst>
                <a:gd name="T0" fmla="*/ 576 w 576"/>
                <a:gd name="T1" fmla="*/ 0 h 1104"/>
                <a:gd name="T2" fmla="*/ 336 w 576"/>
                <a:gd name="T3" fmla="*/ 480 h 1104"/>
                <a:gd name="T4" fmla="*/ 144 w 576"/>
                <a:gd name="T5" fmla="*/ 864 h 1104"/>
                <a:gd name="T6" fmla="*/ 0 w 576"/>
                <a:gd name="T7" fmla="*/ 1104 h 1104"/>
                <a:gd name="T8" fmla="*/ 0 60000 65536"/>
                <a:gd name="T9" fmla="*/ 0 60000 65536"/>
                <a:gd name="T10" fmla="*/ 0 60000 65536"/>
                <a:gd name="T11" fmla="*/ 0 60000 65536"/>
                <a:gd name="T12" fmla="*/ 0 w 576"/>
                <a:gd name="T13" fmla="*/ 0 h 1104"/>
                <a:gd name="T14" fmla="*/ 576 w 576"/>
                <a:gd name="T15" fmla="*/ 1104 h 1104"/>
              </a:gdLst>
              <a:ahLst/>
              <a:cxnLst>
                <a:cxn ang="T8">
                  <a:pos x="T0" y="T1"/>
                </a:cxn>
                <a:cxn ang="T9">
                  <a:pos x="T2" y="T3"/>
                </a:cxn>
                <a:cxn ang="T10">
                  <a:pos x="T4" y="T5"/>
                </a:cxn>
                <a:cxn ang="T11">
                  <a:pos x="T6" y="T7"/>
                </a:cxn>
              </a:cxnLst>
              <a:rect l="T12" t="T13" r="T14" b="T15"/>
              <a:pathLst>
                <a:path w="576" h="1104">
                  <a:moveTo>
                    <a:pt x="576" y="0"/>
                  </a:moveTo>
                  <a:cubicBezTo>
                    <a:pt x="492" y="168"/>
                    <a:pt x="408" y="336"/>
                    <a:pt x="336" y="480"/>
                  </a:cubicBezTo>
                  <a:cubicBezTo>
                    <a:pt x="264" y="624"/>
                    <a:pt x="200" y="760"/>
                    <a:pt x="144" y="864"/>
                  </a:cubicBezTo>
                  <a:cubicBezTo>
                    <a:pt x="88" y="968"/>
                    <a:pt x="44" y="1036"/>
                    <a:pt x="0" y="1104"/>
                  </a:cubicBezTo>
                </a:path>
              </a:pathLst>
            </a:custGeom>
            <a:noFill/>
            <a:ln w="38100">
              <a:solidFill>
                <a:srgbClr val="FF3300"/>
              </a:solidFill>
              <a:round/>
              <a:headEnd/>
              <a:tailEnd/>
            </a:ln>
          </p:spPr>
          <p:txBody>
            <a:bodyPr/>
            <a:lstStyle/>
            <a:p>
              <a:endParaRPr lang="en-US"/>
            </a:p>
          </p:txBody>
        </p:sp>
        <p:sp>
          <p:nvSpPr>
            <p:cNvPr id="17457" name="Freeform 15"/>
            <p:cNvSpPr>
              <a:spLocks/>
            </p:cNvSpPr>
            <p:nvPr/>
          </p:nvSpPr>
          <p:spPr bwMode="auto">
            <a:xfrm>
              <a:off x="4176" y="1008"/>
              <a:ext cx="1" cy="288"/>
            </a:xfrm>
            <a:custGeom>
              <a:avLst/>
              <a:gdLst>
                <a:gd name="T0" fmla="*/ 0 w 1"/>
                <a:gd name="T1" fmla="*/ 0 h 288"/>
                <a:gd name="T2" fmla="*/ 0 w 1"/>
                <a:gd name="T3" fmla="*/ 288 h 288"/>
                <a:gd name="T4" fmla="*/ 0 60000 65536"/>
                <a:gd name="T5" fmla="*/ 0 60000 65536"/>
                <a:gd name="T6" fmla="*/ 0 w 1"/>
                <a:gd name="T7" fmla="*/ 0 h 288"/>
                <a:gd name="T8" fmla="*/ 1 w 1"/>
                <a:gd name="T9" fmla="*/ 288 h 288"/>
              </a:gdLst>
              <a:ahLst/>
              <a:cxnLst>
                <a:cxn ang="T4">
                  <a:pos x="T0" y="T1"/>
                </a:cxn>
                <a:cxn ang="T5">
                  <a:pos x="T2" y="T3"/>
                </a:cxn>
              </a:cxnLst>
              <a:rect l="T6" t="T7" r="T8" b="T9"/>
              <a:pathLst>
                <a:path w="1" h="288">
                  <a:moveTo>
                    <a:pt x="0" y="0"/>
                  </a:moveTo>
                  <a:cubicBezTo>
                    <a:pt x="0" y="0"/>
                    <a:pt x="0" y="144"/>
                    <a:pt x="0" y="288"/>
                  </a:cubicBezTo>
                </a:path>
              </a:pathLst>
            </a:custGeom>
            <a:noFill/>
            <a:ln w="38100">
              <a:solidFill>
                <a:srgbClr val="FF3300"/>
              </a:solidFill>
              <a:round/>
              <a:headEnd/>
              <a:tailEnd/>
            </a:ln>
          </p:spPr>
          <p:txBody>
            <a:bodyPr/>
            <a:lstStyle/>
            <a:p>
              <a:endParaRPr lang="en-US"/>
            </a:p>
          </p:txBody>
        </p:sp>
        <p:sp>
          <p:nvSpPr>
            <p:cNvPr id="17458" name="Freeform 16"/>
            <p:cNvSpPr>
              <a:spLocks/>
            </p:cNvSpPr>
            <p:nvPr/>
          </p:nvSpPr>
          <p:spPr bwMode="auto">
            <a:xfrm>
              <a:off x="4032" y="3552"/>
              <a:ext cx="528" cy="48"/>
            </a:xfrm>
            <a:custGeom>
              <a:avLst/>
              <a:gdLst>
                <a:gd name="T0" fmla="*/ 0 w 528"/>
                <a:gd name="T1" fmla="*/ 0 h 48"/>
                <a:gd name="T2" fmla="*/ 528 w 528"/>
                <a:gd name="T3" fmla="*/ 48 h 48"/>
                <a:gd name="T4" fmla="*/ 0 60000 65536"/>
                <a:gd name="T5" fmla="*/ 0 60000 65536"/>
                <a:gd name="T6" fmla="*/ 0 w 528"/>
                <a:gd name="T7" fmla="*/ 0 h 48"/>
                <a:gd name="T8" fmla="*/ 528 w 528"/>
                <a:gd name="T9" fmla="*/ 48 h 48"/>
              </a:gdLst>
              <a:ahLst/>
              <a:cxnLst>
                <a:cxn ang="T4">
                  <a:pos x="T0" y="T1"/>
                </a:cxn>
                <a:cxn ang="T5">
                  <a:pos x="T2" y="T3"/>
                </a:cxn>
              </a:cxnLst>
              <a:rect l="T6" t="T7" r="T8" b="T9"/>
              <a:pathLst>
                <a:path w="528" h="48">
                  <a:moveTo>
                    <a:pt x="0" y="0"/>
                  </a:moveTo>
                  <a:cubicBezTo>
                    <a:pt x="0" y="0"/>
                    <a:pt x="264" y="24"/>
                    <a:pt x="528" y="48"/>
                  </a:cubicBezTo>
                </a:path>
              </a:pathLst>
            </a:custGeom>
            <a:noFill/>
            <a:ln w="38100">
              <a:solidFill>
                <a:srgbClr val="FF3300"/>
              </a:solidFill>
              <a:round/>
              <a:headEnd/>
              <a:tailEnd/>
            </a:ln>
          </p:spPr>
          <p:txBody>
            <a:bodyPr/>
            <a:lstStyle/>
            <a:p>
              <a:endParaRPr lang="en-US"/>
            </a:p>
          </p:txBody>
        </p:sp>
        <p:sp>
          <p:nvSpPr>
            <p:cNvPr id="17459" name="Freeform 17"/>
            <p:cNvSpPr>
              <a:spLocks/>
            </p:cNvSpPr>
            <p:nvPr/>
          </p:nvSpPr>
          <p:spPr bwMode="auto">
            <a:xfrm>
              <a:off x="1344" y="1008"/>
              <a:ext cx="48" cy="528"/>
            </a:xfrm>
            <a:custGeom>
              <a:avLst/>
              <a:gdLst>
                <a:gd name="T0" fmla="*/ 0 w 48"/>
                <a:gd name="T1" fmla="*/ 528 h 528"/>
                <a:gd name="T2" fmla="*/ 48 w 48"/>
                <a:gd name="T3" fmla="*/ 0 h 528"/>
                <a:gd name="T4" fmla="*/ 0 60000 65536"/>
                <a:gd name="T5" fmla="*/ 0 60000 65536"/>
                <a:gd name="T6" fmla="*/ 0 w 48"/>
                <a:gd name="T7" fmla="*/ 0 h 528"/>
                <a:gd name="T8" fmla="*/ 48 w 48"/>
                <a:gd name="T9" fmla="*/ 528 h 528"/>
              </a:gdLst>
              <a:ahLst/>
              <a:cxnLst>
                <a:cxn ang="T4">
                  <a:pos x="T0" y="T1"/>
                </a:cxn>
                <a:cxn ang="T5">
                  <a:pos x="T2" y="T3"/>
                </a:cxn>
              </a:cxnLst>
              <a:rect l="T6" t="T7" r="T8" b="T9"/>
              <a:pathLst>
                <a:path w="48" h="528">
                  <a:moveTo>
                    <a:pt x="0" y="528"/>
                  </a:moveTo>
                  <a:cubicBezTo>
                    <a:pt x="0" y="528"/>
                    <a:pt x="24" y="264"/>
                    <a:pt x="48" y="0"/>
                  </a:cubicBezTo>
                </a:path>
              </a:pathLst>
            </a:custGeom>
            <a:noFill/>
            <a:ln w="38100">
              <a:solidFill>
                <a:srgbClr val="FF3300"/>
              </a:solidFill>
              <a:round/>
              <a:headEnd/>
              <a:tailEnd/>
            </a:ln>
          </p:spPr>
          <p:txBody>
            <a:bodyPr/>
            <a:lstStyle/>
            <a:p>
              <a:endParaRPr lang="en-US"/>
            </a:p>
          </p:txBody>
        </p:sp>
      </p:grpSp>
      <p:grpSp>
        <p:nvGrpSpPr>
          <p:cNvPr id="3" name="Group 58"/>
          <p:cNvGrpSpPr>
            <a:grpSpLocks/>
          </p:cNvGrpSpPr>
          <p:nvPr/>
        </p:nvGrpSpPr>
        <p:grpSpPr bwMode="auto">
          <a:xfrm>
            <a:off x="1524000" y="1676400"/>
            <a:ext cx="5334000" cy="5029200"/>
            <a:chOff x="768" y="1008"/>
            <a:chExt cx="3360" cy="3168"/>
          </a:xfrm>
        </p:grpSpPr>
        <p:sp>
          <p:nvSpPr>
            <p:cNvPr id="17443" name="Freeform 20"/>
            <p:cNvSpPr>
              <a:spLocks/>
            </p:cNvSpPr>
            <p:nvPr/>
          </p:nvSpPr>
          <p:spPr bwMode="auto">
            <a:xfrm>
              <a:off x="2592" y="1008"/>
              <a:ext cx="1536" cy="1296"/>
            </a:xfrm>
            <a:custGeom>
              <a:avLst/>
              <a:gdLst>
                <a:gd name="T0" fmla="*/ 0 w 1536"/>
                <a:gd name="T1" fmla="*/ 720 h 1296"/>
                <a:gd name="T2" fmla="*/ 0 w 1536"/>
                <a:gd name="T3" fmla="*/ 0 h 1296"/>
                <a:gd name="T4" fmla="*/ 1104 w 1536"/>
                <a:gd name="T5" fmla="*/ 0 h 1296"/>
                <a:gd name="T6" fmla="*/ 1536 w 1536"/>
                <a:gd name="T7" fmla="*/ 288 h 1296"/>
                <a:gd name="T8" fmla="*/ 1008 w 1536"/>
                <a:gd name="T9" fmla="*/ 1296 h 1296"/>
                <a:gd name="T10" fmla="*/ 0 w 1536"/>
                <a:gd name="T11" fmla="*/ 720 h 1296"/>
                <a:gd name="T12" fmla="*/ 0 60000 65536"/>
                <a:gd name="T13" fmla="*/ 0 60000 65536"/>
                <a:gd name="T14" fmla="*/ 0 60000 65536"/>
                <a:gd name="T15" fmla="*/ 0 60000 65536"/>
                <a:gd name="T16" fmla="*/ 0 60000 65536"/>
                <a:gd name="T17" fmla="*/ 0 60000 65536"/>
                <a:gd name="T18" fmla="*/ 0 w 1536"/>
                <a:gd name="T19" fmla="*/ 0 h 1296"/>
                <a:gd name="T20" fmla="*/ 1536 w 1536"/>
                <a:gd name="T21" fmla="*/ 1296 h 1296"/>
              </a:gdLst>
              <a:ahLst/>
              <a:cxnLst>
                <a:cxn ang="T12">
                  <a:pos x="T0" y="T1"/>
                </a:cxn>
                <a:cxn ang="T13">
                  <a:pos x="T2" y="T3"/>
                </a:cxn>
                <a:cxn ang="T14">
                  <a:pos x="T4" y="T5"/>
                </a:cxn>
                <a:cxn ang="T15">
                  <a:pos x="T6" y="T7"/>
                </a:cxn>
                <a:cxn ang="T16">
                  <a:pos x="T8" y="T9"/>
                </a:cxn>
                <a:cxn ang="T17">
                  <a:pos x="T10" y="T11"/>
                </a:cxn>
              </a:cxnLst>
              <a:rect l="T18" t="T19" r="T20" b="T21"/>
              <a:pathLst>
                <a:path w="1536" h="1296">
                  <a:moveTo>
                    <a:pt x="0" y="720"/>
                  </a:moveTo>
                  <a:lnTo>
                    <a:pt x="0" y="0"/>
                  </a:lnTo>
                  <a:lnTo>
                    <a:pt x="1104" y="0"/>
                  </a:lnTo>
                  <a:lnTo>
                    <a:pt x="1536" y="288"/>
                  </a:lnTo>
                  <a:lnTo>
                    <a:pt x="1008" y="1296"/>
                  </a:lnTo>
                  <a:lnTo>
                    <a:pt x="0" y="720"/>
                  </a:lnTo>
                  <a:close/>
                </a:path>
              </a:pathLst>
            </a:custGeom>
            <a:noFill/>
            <a:ln w="38100">
              <a:solidFill>
                <a:srgbClr val="FFFF99"/>
              </a:solidFill>
              <a:round/>
              <a:headEnd/>
              <a:tailEnd/>
            </a:ln>
          </p:spPr>
          <p:txBody>
            <a:bodyPr/>
            <a:lstStyle/>
            <a:p>
              <a:endParaRPr lang="en-US"/>
            </a:p>
          </p:txBody>
        </p:sp>
        <p:sp>
          <p:nvSpPr>
            <p:cNvPr id="17444" name="Freeform 21"/>
            <p:cNvSpPr>
              <a:spLocks/>
            </p:cNvSpPr>
            <p:nvPr/>
          </p:nvSpPr>
          <p:spPr bwMode="auto">
            <a:xfrm>
              <a:off x="2496" y="1920"/>
              <a:ext cx="1056" cy="1008"/>
            </a:xfrm>
            <a:custGeom>
              <a:avLst/>
              <a:gdLst>
                <a:gd name="T0" fmla="*/ 48 w 1056"/>
                <a:gd name="T1" fmla="*/ 0 h 1008"/>
                <a:gd name="T2" fmla="*/ 0 w 1056"/>
                <a:gd name="T3" fmla="*/ 624 h 1008"/>
                <a:gd name="T4" fmla="*/ 864 w 1056"/>
                <a:gd name="T5" fmla="*/ 1008 h 1008"/>
                <a:gd name="T6" fmla="*/ 1056 w 1056"/>
                <a:gd name="T7" fmla="*/ 576 h 1008"/>
                <a:gd name="T8" fmla="*/ 48 w 1056"/>
                <a:gd name="T9" fmla="*/ 0 h 1008"/>
                <a:gd name="T10" fmla="*/ 0 60000 65536"/>
                <a:gd name="T11" fmla="*/ 0 60000 65536"/>
                <a:gd name="T12" fmla="*/ 0 60000 65536"/>
                <a:gd name="T13" fmla="*/ 0 60000 65536"/>
                <a:gd name="T14" fmla="*/ 0 60000 65536"/>
                <a:gd name="T15" fmla="*/ 0 w 1056"/>
                <a:gd name="T16" fmla="*/ 0 h 1008"/>
                <a:gd name="T17" fmla="*/ 1056 w 1056"/>
                <a:gd name="T18" fmla="*/ 1008 h 1008"/>
              </a:gdLst>
              <a:ahLst/>
              <a:cxnLst>
                <a:cxn ang="T10">
                  <a:pos x="T0" y="T1"/>
                </a:cxn>
                <a:cxn ang="T11">
                  <a:pos x="T2" y="T3"/>
                </a:cxn>
                <a:cxn ang="T12">
                  <a:pos x="T4" y="T5"/>
                </a:cxn>
                <a:cxn ang="T13">
                  <a:pos x="T6" y="T7"/>
                </a:cxn>
                <a:cxn ang="T14">
                  <a:pos x="T8" y="T9"/>
                </a:cxn>
              </a:cxnLst>
              <a:rect l="T15" t="T16" r="T17" b="T18"/>
              <a:pathLst>
                <a:path w="1056" h="1008">
                  <a:moveTo>
                    <a:pt x="48" y="0"/>
                  </a:moveTo>
                  <a:lnTo>
                    <a:pt x="0" y="624"/>
                  </a:lnTo>
                  <a:lnTo>
                    <a:pt x="864" y="1008"/>
                  </a:lnTo>
                  <a:lnTo>
                    <a:pt x="1056" y="576"/>
                  </a:lnTo>
                  <a:lnTo>
                    <a:pt x="48" y="0"/>
                  </a:lnTo>
                  <a:close/>
                </a:path>
              </a:pathLst>
            </a:custGeom>
            <a:noFill/>
            <a:ln w="38100">
              <a:solidFill>
                <a:srgbClr val="FFFF99"/>
              </a:solidFill>
              <a:round/>
              <a:headEnd/>
              <a:tailEnd/>
            </a:ln>
          </p:spPr>
          <p:txBody>
            <a:bodyPr/>
            <a:lstStyle/>
            <a:p>
              <a:endParaRPr lang="en-US"/>
            </a:p>
          </p:txBody>
        </p:sp>
        <p:sp>
          <p:nvSpPr>
            <p:cNvPr id="17445" name="Freeform 22"/>
            <p:cNvSpPr>
              <a:spLocks/>
            </p:cNvSpPr>
            <p:nvPr/>
          </p:nvSpPr>
          <p:spPr bwMode="auto">
            <a:xfrm>
              <a:off x="768" y="2256"/>
              <a:ext cx="1200" cy="576"/>
            </a:xfrm>
            <a:custGeom>
              <a:avLst/>
              <a:gdLst>
                <a:gd name="T0" fmla="*/ 0 w 1200"/>
                <a:gd name="T1" fmla="*/ 0 h 576"/>
                <a:gd name="T2" fmla="*/ 1200 w 1200"/>
                <a:gd name="T3" fmla="*/ 192 h 576"/>
                <a:gd name="T4" fmla="*/ 1200 w 1200"/>
                <a:gd name="T5" fmla="*/ 480 h 576"/>
                <a:gd name="T6" fmla="*/ 1008 w 1200"/>
                <a:gd name="T7" fmla="*/ 576 h 576"/>
                <a:gd name="T8" fmla="*/ 0 w 1200"/>
                <a:gd name="T9" fmla="*/ 576 h 576"/>
                <a:gd name="T10" fmla="*/ 0 w 1200"/>
                <a:gd name="T11" fmla="*/ 0 h 576"/>
                <a:gd name="T12" fmla="*/ 0 60000 65536"/>
                <a:gd name="T13" fmla="*/ 0 60000 65536"/>
                <a:gd name="T14" fmla="*/ 0 60000 65536"/>
                <a:gd name="T15" fmla="*/ 0 60000 65536"/>
                <a:gd name="T16" fmla="*/ 0 60000 65536"/>
                <a:gd name="T17" fmla="*/ 0 60000 65536"/>
                <a:gd name="T18" fmla="*/ 0 w 1200"/>
                <a:gd name="T19" fmla="*/ 0 h 576"/>
                <a:gd name="T20" fmla="*/ 1200 w 1200"/>
                <a:gd name="T21" fmla="*/ 576 h 576"/>
              </a:gdLst>
              <a:ahLst/>
              <a:cxnLst>
                <a:cxn ang="T12">
                  <a:pos x="T0" y="T1"/>
                </a:cxn>
                <a:cxn ang="T13">
                  <a:pos x="T2" y="T3"/>
                </a:cxn>
                <a:cxn ang="T14">
                  <a:pos x="T4" y="T5"/>
                </a:cxn>
                <a:cxn ang="T15">
                  <a:pos x="T6" y="T7"/>
                </a:cxn>
                <a:cxn ang="T16">
                  <a:pos x="T8" y="T9"/>
                </a:cxn>
                <a:cxn ang="T17">
                  <a:pos x="T10" y="T11"/>
                </a:cxn>
              </a:cxnLst>
              <a:rect l="T18" t="T19" r="T20" b="T21"/>
              <a:pathLst>
                <a:path w="1200" h="576">
                  <a:moveTo>
                    <a:pt x="0" y="0"/>
                  </a:moveTo>
                  <a:lnTo>
                    <a:pt x="1200" y="192"/>
                  </a:lnTo>
                  <a:lnTo>
                    <a:pt x="1200" y="480"/>
                  </a:lnTo>
                  <a:lnTo>
                    <a:pt x="1008" y="576"/>
                  </a:lnTo>
                  <a:lnTo>
                    <a:pt x="0" y="576"/>
                  </a:lnTo>
                  <a:lnTo>
                    <a:pt x="0" y="0"/>
                  </a:lnTo>
                  <a:close/>
                </a:path>
              </a:pathLst>
            </a:custGeom>
            <a:noFill/>
            <a:ln w="38100">
              <a:solidFill>
                <a:srgbClr val="FFFF99"/>
              </a:solidFill>
              <a:round/>
              <a:headEnd/>
              <a:tailEnd/>
            </a:ln>
          </p:spPr>
          <p:txBody>
            <a:bodyPr/>
            <a:lstStyle/>
            <a:p>
              <a:endParaRPr lang="en-US"/>
            </a:p>
          </p:txBody>
        </p:sp>
        <p:sp>
          <p:nvSpPr>
            <p:cNvPr id="17446" name="Freeform 23"/>
            <p:cNvSpPr>
              <a:spLocks/>
            </p:cNvSpPr>
            <p:nvPr/>
          </p:nvSpPr>
          <p:spPr bwMode="auto">
            <a:xfrm>
              <a:off x="3024" y="2448"/>
              <a:ext cx="960" cy="1584"/>
            </a:xfrm>
            <a:custGeom>
              <a:avLst/>
              <a:gdLst>
                <a:gd name="T0" fmla="*/ 192 w 960"/>
                <a:gd name="T1" fmla="*/ 480 h 1584"/>
                <a:gd name="T2" fmla="*/ 0 w 960"/>
                <a:gd name="T3" fmla="*/ 1440 h 1584"/>
                <a:gd name="T4" fmla="*/ 864 w 960"/>
                <a:gd name="T5" fmla="*/ 1584 h 1584"/>
                <a:gd name="T6" fmla="*/ 960 w 960"/>
                <a:gd name="T7" fmla="*/ 576 h 1584"/>
                <a:gd name="T8" fmla="*/ 864 w 960"/>
                <a:gd name="T9" fmla="*/ 288 h 1584"/>
                <a:gd name="T10" fmla="*/ 576 w 960"/>
                <a:gd name="T11" fmla="*/ 0 h 1584"/>
                <a:gd name="T12" fmla="*/ 384 w 960"/>
                <a:gd name="T13" fmla="*/ 480 h 1584"/>
                <a:gd name="T14" fmla="*/ 192 w 960"/>
                <a:gd name="T15" fmla="*/ 480 h 1584"/>
                <a:gd name="T16" fmla="*/ 0 60000 65536"/>
                <a:gd name="T17" fmla="*/ 0 60000 65536"/>
                <a:gd name="T18" fmla="*/ 0 60000 65536"/>
                <a:gd name="T19" fmla="*/ 0 60000 65536"/>
                <a:gd name="T20" fmla="*/ 0 60000 65536"/>
                <a:gd name="T21" fmla="*/ 0 60000 65536"/>
                <a:gd name="T22" fmla="*/ 0 60000 65536"/>
                <a:gd name="T23" fmla="*/ 0 60000 65536"/>
                <a:gd name="T24" fmla="*/ 0 w 960"/>
                <a:gd name="T25" fmla="*/ 0 h 1584"/>
                <a:gd name="T26" fmla="*/ 960 w 960"/>
                <a:gd name="T27" fmla="*/ 1584 h 15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0" h="1584">
                  <a:moveTo>
                    <a:pt x="192" y="480"/>
                  </a:moveTo>
                  <a:lnTo>
                    <a:pt x="0" y="1440"/>
                  </a:lnTo>
                  <a:lnTo>
                    <a:pt x="864" y="1584"/>
                  </a:lnTo>
                  <a:lnTo>
                    <a:pt x="960" y="576"/>
                  </a:lnTo>
                  <a:lnTo>
                    <a:pt x="864" y="288"/>
                  </a:lnTo>
                  <a:lnTo>
                    <a:pt x="576" y="0"/>
                  </a:lnTo>
                  <a:lnTo>
                    <a:pt x="384" y="480"/>
                  </a:lnTo>
                  <a:lnTo>
                    <a:pt x="192" y="480"/>
                  </a:lnTo>
                  <a:close/>
                </a:path>
              </a:pathLst>
            </a:custGeom>
            <a:noFill/>
            <a:ln w="38100">
              <a:solidFill>
                <a:srgbClr val="FFFF99"/>
              </a:solidFill>
              <a:round/>
              <a:headEnd/>
              <a:tailEnd/>
            </a:ln>
          </p:spPr>
          <p:txBody>
            <a:bodyPr/>
            <a:lstStyle/>
            <a:p>
              <a:endParaRPr lang="en-US"/>
            </a:p>
          </p:txBody>
        </p:sp>
        <p:sp>
          <p:nvSpPr>
            <p:cNvPr id="17447" name="Freeform 25"/>
            <p:cNvSpPr>
              <a:spLocks/>
            </p:cNvSpPr>
            <p:nvPr/>
          </p:nvSpPr>
          <p:spPr bwMode="auto">
            <a:xfrm>
              <a:off x="768" y="1488"/>
              <a:ext cx="1344" cy="864"/>
            </a:xfrm>
            <a:custGeom>
              <a:avLst/>
              <a:gdLst>
                <a:gd name="T0" fmla="*/ 0 w 1344"/>
                <a:gd name="T1" fmla="*/ 672 h 864"/>
                <a:gd name="T2" fmla="*/ 0 w 1344"/>
                <a:gd name="T3" fmla="*/ 0 h 864"/>
                <a:gd name="T4" fmla="*/ 1344 w 1344"/>
                <a:gd name="T5" fmla="*/ 240 h 864"/>
                <a:gd name="T6" fmla="*/ 1152 w 1344"/>
                <a:gd name="T7" fmla="*/ 864 h 864"/>
                <a:gd name="T8" fmla="*/ 0 w 1344"/>
                <a:gd name="T9" fmla="*/ 672 h 864"/>
                <a:gd name="T10" fmla="*/ 0 60000 65536"/>
                <a:gd name="T11" fmla="*/ 0 60000 65536"/>
                <a:gd name="T12" fmla="*/ 0 60000 65536"/>
                <a:gd name="T13" fmla="*/ 0 60000 65536"/>
                <a:gd name="T14" fmla="*/ 0 60000 65536"/>
                <a:gd name="T15" fmla="*/ 0 w 1344"/>
                <a:gd name="T16" fmla="*/ 0 h 864"/>
                <a:gd name="T17" fmla="*/ 1344 w 1344"/>
                <a:gd name="T18" fmla="*/ 864 h 864"/>
              </a:gdLst>
              <a:ahLst/>
              <a:cxnLst>
                <a:cxn ang="T10">
                  <a:pos x="T0" y="T1"/>
                </a:cxn>
                <a:cxn ang="T11">
                  <a:pos x="T2" y="T3"/>
                </a:cxn>
                <a:cxn ang="T12">
                  <a:pos x="T4" y="T5"/>
                </a:cxn>
                <a:cxn ang="T13">
                  <a:pos x="T6" y="T7"/>
                </a:cxn>
                <a:cxn ang="T14">
                  <a:pos x="T8" y="T9"/>
                </a:cxn>
              </a:cxnLst>
              <a:rect l="T15" t="T16" r="T17" b="T18"/>
              <a:pathLst>
                <a:path w="1344" h="864">
                  <a:moveTo>
                    <a:pt x="0" y="672"/>
                  </a:moveTo>
                  <a:lnTo>
                    <a:pt x="0" y="0"/>
                  </a:lnTo>
                  <a:lnTo>
                    <a:pt x="1344" y="240"/>
                  </a:lnTo>
                  <a:lnTo>
                    <a:pt x="1152" y="864"/>
                  </a:lnTo>
                  <a:lnTo>
                    <a:pt x="0" y="672"/>
                  </a:lnTo>
                  <a:close/>
                </a:path>
              </a:pathLst>
            </a:custGeom>
            <a:noFill/>
            <a:ln w="38100">
              <a:solidFill>
                <a:srgbClr val="FFFF99"/>
              </a:solidFill>
              <a:round/>
              <a:headEnd/>
              <a:tailEnd/>
            </a:ln>
          </p:spPr>
          <p:txBody>
            <a:bodyPr/>
            <a:lstStyle/>
            <a:p>
              <a:endParaRPr lang="en-US"/>
            </a:p>
          </p:txBody>
        </p:sp>
        <p:sp>
          <p:nvSpPr>
            <p:cNvPr id="17448" name="Freeform 26"/>
            <p:cNvSpPr>
              <a:spLocks/>
            </p:cNvSpPr>
            <p:nvPr/>
          </p:nvSpPr>
          <p:spPr bwMode="auto">
            <a:xfrm>
              <a:off x="1440" y="1008"/>
              <a:ext cx="1104" cy="720"/>
            </a:xfrm>
            <a:custGeom>
              <a:avLst/>
              <a:gdLst>
                <a:gd name="T0" fmla="*/ 0 w 1104"/>
                <a:gd name="T1" fmla="*/ 0 h 720"/>
                <a:gd name="T2" fmla="*/ 0 w 1104"/>
                <a:gd name="T3" fmla="*/ 432 h 720"/>
                <a:gd name="T4" fmla="*/ 1104 w 1104"/>
                <a:gd name="T5" fmla="*/ 720 h 720"/>
                <a:gd name="T6" fmla="*/ 1104 w 1104"/>
                <a:gd name="T7" fmla="*/ 0 h 720"/>
                <a:gd name="T8" fmla="*/ 0 w 1104"/>
                <a:gd name="T9" fmla="*/ 0 h 720"/>
                <a:gd name="T10" fmla="*/ 0 60000 65536"/>
                <a:gd name="T11" fmla="*/ 0 60000 65536"/>
                <a:gd name="T12" fmla="*/ 0 60000 65536"/>
                <a:gd name="T13" fmla="*/ 0 60000 65536"/>
                <a:gd name="T14" fmla="*/ 0 60000 65536"/>
                <a:gd name="T15" fmla="*/ 0 w 1104"/>
                <a:gd name="T16" fmla="*/ 0 h 720"/>
                <a:gd name="T17" fmla="*/ 1104 w 1104"/>
                <a:gd name="T18" fmla="*/ 720 h 720"/>
              </a:gdLst>
              <a:ahLst/>
              <a:cxnLst>
                <a:cxn ang="T10">
                  <a:pos x="T0" y="T1"/>
                </a:cxn>
                <a:cxn ang="T11">
                  <a:pos x="T2" y="T3"/>
                </a:cxn>
                <a:cxn ang="T12">
                  <a:pos x="T4" y="T5"/>
                </a:cxn>
                <a:cxn ang="T13">
                  <a:pos x="T6" y="T7"/>
                </a:cxn>
                <a:cxn ang="T14">
                  <a:pos x="T8" y="T9"/>
                </a:cxn>
              </a:cxnLst>
              <a:rect l="T15" t="T16" r="T17" b="T18"/>
              <a:pathLst>
                <a:path w="1104" h="720">
                  <a:moveTo>
                    <a:pt x="0" y="0"/>
                  </a:moveTo>
                  <a:lnTo>
                    <a:pt x="0" y="432"/>
                  </a:lnTo>
                  <a:lnTo>
                    <a:pt x="1104" y="720"/>
                  </a:lnTo>
                  <a:lnTo>
                    <a:pt x="1104" y="0"/>
                  </a:lnTo>
                  <a:lnTo>
                    <a:pt x="0" y="0"/>
                  </a:lnTo>
                  <a:close/>
                </a:path>
              </a:pathLst>
            </a:custGeom>
            <a:noFill/>
            <a:ln w="38100">
              <a:solidFill>
                <a:srgbClr val="FFFF99"/>
              </a:solidFill>
              <a:round/>
              <a:headEnd/>
              <a:tailEnd/>
            </a:ln>
          </p:spPr>
          <p:txBody>
            <a:bodyPr/>
            <a:lstStyle/>
            <a:p>
              <a:endParaRPr lang="en-US"/>
            </a:p>
          </p:txBody>
        </p:sp>
        <p:sp>
          <p:nvSpPr>
            <p:cNvPr id="17449" name="Freeform 28"/>
            <p:cNvSpPr>
              <a:spLocks/>
            </p:cNvSpPr>
            <p:nvPr/>
          </p:nvSpPr>
          <p:spPr bwMode="auto">
            <a:xfrm>
              <a:off x="1968" y="3024"/>
              <a:ext cx="672" cy="1152"/>
            </a:xfrm>
            <a:custGeom>
              <a:avLst/>
              <a:gdLst>
                <a:gd name="T0" fmla="*/ 0 w 672"/>
                <a:gd name="T1" fmla="*/ 1152 h 1152"/>
                <a:gd name="T2" fmla="*/ 96 w 672"/>
                <a:gd name="T3" fmla="*/ 96 h 1152"/>
                <a:gd name="T4" fmla="*/ 192 w 672"/>
                <a:gd name="T5" fmla="*/ 0 h 1152"/>
                <a:gd name="T6" fmla="*/ 528 w 672"/>
                <a:gd name="T7" fmla="*/ 48 h 1152"/>
                <a:gd name="T8" fmla="*/ 672 w 672"/>
                <a:gd name="T9" fmla="*/ 288 h 1152"/>
                <a:gd name="T10" fmla="*/ 672 w 672"/>
                <a:gd name="T11" fmla="*/ 1104 h 1152"/>
                <a:gd name="T12" fmla="*/ 0 w 672"/>
                <a:gd name="T13" fmla="*/ 1152 h 1152"/>
                <a:gd name="T14" fmla="*/ 0 60000 65536"/>
                <a:gd name="T15" fmla="*/ 0 60000 65536"/>
                <a:gd name="T16" fmla="*/ 0 60000 65536"/>
                <a:gd name="T17" fmla="*/ 0 60000 65536"/>
                <a:gd name="T18" fmla="*/ 0 60000 65536"/>
                <a:gd name="T19" fmla="*/ 0 60000 65536"/>
                <a:gd name="T20" fmla="*/ 0 60000 65536"/>
                <a:gd name="T21" fmla="*/ 0 w 672"/>
                <a:gd name="T22" fmla="*/ 0 h 1152"/>
                <a:gd name="T23" fmla="*/ 672 w 672"/>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2" h="1152">
                  <a:moveTo>
                    <a:pt x="0" y="1152"/>
                  </a:moveTo>
                  <a:lnTo>
                    <a:pt x="96" y="96"/>
                  </a:lnTo>
                  <a:lnTo>
                    <a:pt x="192" y="0"/>
                  </a:lnTo>
                  <a:lnTo>
                    <a:pt x="528" y="48"/>
                  </a:lnTo>
                  <a:lnTo>
                    <a:pt x="672" y="288"/>
                  </a:lnTo>
                  <a:lnTo>
                    <a:pt x="672" y="1104"/>
                  </a:lnTo>
                  <a:lnTo>
                    <a:pt x="0" y="1152"/>
                  </a:lnTo>
                  <a:close/>
                </a:path>
              </a:pathLst>
            </a:custGeom>
            <a:noFill/>
            <a:ln w="38100">
              <a:solidFill>
                <a:srgbClr val="FFFF99"/>
              </a:solidFill>
              <a:round/>
              <a:headEnd/>
              <a:tailEnd/>
            </a:ln>
          </p:spPr>
          <p:txBody>
            <a:bodyPr/>
            <a:lstStyle/>
            <a:p>
              <a:endParaRPr lang="en-US"/>
            </a:p>
          </p:txBody>
        </p:sp>
        <p:sp>
          <p:nvSpPr>
            <p:cNvPr id="17450" name="Freeform 29"/>
            <p:cNvSpPr>
              <a:spLocks/>
            </p:cNvSpPr>
            <p:nvPr/>
          </p:nvSpPr>
          <p:spPr bwMode="auto">
            <a:xfrm>
              <a:off x="768" y="2928"/>
              <a:ext cx="1152" cy="1200"/>
            </a:xfrm>
            <a:custGeom>
              <a:avLst/>
              <a:gdLst>
                <a:gd name="T0" fmla="*/ 0 w 1152"/>
                <a:gd name="T1" fmla="*/ 0 h 1200"/>
                <a:gd name="T2" fmla="*/ 1152 w 1152"/>
                <a:gd name="T3" fmla="*/ 48 h 1200"/>
                <a:gd name="T4" fmla="*/ 1056 w 1152"/>
                <a:gd name="T5" fmla="*/ 1200 h 1200"/>
                <a:gd name="T6" fmla="*/ 0 w 1152"/>
                <a:gd name="T7" fmla="*/ 1200 h 1200"/>
                <a:gd name="T8" fmla="*/ 0 w 1152"/>
                <a:gd name="T9" fmla="*/ 0 h 1200"/>
                <a:gd name="T10" fmla="*/ 0 60000 65536"/>
                <a:gd name="T11" fmla="*/ 0 60000 65536"/>
                <a:gd name="T12" fmla="*/ 0 60000 65536"/>
                <a:gd name="T13" fmla="*/ 0 60000 65536"/>
                <a:gd name="T14" fmla="*/ 0 60000 65536"/>
                <a:gd name="T15" fmla="*/ 0 w 1152"/>
                <a:gd name="T16" fmla="*/ 0 h 1200"/>
                <a:gd name="T17" fmla="*/ 1152 w 1152"/>
                <a:gd name="T18" fmla="*/ 1200 h 1200"/>
              </a:gdLst>
              <a:ahLst/>
              <a:cxnLst>
                <a:cxn ang="T10">
                  <a:pos x="T0" y="T1"/>
                </a:cxn>
                <a:cxn ang="T11">
                  <a:pos x="T2" y="T3"/>
                </a:cxn>
                <a:cxn ang="T12">
                  <a:pos x="T4" y="T5"/>
                </a:cxn>
                <a:cxn ang="T13">
                  <a:pos x="T6" y="T7"/>
                </a:cxn>
                <a:cxn ang="T14">
                  <a:pos x="T8" y="T9"/>
                </a:cxn>
              </a:cxnLst>
              <a:rect l="T15" t="T16" r="T17" b="T18"/>
              <a:pathLst>
                <a:path w="1152" h="1200">
                  <a:moveTo>
                    <a:pt x="0" y="0"/>
                  </a:moveTo>
                  <a:lnTo>
                    <a:pt x="1152" y="48"/>
                  </a:lnTo>
                  <a:lnTo>
                    <a:pt x="1056" y="1200"/>
                  </a:lnTo>
                  <a:lnTo>
                    <a:pt x="0" y="1200"/>
                  </a:lnTo>
                  <a:lnTo>
                    <a:pt x="0" y="0"/>
                  </a:lnTo>
                  <a:close/>
                </a:path>
              </a:pathLst>
            </a:custGeom>
            <a:noFill/>
            <a:ln w="38100">
              <a:solidFill>
                <a:srgbClr val="FFFF99"/>
              </a:solidFill>
              <a:round/>
              <a:headEnd/>
              <a:tailEnd/>
            </a:ln>
          </p:spPr>
          <p:txBody>
            <a:bodyPr/>
            <a:lstStyle/>
            <a:p>
              <a:endParaRPr lang="en-US"/>
            </a:p>
          </p:txBody>
        </p:sp>
      </p:grpSp>
      <p:grpSp>
        <p:nvGrpSpPr>
          <p:cNvPr id="4" name="Group 59"/>
          <p:cNvGrpSpPr>
            <a:grpSpLocks/>
          </p:cNvGrpSpPr>
          <p:nvPr/>
        </p:nvGrpSpPr>
        <p:grpSpPr bwMode="auto">
          <a:xfrm>
            <a:off x="1600200" y="1905000"/>
            <a:ext cx="5867400" cy="4648200"/>
            <a:chOff x="816" y="1152"/>
            <a:chExt cx="3696" cy="2928"/>
          </a:xfrm>
        </p:grpSpPr>
        <p:sp>
          <p:nvSpPr>
            <p:cNvPr id="17415" name="Oval 30"/>
            <p:cNvSpPr>
              <a:spLocks noChangeArrowheads="1"/>
            </p:cNvSpPr>
            <p:nvPr/>
          </p:nvSpPr>
          <p:spPr bwMode="auto">
            <a:xfrm>
              <a:off x="1104" y="17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16" name="Oval 31"/>
            <p:cNvSpPr>
              <a:spLocks noChangeArrowheads="1"/>
            </p:cNvSpPr>
            <p:nvPr/>
          </p:nvSpPr>
          <p:spPr bwMode="auto">
            <a:xfrm>
              <a:off x="3744" y="374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17" name="Oval 32"/>
            <p:cNvSpPr>
              <a:spLocks noChangeArrowheads="1"/>
            </p:cNvSpPr>
            <p:nvPr/>
          </p:nvSpPr>
          <p:spPr bwMode="auto">
            <a:xfrm>
              <a:off x="3792" y="336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18" name="Oval 33"/>
            <p:cNvSpPr>
              <a:spLocks noChangeArrowheads="1"/>
            </p:cNvSpPr>
            <p:nvPr/>
          </p:nvSpPr>
          <p:spPr bwMode="auto">
            <a:xfrm>
              <a:off x="1392" y="1776"/>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19" name="Oval 34"/>
            <p:cNvSpPr>
              <a:spLocks noChangeArrowheads="1"/>
            </p:cNvSpPr>
            <p:nvPr/>
          </p:nvSpPr>
          <p:spPr bwMode="auto">
            <a:xfrm>
              <a:off x="2112" y="115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0" name="Oval 35"/>
            <p:cNvSpPr>
              <a:spLocks noChangeArrowheads="1"/>
            </p:cNvSpPr>
            <p:nvPr/>
          </p:nvSpPr>
          <p:spPr bwMode="auto">
            <a:xfrm>
              <a:off x="2400" y="148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1" name="Oval 36"/>
            <p:cNvSpPr>
              <a:spLocks noChangeArrowheads="1"/>
            </p:cNvSpPr>
            <p:nvPr/>
          </p:nvSpPr>
          <p:spPr bwMode="auto">
            <a:xfrm>
              <a:off x="2064" y="144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2" name="Oval 37"/>
            <p:cNvSpPr>
              <a:spLocks noChangeArrowheads="1"/>
            </p:cNvSpPr>
            <p:nvPr/>
          </p:nvSpPr>
          <p:spPr bwMode="auto">
            <a:xfrm>
              <a:off x="1536" y="1296"/>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3" name="Oval 38"/>
            <p:cNvSpPr>
              <a:spLocks noChangeArrowheads="1"/>
            </p:cNvSpPr>
            <p:nvPr/>
          </p:nvSpPr>
          <p:spPr bwMode="auto">
            <a:xfrm>
              <a:off x="3648" y="288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4" name="Oval 39"/>
            <p:cNvSpPr>
              <a:spLocks noChangeArrowheads="1"/>
            </p:cNvSpPr>
            <p:nvPr/>
          </p:nvSpPr>
          <p:spPr bwMode="auto">
            <a:xfrm>
              <a:off x="2448" y="398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5" name="Oval 40"/>
            <p:cNvSpPr>
              <a:spLocks noChangeArrowheads="1"/>
            </p:cNvSpPr>
            <p:nvPr/>
          </p:nvSpPr>
          <p:spPr bwMode="auto">
            <a:xfrm>
              <a:off x="2400" y="326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6" name="Oval 41"/>
            <p:cNvSpPr>
              <a:spLocks noChangeArrowheads="1"/>
            </p:cNvSpPr>
            <p:nvPr/>
          </p:nvSpPr>
          <p:spPr bwMode="auto">
            <a:xfrm>
              <a:off x="2352" y="278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7" name="Oval 42"/>
            <p:cNvSpPr>
              <a:spLocks noChangeArrowheads="1"/>
            </p:cNvSpPr>
            <p:nvPr/>
          </p:nvSpPr>
          <p:spPr bwMode="auto">
            <a:xfrm>
              <a:off x="2208" y="220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8" name="Oval 43"/>
            <p:cNvSpPr>
              <a:spLocks noChangeArrowheads="1"/>
            </p:cNvSpPr>
            <p:nvPr/>
          </p:nvSpPr>
          <p:spPr bwMode="auto">
            <a:xfrm>
              <a:off x="2688" y="29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9" name="Oval 44"/>
            <p:cNvSpPr>
              <a:spLocks noChangeArrowheads="1"/>
            </p:cNvSpPr>
            <p:nvPr/>
          </p:nvSpPr>
          <p:spPr bwMode="auto">
            <a:xfrm>
              <a:off x="4176" y="168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0" name="Oval 45"/>
            <p:cNvSpPr>
              <a:spLocks noChangeArrowheads="1"/>
            </p:cNvSpPr>
            <p:nvPr/>
          </p:nvSpPr>
          <p:spPr bwMode="auto">
            <a:xfrm>
              <a:off x="3840" y="220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1" name="Oval 46"/>
            <p:cNvSpPr>
              <a:spLocks noChangeArrowheads="1"/>
            </p:cNvSpPr>
            <p:nvPr/>
          </p:nvSpPr>
          <p:spPr bwMode="auto">
            <a:xfrm>
              <a:off x="1872" y="187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2" name="Oval 47"/>
            <p:cNvSpPr>
              <a:spLocks noChangeArrowheads="1"/>
            </p:cNvSpPr>
            <p:nvPr/>
          </p:nvSpPr>
          <p:spPr bwMode="auto">
            <a:xfrm>
              <a:off x="1440" y="206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3" name="Oval 48"/>
            <p:cNvSpPr>
              <a:spLocks noChangeArrowheads="1"/>
            </p:cNvSpPr>
            <p:nvPr/>
          </p:nvSpPr>
          <p:spPr bwMode="auto">
            <a:xfrm>
              <a:off x="1632" y="312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4" name="Oval 49"/>
            <p:cNvSpPr>
              <a:spLocks noChangeArrowheads="1"/>
            </p:cNvSpPr>
            <p:nvPr/>
          </p:nvSpPr>
          <p:spPr bwMode="auto">
            <a:xfrm>
              <a:off x="1296" y="350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5" name="Oval 50"/>
            <p:cNvSpPr>
              <a:spLocks noChangeArrowheads="1"/>
            </p:cNvSpPr>
            <p:nvPr/>
          </p:nvSpPr>
          <p:spPr bwMode="auto">
            <a:xfrm>
              <a:off x="1296" y="312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6" name="Oval 51"/>
            <p:cNvSpPr>
              <a:spLocks noChangeArrowheads="1"/>
            </p:cNvSpPr>
            <p:nvPr/>
          </p:nvSpPr>
          <p:spPr bwMode="auto">
            <a:xfrm>
              <a:off x="864" y="312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7" name="Oval 52"/>
            <p:cNvSpPr>
              <a:spLocks noChangeArrowheads="1"/>
            </p:cNvSpPr>
            <p:nvPr/>
          </p:nvSpPr>
          <p:spPr bwMode="auto">
            <a:xfrm>
              <a:off x="4416" y="216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8" name="Oval 53"/>
            <p:cNvSpPr>
              <a:spLocks noChangeArrowheads="1"/>
            </p:cNvSpPr>
            <p:nvPr/>
          </p:nvSpPr>
          <p:spPr bwMode="auto">
            <a:xfrm>
              <a:off x="4320" y="264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9" name="Oval 54"/>
            <p:cNvSpPr>
              <a:spLocks noChangeArrowheads="1"/>
            </p:cNvSpPr>
            <p:nvPr/>
          </p:nvSpPr>
          <p:spPr bwMode="auto">
            <a:xfrm>
              <a:off x="2880" y="374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40" name="Oval 55"/>
            <p:cNvSpPr>
              <a:spLocks noChangeArrowheads="1"/>
            </p:cNvSpPr>
            <p:nvPr/>
          </p:nvSpPr>
          <p:spPr bwMode="auto">
            <a:xfrm>
              <a:off x="3984" y="244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41" name="Oval 56"/>
            <p:cNvSpPr>
              <a:spLocks noChangeArrowheads="1"/>
            </p:cNvSpPr>
            <p:nvPr/>
          </p:nvSpPr>
          <p:spPr bwMode="auto">
            <a:xfrm>
              <a:off x="816" y="115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42" name="Oval 57"/>
            <p:cNvSpPr>
              <a:spLocks noChangeArrowheads="1"/>
            </p:cNvSpPr>
            <p:nvPr/>
          </p:nvSpPr>
          <p:spPr bwMode="auto">
            <a:xfrm>
              <a:off x="960" y="2400"/>
              <a:ext cx="96" cy="96"/>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54" name="Rectangle 2"/>
          <p:cNvSpPr txBox="1">
            <a:spLocks noGrp="1" noChangeArrowheads="1"/>
          </p:cNvSpPr>
          <p:nvPr>
            <p:ph type="title"/>
          </p:nvPr>
        </p:nvSpPr>
        <p:spPr>
          <a:xfrm>
            <a:off x="0" y="457200"/>
            <a:ext cx="9144000" cy="76200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defRPr/>
            </a:pPr>
            <a:r>
              <a:rPr lang="en-US" sz="3200" b="1" dirty="0" smtClean="0">
                <a:solidFill>
                  <a:schemeClr val="bg1"/>
                </a:solidFill>
                <a:latin typeface="Cambria" pitchFamily="18" charset="0"/>
              </a:rPr>
              <a:t>Representation of GIS Data Model</a:t>
            </a:r>
          </a:p>
        </p:txBody>
      </p:sp>
    </p:spTree>
    <p:extLst>
      <p:ext uri="{BB962C8B-B14F-4D97-AF65-F5344CB8AC3E}">
        <p14:creationId xmlns:p14="http://schemas.microsoft.com/office/powerpoint/2010/main" val="59858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1447800" y="1676400"/>
            <a:ext cx="6096000" cy="5029200"/>
            <a:chOff x="720" y="1008"/>
            <a:chExt cx="3840" cy="3168"/>
          </a:xfrm>
        </p:grpSpPr>
        <p:sp>
          <p:nvSpPr>
            <p:cNvPr id="17451" name="Freeform 9"/>
            <p:cNvSpPr>
              <a:spLocks/>
            </p:cNvSpPr>
            <p:nvPr/>
          </p:nvSpPr>
          <p:spPr bwMode="auto">
            <a:xfrm>
              <a:off x="768" y="1440"/>
              <a:ext cx="3312" cy="2688"/>
            </a:xfrm>
            <a:custGeom>
              <a:avLst/>
              <a:gdLst>
                <a:gd name="T0" fmla="*/ 0 w 3312"/>
                <a:gd name="T1" fmla="*/ 0 h 2688"/>
                <a:gd name="T2" fmla="*/ 1392 w 3312"/>
                <a:gd name="T3" fmla="*/ 288 h 2688"/>
                <a:gd name="T4" fmla="*/ 1968 w 3312"/>
                <a:gd name="T5" fmla="*/ 432 h 2688"/>
                <a:gd name="T6" fmla="*/ 2784 w 3312"/>
                <a:gd name="T7" fmla="*/ 960 h 2688"/>
                <a:gd name="T8" fmla="*/ 3168 w 3312"/>
                <a:gd name="T9" fmla="*/ 1200 h 2688"/>
                <a:gd name="T10" fmla="*/ 3312 w 3312"/>
                <a:gd name="T11" fmla="*/ 1584 h 2688"/>
                <a:gd name="T12" fmla="*/ 3168 w 3312"/>
                <a:gd name="T13" fmla="*/ 2688 h 2688"/>
                <a:gd name="T14" fmla="*/ 0 60000 65536"/>
                <a:gd name="T15" fmla="*/ 0 60000 65536"/>
                <a:gd name="T16" fmla="*/ 0 60000 65536"/>
                <a:gd name="T17" fmla="*/ 0 60000 65536"/>
                <a:gd name="T18" fmla="*/ 0 60000 65536"/>
                <a:gd name="T19" fmla="*/ 0 60000 65536"/>
                <a:gd name="T20" fmla="*/ 0 60000 65536"/>
                <a:gd name="T21" fmla="*/ 0 w 3312"/>
                <a:gd name="T22" fmla="*/ 0 h 2688"/>
                <a:gd name="T23" fmla="*/ 3312 w 3312"/>
                <a:gd name="T24" fmla="*/ 2688 h 26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2" h="2688">
                  <a:moveTo>
                    <a:pt x="0" y="0"/>
                  </a:moveTo>
                  <a:cubicBezTo>
                    <a:pt x="532" y="108"/>
                    <a:pt x="1064" y="216"/>
                    <a:pt x="1392" y="288"/>
                  </a:cubicBezTo>
                  <a:cubicBezTo>
                    <a:pt x="1720" y="360"/>
                    <a:pt x="1736" y="320"/>
                    <a:pt x="1968" y="432"/>
                  </a:cubicBezTo>
                  <a:cubicBezTo>
                    <a:pt x="2200" y="544"/>
                    <a:pt x="2584" y="832"/>
                    <a:pt x="2784" y="960"/>
                  </a:cubicBezTo>
                  <a:cubicBezTo>
                    <a:pt x="2984" y="1088"/>
                    <a:pt x="3080" y="1096"/>
                    <a:pt x="3168" y="1200"/>
                  </a:cubicBezTo>
                  <a:cubicBezTo>
                    <a:pt x="3256" y="1304"/>
                    <a:pt x="3312" y="1336"/>
                    <a:pt x="3312" y="1584"/>
                  </a:cubicBezTo>
                  <a:cubicBezTo>
                    <a:pt x="3312" y="1832"/>
                    <a:pt x="3240" y="2260"/>
                    <a:pt x="3168" y="2688"/>
                  </a:cubicBezTo>
                </a:path>
              </a:pathLst>
            </a:custGeom>
            <a:noFill/>
            <a:ln w="57150">
              <a:solidFill>
                <a:srgbClr val="FF3300"/>
              </a:solidFill>
              <a:round/>
              <a:headEnd/>
              <a:tailEnd/>
            </a:ln>
          </p:spPr>
          <p:txBody>
            <a:bodyPr/>
            <a:lstStyle/>
            <a:p>
              <a:endParaRPr lang="en-US"/>
            </a:p>
          </p:txBody>
        </p:sp>
        <p:sp>
          <p:nvSpPr>
            <p:cNvPr id="17452" name="Freeform 10"/>
            <p:cNvSpPr>
              <a:spLocks/>
            </p:cNvSpPr>
            <p:nvPr/>
          </p:nvSpPr>
          <p:spPr bwMode="auto">
            <a:xfrm>
              <a:off x="1872" y="1728"/>
              <a:ext cx="240" cy="2448"/>
            </a:xfrm>
            <a:custGeom>
              <a:avLst/>
              <a:gdLst>
                <a:gd name="T0" fmla="*/ 240 w 240"/>
                <a:gd name="T1" fmla="*/ 0 h 2448"/>
                <a:gd name="T2" fmla="*/ 144 w 240"/>
                <a:gd name="T3" fmla="*/ 624 h 2448"/>
                <a:gd name="T4" fmla="*/ 144 w 240"/>
                <a:gd name="T5" fmla="*/ 1152 h 2448"/>
                <a:gd name="T6" fmla="*/ 96 w 240"/>
                <a:gd name="T7" fmla="*/ 1728 h 2448"/>
                <a:gd name="T8" fmla="*/ 0 w 240"/>
                <a:gd name="T9" fmla="*/ 2448 h 2448"/>
                <a:gd name="T10" fmla="*/ 0 60000 65536"/>
                <a:gd name="T11" fmla="*/ 0 60000 65536"/>
                <a:gd name="T12" fmla="*/ 0 60000 65536"/>
                <a:gd name="T13" fmla="*/ 0 60000 65536"/>
                <a:gd name="T14" fmla="*/ 0 60000 65536"/>
                <a:gd name="T15" fmla="*/ 0 w 240"/>
                <a:gd name="T16" fmla="*/ 0 h 2448"/>
                <a:gd name="T17" fmla="*/ 240 w 240"/>
                <a:gd name="T18" fmla="*/ 2448 h 2448"/>
              </a:gdLst>
              <a:ahLst/>
              <a:cxnLst>
                <a:cxn ang="T10">
                  <a:pos x="T0" y="T1"/>
                </a:cxn>
                <a:cxn ang="T11">
                  <a:pos x="T2" y="T3"/>
                </a:cxn>
                <a:cxn ang="T12">
                  <a:pos x="T4" y="T5"/>
                </a:cxn>
                <a:cxn ang="T13">
                  <a:pos x="T6" y="T7"/>
                </a:cxn>
                <a:cxn ang="T14">
                  <a:pos x="T8" y="T9"/>
                </a:cxn>
              </a:cxnLst>
              <a:rect l="T15" t="T16" r="T17" b="T18"/>
              <a:pathLst>
                <a:path w="240" h="2448">
                  <a:moveTo>
                    <a:pt x="240" y="0"/>
                  </a:moveTo>
                  <a:cubicBezTo>
                    <a:pt x="200" y="216"/>
                    <a:pt x="160" y="432"/>
                    <a:pt x="144" y="624"/>
                  </a:cubicBezTo>
                  <a:cubicBezTo>
                    <a:pt x="128" y="816"/>
                    <a:pt x="152" y="968"/>
                    <a:pt x="144" y="1152"/>
                  </a:cubicBezTo>
                  <a:cubicBezTo>
                    <a:pt x="136" y="1336"/>
                    <a:pt x="120" y="1512"/>
                    <a:pt x="96" y="1728"/>
                  </a:cubicBezTo>
                  <a:cubicBezTo>
                    <a:pt x="72" y="1944"/>
                    <a:pt x="16" y="2328"/>
                    <a:pt x="0" y="2448"/>
                  </a:cubicBezTo>
                </a:path>
              </a:pathLst>
            </a:custGeom>
            <a:noFill/>
            <a:ln w="38100">
              <a:solidFill>
                <a:srgbClr val="FF3300"/>
              </a:solidFill>
              <a:round/>
              <a:headEnd/>
              <a:tailEnd/>
            </a:ln>
          </p:spPr>
          <p:txBody>
            <a:bodyPr/>
            <a:lstStyle/>
            <a:p>
              <a:endParaRPr lang="en-US"/>
            </a:p>
          </p:txBody>
        </p:sp>
        <p:sp>
          <p:nvSpPr>
            <p:cNvPr id="17453" name="Freeform 11"/>
            <p:cNvSpPr>
              <a:spLocks/>
            </p:cNvSpPr>
            <p:nvPr/>
          </p:nvSpPr>
          <p:spPr bwMode="auto">
            <a:xfrm>
              <a:off x="768" y="2208"/>
              <a:ext cx="1248" cy="192"/>
            </a:xfrm>
            <a:custGeom>
              <a:avLst/>
              <a:gdLst>
                <a:gd name="T0" fmla="*/ 0 w 1248"/>
                <a:gd name="T1" fmla="*/ 0 h 192"/>
                <a:gd name="T2" fmla="*/ 432 w 1248"/>
                <a:gd name="T3" fmla="*/ 48 h 192"/>
                <a:gd name="T4" fmla="*/ 1248 w 1248"/>
                <a:gd name="T5" fmla="*/ 192 h 192"/>
                <a:gd name="T6" fmla="*/ 0 60000 65536"/>
                <a:gd name="T7" fmla="*/ 0 60000 65536"/>
                <a:gd name="T8" fmla="*/ 0 60000 65536"/>
                <a:gd name="T9" fmla="*/ 0 w 1248"/>
                <a:gd name="T10" fmla="*/ 0 h 192"/>
                <a:gd name="T11" fmla="*/ 1248 w 1248"/>
                <a:gd name="T12" fmla="*/ 192 h 192"/>
              </a:gdLst>
              <a:ahLst/>
              <a:cxnLst>
                <a:cxn ang="T6">
                  <a:pos x="T0" y="T1"/>
                </a:cxn>
                <a:cxn ang="T7">
                  <a:pos x="T2" y="T3"/>
                </a:cxn>
                <a:cxn ang="T8">
                  <a:pos x="T4" y="T5"/>
                </a:cxn>
              </a:cxnLst>
              <a:rect l="T9" t="T10" r="T11" b="T12"/>
              <a:pathLst>
                <a:path w="1248" h="192">
                  <a:moveTo>
                    <a:pt x="0" y="0"/>
                  </a:moveTo>
                  <a:cubicBezTo>
                    <a:pt x="112" y="8"/>
                    <a:pt x="224" y="16"/>
                    <a:pt x="432" y="48"/>
                  </a:cubicBezTo>
                  <a:cubicBezTo>
                    <a:pt x="640" y="80"/>
                    <a:pt x="944" y="136"/>
                    <a:pt x="1248" y="192"/>
                  </a:cubicBezTo>
                </a:path>
              </a:pathLst>
            </a:custGeom>
            <a:noFill/>
            <a:ln w="38100">
              <a:solidFill>
                <a:srgbClr val="FF3300"/>
              </a:solidFill>
              <a:round/>
              <a:headEnd/>
              <a:tailEnd/>
            </a:ln>
          </p:spPr>
          <p:txBody>
            <a:bodyPr/>
            <a:lstStyle/>
            <a:p>
              <a:endParaRPr lang="en-US"/>
            </a:p>
          </p:txBody>
        </p:sp>
        <p:sp>
          <p:nvSpPr>
            <p:cNvPr id="17454" name="Freeform 12"/>
            <p:cNvSpPr>
              <a:spLocks/>
            </p:cNvSpPr>
            <p:nvPr/>
          </p:nvSpPr>
          <p:spPr bwMode="auto">
            <a:xfrm>
              <a:off x="720" y="2872"/>
              <a:ext cx="1984" cy="1304"/>
            </a:xfrm>
            <a:custGeom>
              <a:avLst/>
              <a:gdLst>
                <a:gd name="T0" fmla="*/ 0 w 1984"/>
                <a:gd name="T1" fmla="*/ 8 h 1304"/>
                <a:gd name="T2" fmla="*/ 816 w 1984"/>
                <a:gd name="T3" fmla="*/ 8 h 1304"/>
                <a:gd name="T4" fmla="*/ 1296 w 1984"/>
                <a:gd name="T5" fmla="*/ 56 h 1304"/>
                <a:gd name="T6" fmla="*/ 1488 w 1984"/>
                <a:gd name="T7" fmla="*/ 56 h 1304"/>
                <a:gd name="T8" fmla="*/ 1728 w 1984"/>
                <a:gd name="T9" fmla="*/ 152 h 1304"/>
                <a:gd name="T10" fmla="*/ 1872 w 1984"/>
                <a:gd name="T11" fmla="*/ 248 h 1304"/>
                <a:gd name="T12" fmla="*/ 1968 w 1984"/>
                <a:gd name="T13" fmla="*/ 392 h 1304"/>
                <a:gd name="T14" fmla="*/ 1968 w 1984"/>
                <a:gd name="T15" fmla="*/ 584 h 1304"/>
                <a:gd name="T16" fmla="*/ 1968 w 1984"/>
                <a:gd name="T17" fmla="*/ 824 h 1304"/>
                <a:gd name="T18" fmla="*/ 1968 w 1984"/>
                <a:gd name="T19" fmla="*/ 1304 h 1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84"/>
                <a:gd name="T31" fmla="*/ 0 h 1304"/>
                <a:gd name="T32" fmla="*/ 1984 w 1984"/>
                <a:gd name="T33" fmla="*/ 1304 h 13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84" h="1304">
                  <a:moveTo>
                    <a:pt x="0" y="8"/>
                  </a:moveTo>
                  <a:cubicBezTo>
                    <a:pt x="300" y="4"/>
                    <a:pt x="600" y="0"/>
                    <a:pt x="816" y="8"/>
                  </a:cubicBezTo>
                  <a:cubicBezTo>
                    <a:pt x="1032" y="16"/>
                    <a:pt x="1184" y="48"/>
                    <a:pt x="1296" y="56"/>
                  </a:cubicBezTo>
                  <a:cubicBezTo>
                    <a:pt x="1408" y="64"/>
                    <a:pt x="1416" y="40"/>
                    <a:pt x="1488" y="56"/>
                  </a:cubicBezTo>
                  <a:cubicBezTo>
                    <a:pt x="1560" y="72"/>
                    <a:pt x="1664" y="120"/>
                    <a:pt x="1728" y="152"/>
                  </a:cubicBezTo>
                  <a:cubicBezTo>
                    <a:pt x="1792" y="184"/>
                    <a:pt x="1832" y="208"/>
                    <a:pt x="1872" y="248"/>
                  </a:cubicBezTo>
                  <a:cubicBezTo>
                    <a:pt x="1912" y="288"/>
                    <a:pt x="1952" y="336"/>
                    <a:pt x="1968" y="392"/>
                  </a:cubicBezTo>
                  <a:cubicBezTo>
                    <a:pt x="1984" y="448"/>
                    <a:pt x="1968" y="512"/>
                    <a:pt x="1968" y="584"/>
                  </a:cubicBezTo>
                  <a:cubicBezTo>
                    <a:pt x="1968" y="656"/>
                    <a:pt x="1968" y="704"/>
                    <a:pt x="1968" y="824"/>
                  </a:cubicBezTo>
                  <a:cubicBezTo>
                    <a:pt x="1968" y="944"/>
                    <a:pt x="1968" y="1124"/>
                    <a:pt x="1968" y="1304"/>
                  </a:cubicBezTo>
                </a:path>
              </a:pathLst>
            </a:custGeom>
            <a:noFill/>
            <a:ln w="38100">
              <a:solidFill>
                <a:srgbClr val="FF3300"/>
              </a:solidFill>
              <a:round/>
              <a:headEnd/>
              <a:tailEnd/>
            </a:ln>
          </p:spPr>
          <p:txBody>
            <a:bodyPr/>
            <a:lstStyle/>
            <a:p>
              <a:endParaRPr lang="en-US"/>
            </a:p>
          </p:txBody>
        </p:sp>
        <p:sp>
          <p:nvSpPr>
            <p:cNvPr id="17455" name="Freeform 13"/>
            <p:cNvSpPr>
              <a:spLocks/>
            </p:cNvSpPr>
            <p:nvPr/>
          </p:nvSpPr>
          <p:spPr bwMode="auto">
            <a:xfrm>
              <a:off x="3696" y="1008"/>
              <a:ext cx="864" cy="768"/>
            </a:xfrm>
            <a:custGeom>
              <a:avLst/>
              <a:gdLst>
                <a:gd name="T0" fmla="*/ 0 w 864"/>
                <a:gd name="T1" fmla="*/ 0 h 768"/>
                <a:gd name="T2" fmla="*/ 480 w 864"/>
                <a:gd name="T3" fmla="*/ 288 h 768"/>
                <a:gd name="T4" fmla="*/ 720 w 864"/>
                <a:gd name="T5" fmla="*/ 624 h 768"/>
                <a:gd name="T6" fmla="*/ 864 w 864"/>
                <a:gd name="T7" fmla="*/ 768 h 768"/>
                <a:gd name="T8" fmla="*/ 0 60000 65536"/>
                <a:gd name="T9" fmla="*/ 0 60000 65536"/>
                <a:gd name="T10" fmla="*/ 0 60000 65536"/>
                <a:gd name="T11" fmla="*/ 0 60000 65536"/>
                <a:gd name="T12" fmla="*/ 0 w 864"/>
                <a:gd name="T13" fmla="*/ 0 h 768"/>
                <a:gd name="T14" fmla="*/ 864 w 864"/>
                <a:gd name="T15" fmla="*/ 768 h 768"/>
              </a:gdLst>
              <a:ahLst/>
              <a:cxnLst>
                <a:cxn ang="T8">
                  <a:pos x="T0" y="T1"/>
                </a:cxn>
                <a:cxn ang="T9">
                  <a:pos x="T2" y="T3"/>
                </a:cxn>
                <a:cxn ang="T10">
                  <a:pos x="T4" y="T5"/>
                </a:cxn>
                <a:cxn ang="T11">
                  <a:pos x="T6" y="T7"/>
                </a:cxn>
              </a:cxnLst>
              <a:rect l="T12" t="T13" r="T14" b="T15"/>
              <a:pathLst>
                <a:path w="864" h="768">
                  <a:moveTo>
                    <a:pt x="0" y="0"/>
                  </a:moveTo>
                  <a:cubicBezTo>
                    <a:pt x="180" y="92"/>
                    <a:pt x="360" y="184"/>
                    <a:pt x="480" y="288"/>
                  </a:cubicBezTo>
                  <a:cubicBezTo>
                    <a:pt x="600" y="392"/>
                    <a:pt x="656" y="544"/>
                    <a:pt x="720" y="624"/>
                  </a:cubicBezTo>
                  <a:cubicBezTo>
                    <a:pt x="784" y="704"/>
                    <a:pt x="824" y="736"/>
                    <a:pt x="864" y="768"/>
                  </a:cubicBezTo>
                </a:path>
              </a:pathLst>
            </a:custGeom>
            <a:noFill/>
            <a:ln w="38100">
              <a:solidFill>
                <a:srgbClr val="FF3300"/>
              </a:solidFill>
              <a:round/>
              <a:headEnd/>
              <a:tailEnd/>
            </a:ln>
          </p:spPr>
          <p:txBody>
            <a:bodyPr/>
            <a:lstStyle/>
            <a:p>
              <a:endParaRPr lang="en-US"/>
            </a:p>
          </p:txBody>
        </p:sp>
        <p:sp>
          <p:nvSpPr>
            <p:cNvPr id="17456" name="Freeform 14"/>
            <p:cNvSpPr>
              <a:spLocks/>
            </p:cNvSpPr>
            <p:nvPr/>
          </p:nvSpPr>
          <p:spPr bwMode="auto">
            <a:xfrm>
              <a:off x="3600" y="1296"/>
              <a:ext cx="576" cy="1104"/>
            </a:xfrm>
            <a:custGeom>
              <a:avLst/>
              <a:gdLst>
                <a:gd name="T0" fmla="*/ 576 w 576"/>
                <a:gd name="T1" fmla="*/ 0 h 1104"/>
                <a:gd name="T2" fmla="*/ 336 w 576"/>
                <a:gd name="T3" fmla="*/ 480 h 1104"/>
                <a:gd name="T4" fmla="*/ 144 w 576"/>
                <a:gd name="T5" fmla="*/ 864 h 1104"/>
                <a:gd name="T6" fmla="*/ 0 w 576"/>
                <a:gd name="T7" fmla="*/ 1104 h 1104"/>
                <a:gd name="T8" fmla="*/ 0 60000 65536"/>
                <a:gd name="T9" fmla="*/ 0 60000 65536"/>
                <a:gd name="T10" fmla="*/ 0 60000 65536"/>
                <a:gd name="T11" fmla="*/ 0 60000 65536"/>
                <a:gd name="T12" fmla="*/ 0 w 576"/>
                <a:gd name="T13" fmla="*/ 0 h 1104"/>
                <a:gd name="T14" fmla="*/ 576 w 576"/>
                <a:gd name="T15" fmla="*/ 1104 h 1104"/>
              </a:gdLst>
              <a:ahLst/>
              <a:cxnLst>
                <a:cxn ang="T8">
                  <a:pos x="T0" y="T1"/>
                </a:cxn>
                <a:cxn ang="T9">
                  <a:pos x="T2" y="T3"/>
                </a:cxn>
                <a:cxn ang="T10">
                  <a:pos x="T4" y="T5"/>
                </a:cxn>
                <a:cxn ang="T11">
                  <a:pos x="T6" y="T7"/>
                </a:cxn>
              </a:cxnLst>
              <a:rect l="T12" t="T13" r="T14" b="T15"/>
              <a:pathLst>
                <a:path w="576" h="1104">
                  <a:moveTo>
                    <a:pt x="576" y="0"/>
                  </a:moveTo>
                  <a:cubicBezTo>
                    <a:pt x="492" y="168"/>
                    <a:pt x="408" y="336"/>
                    <a:pt x="336" y="480"/>
                  </a:cubicBezTo>
                  <a:cubicBezTo>
                    <a:pt x="264" y="624"/>
                    <a:pt x="200" y="760"/>
                    <a:pt x="144" y="864"/>
                  </a:cubicBezTo>
                  <a:cubicBezTo>
                    <a:pt x="88" y="968"/>
                    <a:pt x="44" y="1036"/>
                    <a:pt x="0" y="1104"/>
                  </a:cubicBezTo>
                </a:path>
              </a:pathLst>
            </a:custGeom>
            <a:noFill/>
            <a:ln w="38100">
              <a:solidFill>
                <a:srgbClr val="FF3300"/>
              </a:solidFill>
              <a:round/>
              <a:headEnd/>
              <a:tailEnd/>
            </a:ln>
          </p:spPr>
          <p:txBody>
            <a:bodyPr/>
            <a:lstStyle/>
            <a:p>
              <a:endParaRPr lang="en-US"/>
            </a:p>
          </p:txBody>
        </p:sp>
        <p:sp>
          <p:nvSpPr>
            <p:cNvPr id="17457" name="Freeform 15"/>
            <p:cNvSpPr>
              <a:spLocks/>
            </p:cNvSpPr>
            <p:nvPr/>
          </p:nvSpPr>
          <p:spPr bwMode="auto">
            <a:xfrm>
              <a:off x="4176" y="1008"/>
              <a:ext cx="1" cy="288"/>
            </a:xfrm>
            <a:custGeom>
              <a:avLst/>
              <a:gdLst>
                <a:gd name="T0" fmla="*/ 0 w 1"/>
                <a:gd name="T1" fmla="*/ 0 h 288"/>
                <a:gd name="T2" fmla="*/ 0 w 1"/>
                <a:gd name="T3" fmla="*/ 288 h 288"/>
                <a:gd name="T4" fmla="*/ 0 60000 65536"/>
                <a:gd name="T5" fmla="*/ 0 60000 65536"/>
                <a:gd name="T6" fmla="*/ 0 w 1"/>
                <a:gd name="T7" fmla="*/ 0 h 288"/>
                <a:gd name="T8" fmla="*/ 1 w 1"/>
                <a:gd name="T9" fmla="*/ 288 h 288"/>
              </a:gdLst>
              <a:ahLst/>
              <a:cxnLst>
                <a:cxn ang="T4">
                  <a:pos x="T0" y="T1"/>
                </a:cxn>
                <a:cxn ang="T5">
                  <a:pos x="T2" y="T3"/>
                </a:cxn>
              </a:cxnLst>
              <a:rect l="T6" t="T7" r="T8" b="T9"/>
              <a:pathLst>
                <a:path w="1" h="288">
                  <a:moveTo>
                    <a:pt x="0" y="0"/>
                  </a:moveTo>
                  <a:cubicBezTo>
                    <a:pt x="0" y="0"/>
                    <a:pt x="0" y="144"/>
                    <a:pt x="0" y="288"/>
                  </a:cubicBezTo>
                </a:path>
              </a:pathLst>
            </a:custGeom>
            <a:noFill/>
            <a:ln w="38100">
              <a:solidFill>
                <a:srgbClr val="FF3300"/>
              </a:solidFill>
              <a:round/>
              <a:headEnd/>
              <a:tailEnd/>
            </a:ln>
          </p:spPr>
          <p:txBody>
            <a:bodyPr/>
            <a:lstStyle/>
            <a:p>
              <a:endParaRPr lang="en-US"/>
            </a:p>
          </p:txBody>
        </p:sp>
        <p:sp>
          <p:nvSpPr>
            <p:cNvPr id="17458" name="Freeform 16"/>
            <p:cNvSpPr>
              <a:spLocks/>
            </p:cNvSpPr>
            <p:nvPr/>
          </p:nvSpPr>
          <p:spPr bwMode="auto">
            <a:xfrm>
              <a:off x="4032" y="3552"/>
              <a:ext cx="528" cy="48"/>
            </a:xfrm>
            <a:custGeom>
              <a:avLst/>
              <a:gdLst>
                <a:gd name="T0" fmla="*/ 0 w 528"/>
                <a:gd name="T1" fmla="*/ 0 h 48"/>
                <a:gd name="T2" fmla="*/ 528 w 528"/>
                <a:gd name="T3" fmla="*/ 48 h 48"/>
                <a:gd name="T4" fmla="*/ 0 60000 65536"/>
                <a:gd name="T5" fmla="*/ 0 60000 65536"/>
                <a:gd name="T6" fmla="*/ 0 w 528"/>
                <a:gd name="T7" fmla="*/ 0 h 48"/>
                <a:gd name="T8" fmla="*/ 528 w 528"/>
                <a:gd name="T9" fmla="*/ 48 h 48"/>
              </a:gdLst>
              <a:ahLst/>
              <a:cxnLst>
                <a:cxn ang="T4">
                  <a:pos x="T0" y="T1"/>
                </a:cxn>
                <a:cxn ang="T5">
                  <a:pos x="T2" y="T3"/>
                </a:cxn>
              </a:cxnLst>
              <a:rect l="T6" t="T7" r="T8" b="T9"/>
              <a:pathLst>
                <a:path w="528" h="48">
                  <a:moveTo>
                    <a:pt x="0" y="0"/>
                  </a:moveTo>
                  <a:cubicBezTo>
                    <a:pt x="0" y="0"/>
                    <a:pt x="264" y="24"/>
                    <a:pt x="528" y="48"/>
                  </a:cubicBezTo>
                </a:path>
              </a:pathLst>
            </a:custGeom>
            <a:noFill/>
            <a:ln w="38100">
              <a:solidFill>
                <a:srgbClr val="FF3300"/>
              </a:solidFill>
              <a:round/>
              <a:headEnd/>
              <a:tailEnd/>
            </a:ln>
          </p:spPr>
          <p:txBody>
            <a:bodyPr/>
            <a:lstStyle/>
            <a:p>
              <a:endParaRPr lang="en-US"/>
            </a:p>
          </p:txBody>
        </p:sp>
        <p:sp>
          <p:nvSpPr>
            <p:cNvPr id="17459" name="Freeform 17"/>
            <p:cNvSpPr>
              <a:spLocks/>
            </p:cNvSpPr>
            <p:nvPr/>
          </p:nvSpPr>
          <p:spPr bwMode="auto">
            <a:xfrm>
              <a:off x="1344" y="1008"/>
              <a:ext cx="48" cy="528"/>
            </a:xfrm>
            <a:custGeom>
              <a:avLst/>
              <a:gdLst>
                <a:gd name="T0" fmla="*/ 0 w 48"/>
                <a:gd name="T1" fmla="*/ 528 h 528"/>
                <a:gd name="T2" fmla="*/ 48 w 48"/>
                <a:gd name="T3" fmla="*/ 0 h 528"/>
                <a:gd name="T4" fmla="*/ 0 60000 65536"/>
                <a:gd name="T5" fmla="*/ 0 60000 65536"/>
                <a:gd name="T6" fmla="*/ 0 w 48"/>
                <a:gd name="T7" fmla="*/ 0 h 528"/>
                <a:gd name="T8" fmla="*/ 48 w 48"/>
                <a:gd name="T9" fmla="*/ 528 h 528"/>
              </a:gdLst>
              <a:ahLst/>
              <a:cxnLst>
                <a:cxn ang="T4">
                  <a:pos x="T0" y="T1"/>
                </a:cxn>
                <a:cxn ang="T5">
                  <a:pos x="T2" y="T3"/>
                </a:cxn>
              </a:cxnLst>
              <a:rect l="T6" t="T7" r="T8" b="T9"/>
              <a:pathLst>
                <a:path w="48" h="528">
                  <a:moveTo>
                    <a:pt x="0" y="528"/>
                  </a:moveTo>
                  <a:cubicBezTo>
                    <a:pt x="0" y="528"/>
                    <a:pt x="24" y="264"/>
                    <a:pt x="48" y="0"/>
                  </a:cubicBezTo>
                </a:path>
              </a:pathLst>
            </a:custGeom>
            <a:noFill/>
            <a:ln w="38100">
              <a:solidFill>
                <a:srgbClr val="FF3300"/>
              </a:solidFill>
              <a:round/>
              <a:headEnd/>
              <a:tailEnd/>
            </a:ln>
          </p:spPr>
          <p:txBody>
            <a:bodyPr/>
            <a:lstStyle/>
            <a:p>
              <a:endParaRPr lang="en-US"/>
            </a:p>
          </p:txBody>
        </p:sp>
      </p:grpSp>
      <p:grpSp>
        <p:nvGrpSpPr>
          <p:cNvPr id="3" name="Group 58"/>
          <p:cNvGrpSpPr>
            <a:grpSpLocks/>
          </p:cNvGrpSpPr>
          <p:nvPr/>
        </p:nvGrpSpPr>
        <p:grpSpPr bwMode="auto">
          <a:xfrm>
            <a:off x="1524000" y="1676400"/>
            <a:ext cx="5334000" cy="5029200"/>
            <a:chOff x="768" y="1008"/>
            <a:chExt cx="3360" cy="3168"/>
          </a:xfrm>
        </p:grpSpPr>
        <p:sp>
          <p:nvSpPr>
            <p:cNvPr id="17443" name="Freeform 20"/>
            <p:cNvSpPr>
              <a:spLocks/>
            </p:cNvSpPr>
            <p:nvPr/>
          </p:nvSpPr>
          <p:spPr bwMode="auto">
            <a:xfrm>
              <a:off x="2592" y="1008"/>
              <a:ext cx="1536" cy="1296"/>
            </a:xfrm>
            <a:custGeom>
              <a:avLst/>
              <a:gdLst>
                <a:gd name="T0" fmla="*/ 0 w 1536"/>
                <a:gd name="T1" fmla="*/ 720 h 1296"/>
                <a:gd name="T2" fmla="*/ 0 w 1536"/>
                <a:gd name="T3" fmla="*/ 0 h 1296"/>
                <a:gd name="T4" fmla="*/ 1104 w 1536"/>
                <a:gd name="T5" fmla="*/ 0 h 1296"/>
                <a:gd name="T6" fmla="*/ 1536 w 1536"/>
                <a:gd name="T7" fmla="*/ 288 h 1296"/>
                <a:gd name="T8" fmla="*/ 1008 w 1536"/>
                <a:gd name="T9" fmla="*/ 1296 h 1296"/>
                <a:gd name="T10" fmla="*/ 0 w 1536"/>
                <a:gd name="T11" fmla="*/ 720 h 1296"/>
                <a:gd name="T12" fmla="*/ 0 60000 65536"/>
                <a:gd name="T13" fmla="*/ 0 60000 65536"/>
                <a:gd name="T14" fmla="*/ 0 60000 65536"/>
                <a:gd name="T15" fmla="*/ 0 60000 65536"/>
                <a:gd name="T16" fmla="*/ 0 60000 65536"/>
                <a:gd name="T17" fmla="*/ 0 60000 65536"/>
                <a:gd name="T18" fmla="*/ 0 w 1536"/>
                <a:gd name="T19" fmla="*/ 0 h 1296"/>
                <a:gd name="T20" fmla="*/ 1536 w 1536"/>
                <a:gd name="T21" fmla="*/ 1296 h 1296"/>
              </a:gdLst>
              <a:ahLst/>
              <a:cxnLst>
                <a:cxn ang="T12">
                  <a:pos x="T0" y="T1"/>
                </a:cxn>
                <a:cxn ang="T13">
                  <a:pos x="T2" y="T3"/>
                </a:cxn>
                <a:cxn ang="T14">
                  <a:pos x="T4" y="T5"/>
                </a:cxn>
                <a:cxn ang="T15">
                  <a:pos x="T6" y="T7"/>
                </a:cxn>
                <a:cxn ang="T16">
                  <a:pos x="T8" y="T9"/>
                </a:cxn>
                <a:cxn ang="T17">
                  <a:pos x="T10" y="T11"/>
                </a:cxn>
              </a:cxnLst>
              <a:rect l="T18" t="T19" r="T20" b="T21"/>
              <a:pathLst>
                <a:path w="1536" h="1296">
                  <a:moveTo>
                    <a:pt x="0" y="720"/>
                  </a:moveTo>
                  <a:lnTo>
                    <a:pt x="0" y="0"/>
                  </a:lnTo>
                  <a:lnTo>
                    <a:pt x="1104" y="0"/>
                  </a:lnTo>
                  <a:lnTo>
                    <a:pt x="1536" y="288"/>
                  </a:lnTo>
                  <a:lnTo>
                    <a:pt x="1008" y="1296"/>
                  </a:lnTo>
                  <a:lnTo>
                    <a:pt x="0" y="720"/>
                  </a:lnTo>
                  <a:close/>
                </a:path>
              </a:pathLst>
            </a:custGeom>
            <a:noFill/>
            <a:ln w="38100">
              <a:solidFill>
                <a:srgbClr val="FFFF99"/>
              </a:solidFill>
              <a:round/>
              <a:headEnd/>
              <a:tailEnd/>
            </a:ln>
          </p:spPr>
          <p:txBody>
            <a:bodyPr/>
            <a:lstStyle/>
            <a:p>
              <a:endParaRPr lang="en-US"/>
            </a:p>
          </p:txBody>
        </p:sp>
        <p:sp>
          <p:nvSpPr>
            <p:cNvPr id="17444" name="Freeform 21"/>
            <p:cNvSpPr>
              <a:spLocks/>
            </p:cNvSpPr>
            <p:nvPr/>
          </p:nvSpPr>
          <p:spPr bwMode="auto">
            <a:xfrm>
              <a:off x="2496" y="1920"/>
              <a:ext cx="1056" cy="1008"/>
            </a:xfrm>
            <a:custGeom>
              <a:avLst/>
              <a:gdLst>
                <a:gd name="T0" fmla="*/ 48 w 1056"/>
                <a:gd name="T1" fmla="*/ 0 h 1008"/>
                <a:gd name="T2" fmla="*/ 0 w 1056"/>
                <a:gd name="T3" fmla="*/ 624 h 1008"/>
                <a:gd name="T4" fmla="*/ 864 w 1056"/>
                <a:gd name="T5" fmla="*/ 1008 h 1008"/>
                <a:gd name="T6" fmla="*/ 1056 w 1056"/>
                <a:gd name="T7" fmla="*/ 576 h 1008"/>
                <a:gd name="T8" fmla="*/ 48 w 1056"/>
                <a:gd name="T9" fmla="*/ 0 h 1008"/>
                <a:gd name="T10" fmla="*/ 0 60000 65536"/>
                <a:gd name="T11" fmla="*/ 0 60000 65536"/>
                <a:gd name="T12" fmla="*/ 0 60000 65536"/>
                <a:gd name="T13" fmla="*/ 0 60000 65536"/>
                <a:gd name="T14" fmla="*/ 0 60000 65536"/>
                <a:gd name="T15" fmla="*/ 0 w 1056"/>
                <a:gd name="T16" fmla="*/ 0 h 1008"/>
                <a:gd name="T17" fmla="*/ 1056 w 1056"/>
                <a:gd name="T18" fmla="*/ 1008 h 1008"/>
              </a:gdLst>
              <a:ahLst/>
              <a:cxnLst>
                <a:cxn ang="T10">
                  <a:pos x="T0" y="T1"/>
                </a:cxn>
                <a:cxn ang="T11">
                  <a:pos x="T2" y="T3"/>
                </a:cxn>
                <a:cxn ang="T12">
                  <a:pos x="T4" y="T5"/>
                </a:cxn>
                <a:cxn ang="T13">
                  <a:pos x="T6" y="T7"/>
                </a:cxn>
                <a:cxn ang="T14">
                  <a:pos x="T8" y="T9"/>
                </a:cxn>
              </a:cxnLst>
              <a:rect l="T15" t="T16" r="T17" b="T18"/>
              <a:pathLst>
                <a:path w="1056" h="1008">
                  <a:moveTo>
                    <a:pt x="48" y="0"/>
                  </a:moveTo>
                  <a:lnTo>
                    <a:pt x="0" y="624"/>
                  </a:lnTo>
                  <a:lnTo>
                    <a:pt x="864" y="1008"/>
                  </a:lnTo>
                  <a:lnTo>
                    <a:pt x="1056" y="576"/>
                  </a:lnTo>
                  <a:lnTo>
                    <a:pt x="48" y="0"/>
                  </a:lnTo>
                  <a:close/>
                </a:path>
              </a:pathLst>
            </a:custGeom>
            <a:noFill/>
            <a:ln w="38100">
              <a:solidFill>
                <a:srgbClr val="FFFF99"/>
              </a:solidFill>
              <a:round/>
              <a:headEnd/>
              <a:tailEnd/>
            </a:ln>
          </p:spPr>
          <p:txBody>
            <a:bodyPr/>
            <a:lstStyle/>
            <a:p>
              <a:endParaRPr lang="en-US"/>
            </a:p>
          </p:txBody>
        </p:sp>
        <p:sp>
          <p:nvSpPr>
            <p:cNvPr id="17445" name="Freeform 22"/>
            <p:cNvSpPr>
              <a:spLocks/>
            </p:cNvSpPr>
            <p:nvPr/>
          </p:nvSpPr>
          <p:spPr bwMode="auto">
            <a:xfrm>
              <a:off x="768" y="2256"/>
              <a:ext cx="1200" cy="576"/>
            </a:xfrm>
            <a:custGeom>
              <a:avLst/>
              <a:gdLst>
                <a:gd name="T0" fmla="*/ 0 w 1200"/>
                <a:gd name="T1" fmla="*/ 0 h 576"/>
                <a:gd name="T2" fmla="*/ 1200 w 1200"/>
                <a:gd name="T3" fmla="*/ 192 h 576"/>
                <a:gd name="T4" fmla="*/ 1200 w 1200"/>
                <a:gd name="T5" fmla="*/ 480 h 576"/>
                <a:gd name="T6" fmla="*/ 1008 w 1200"/>
                <a:gd name="T7" fmla="*/ 576 h 576"/>
                <a:gd name="T8" fmla="*/ 0 w 1200"/>
                <a:gd name="T9" fmla="*/ 576 h 576"/>
                <a:gd name="T10" fmla="*/ 0 w 1200"/>
                <a:gd name="T11" fmla="*/ 0 h 576"/>
                <a:gd name="T12" fmla="*/ 0 60000 65536"/>
                <a:gd name="T13" fmla="*/ 0 60000 65536"/>
                <a:gd name="T14" fmla="*/ 0 60000 65536"/>
                <a:gd name="T15" fmla="*/ 0 60000 65536"/>
                <a:gd name="T16" fmla="*/ 0 60000 65536"/>
                <a:gd name="T17" fmla="*/ 0 60000 65536"/>
                <a:gd name="T18" fmla="*/ 0 w 1200"/>
                <a:gd name="T19" fmla="*/ 0 h 576"/>
                <a:gd name="T20" fmla="*/ 1200 w 1200"/>
                <a:gd name="T21" fmla="*/ 576 h 576"/>
              </a:gdLst>
              <a:ahLst/>
              <a:cxnLst>
                <a:cxn ang="T12">
                  <a:pos x="T0" y="T1"/>
                </a:cxn>
                <a:cxn ang="T13">
                  <a:pos x="T2" y="T3"/>
                </a:cxn>
                <a:cxn ang="T14">
                  <a:pos x="T4" y="T5"/>
                </a:cxn>
                <a:cxn ang="T15">
                  <a:pos x="T6" y="T7"/>
                </a:cxn>
                <a:cxn ang="T16">
                  <a:pos x="T8" y="T9"/>
                </a:cxn>
                <a:cxn ang="T17">
                  <a:pos x="T10" y="T11"/>
                </a:cxn>
              </a:cxnLst>
              <a:rect l="T18" t="T19" r="T20" b="T21"/>
              <a:pathLst>
                <a:path w="1200" h="576">
                  <a:moveTo>
                    <a:pt x="0" y="0"/>
                  </a:moveTo>
                  <a:lnTo>
                    <a:pt x="1200" y="192"/>
                  </a:lnTo>
                  <a:lnTo>
                    <a:pt x="1200" y="480"/>
                  </a:lnTo>
                  <a:lnTo>
                    <a:pt x="1008" y="576"/>
                  </a:lnTo>
                  <a:lnTo>
                    <a:pt x="0" y="576"/>
                  </a:lnTo>
                  <a:lnTo>
                    <a:pt x="0" y="0"/>
                  </a:lnTo>
                  <a:close/>
                </a:path>
              </a:pathLst>
            </a:custGeom>
            <a:noFill/>
            <a:ln w="38100">
              <a:solidFill>
                <a:srgbClr val="FFFF99"/>
              </a:solidFill>
              <a:round/>
              <a:headEnd/>
              <a:tailEnd/>
            </a:ln>
          </p:spPr>
          <p:txBody>
            <a:bodyPr/>
            <a:lstStyle/>
            <a:p>
              <a:endParaRPr lang="en-US"/>
            </a:p>
          </p:txBody>
        </p:sp>
        <p:sp>
          <p:nvSpPr>
            <p:cNvPr id="17446" name="Freeform 23"/>
            <p:cNvSpPr>
              <a:spLocks/>
            </p:cNvSpPr>
            <p:nvPr/>
          </p:nvSpPr>
          <p:spPr bwMode="auto">
            <a:xfrm>
              <a:off x="3024" y="2448"/>
              <a:ext cx="960" cy="1584"/>
            </a:xfrm>
            <a:custGeom>
              <a:avLst/>
              <a:gdLst>
                <a:gd name="T0" fmla="*/ 192 w 960"/>
                <a:gd name="T1" fmla="*/ 480 h 1584"/>
                <a:gd name="T2" fmla="*/ 0 w 960"/>
                <a:gd name="T3" fmla="*/ 1440 h 1584"/>
                <a:gd name="T4" fmla="*/ 864 w 960"/>
                <a:gd name="T5" fmla="*/ 1584 h 1584"/>
                <a:gd name="T6" fmla="*/ 960 w 960"/>
                <a:gd name="T7" fmla="*/ 576 h 1584"/>
                <a:gd name="T8" fmla="*/ 864 w 960"/>
                <a:gd name="T9" fmla="*/ 288 h 1584"/>
                <a:gd name="T10" fmla="*/ 576 w 960"/>
                <a:gd name="T11" fmla="*/ 0 h 1584"/>
                <a:gd name="T12" fmla="*/ 384 w 960"/>
                <a:gd name="T13" fmla="*/ 480 h 1584"/>
                <a:gd name="T14" fmla="*/ 192 w 960"/>
                <a:gd name="T15" fmla="*/ 480 h 1584"/>
                <a:gd name="T16" fmla="*/ 0 60000 65536"/>
                <a:gd name="T17" fmla="*/ 0 60000 65536"/>
                <a:gd name="T18" fmla="*/ 0 60000 65536"/>
                <a:gd name="T19" fmla="*/ 0 60000 65536"/>
                <a:gd name="T20" fmla="*/ 0 60000 65536"/>
                <a:gd name="T21" fmla="*/ 0 60000 65536"/>
                <a:gd name="T22" fmla="*/ 0 60000 65536"/>
                <a:gd name="T23" fmla="*/ 0 60000 65536"/>
                <a:gd name="T24" fmla="*/ 0 w 960"/>
                <a:gd name="T25" fmla="*/ 0 h 1584"/>
                <a:gd name="T26" fmla="*/ 960 w 960"/>
                <a:gd name="T27" fmla="*/ 1584 h 15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0" h="1584">
                  <a:moveTo>
                    <a:pt x="192" y="480"/>
                  </a:moveTo>
                  <a:lnTo>
                    <a:pt x="0" y="1440"/>
                  </a:lnTo>
                  <a:lnTo>
                    <a:pt x="864" y="1584"/>
                  </a:lnTo>
                  <a:lnTo>
                    <a:pt x="960" y="576"/>
                  </a:lnTo>
                  <a:lnTo>
                    <a:pt x="864" y="288"/>
                  </a:lnTo>
                  <a:lnTo>
                    <a:pt x="576" y="0"/>
                  </a:lnTo>
                  <a:lnTo>
                    <a:pt x="384" y="480"/>
                  </a:lnTo>
                  <a:lnTo>
                    <a:pt x="192" y="480"/>
                  </a:lnTo>
                  <a:close/>
                </a:path>
              </a:pathLst>
            </a:custGeom>
            <a:noFill/>
            <a:ln w="38100">
              <a:solidFill>
                <a:srgbClr val="FFFF99"/>
              </a:solidFill>
              <a:round/>
              <a:headEnd/>
              <a:tailEnd/>
            </a:ln>
          </p:spPr>
          <p:txBody>
            <a:bodyPr/>
            <a:lstStyle/>
            <a:p>
              <a:endParaRPr lang="en-US"/>
            </a:p>
          </p:txBody>
        </p:sp>
        <p:sp>
          <p:nvSpPr>
            <p:cNvPr id="17447" name="Freeform 25"/>
            <p:cNvSpPr>
              <a:spLocks/>
            </p:cNvSpPr>
            <p:nvPr/>
          </p:nvSpPr>
          <p:spPr bwMode="auto">
            <a:xfrm>
              <a:off x="768" y="1488"/>
              <a:ext cx="1344" cy="864"/>
            </a:xfrm>
            <a:custGeom>
              <a:avLst/>
              <a:gdLst>
                <a:gd name="T0" fmla="*/ 0 w 1344"/>
                <a:gd name="T1" fmla="*/ 672 h 864"/>
                <a:gd name="T2" fmla="*/ 0 w 1344"/>
                <a:gd name="T3" fmla="*/ 0 h 864"/>
                <a:gd name="T4" fmla="*/ 1344 w 1344"/>
                <a:gd name="T5" fmla="*/ 240 h 864"/>
                <a:gd name="T6" fmla="*/ 1152 w 1344"/>
                <a:gd name="T7" fmla="*/ 864 h 864"/>
                <a:gd name="T8" fmla="*/ 0 w 1344"/>
                <a:gd name="T9" fmla="*/ 672 h 864"/>
                <a:gd name="T10" fmla="*/ 0 60000 65536"/>
                <a:gd name="T11" fmla="*/ 0 60000 65536"/>
                <a:gd name="T12" fmla="*/ 0 60000 65536"/>
                <a:gd name="T13" fmla="*/ 0 60000 65536"/>
                <a:gd name="T14" fmla="*/ 0 60000 65536"/>
                <a:gd name="T15" fmla="*/ 0 w 1344"/>
                <a:gd name="T16" fmla="*/ 0 h 864"/>
                <a:gd name="T17" fmla="*/ 1344 w 1344"/>
                <a:gd name="T18" fmla="*/ 864 h 864"/>
              </a:gdLst>
              <a:ahLst/>
              <a:cxnLst>
                <a:cxn ang="T10">
                  <a:pos x="T0" y="T1"/>
                </a:cxn>
                <a:cxn ang="T11">
                  <a:pos x="T2" y="T3"/>
                </a:cxn>
                <a:cxn ang="T12">
                  <a:pos x="T4" y="T5"/>
                </a:cxn>
                <a:cxn ang="T13">
                  <a:pos x="T6" y="T7"/>
                </a:cxn>
                <a:cxn ang="T14">
                  <a:pos x="T8" y="T9"/>
                </a:cxn>
              </a:cxnLst>
              <a:rect l="T15" t="T16" r="T17" b="T18"/>
              <a:pathLst>
                <a:path w="1344" h="864">
                  <a:moveTo>
                    <a:pt x="0" y="672"/>
                  </a:moveTo>
                  <a:lnTo>
                    <a:pt x="0" y="0"/>
                  </a:lnTo>
                  <a:lnTo>
                    <a:pt x="1344" y="240"/>
                  </a:lnTo>
                  <a:lnTo>
                    <a:pt x="1152" y="864"/>
                  </a:lnTo>
                  <a:lnTo>
                    <a:pt x="0" y="672"/>
                  </a:lnTo>
                  <a:close/>
                </a:path>
              </a:pathLst>
            </a:custGeom>
            <a:noFill/>
            <a:ln w="38100">
              <a:solidFill>
                <a:srgbClr val="FFFF99"/>
              </a:solidFill>
              <a:round/>
              <a:headEnd/>
              <a:tailEnd/>
            </a:ln>
          </p:spPr>
          <p:txBody>
            <a:bodyPr/>
            <a:lstStyle/>
            <a:p>
              <a:endParaRPr lang="en-US"/>
            </a:p>
          </p:txBody>
        </p:sp>
        <p:sp>
          <p:nvSpPr>
            <p:cNvPr id="17448" name="Freeform 26"/>
            <p:cNvSpPr>
              <a:spLocks/>
            </p:cNvSpPr>
            <p:nvPr/>
          </p:nvSpPr>
          <p:spPr bwMode="auto">
            <a:xfrm>
              <a:off x="1440" y="1008"/>
              <a:ext cx="1104" cy="720"/>
            </a:xfrm>
            <a:custGeom>
              <a:avLst/>
              <a:gdLst>
                <a:gd name="T0" fmla="*/ 0 w 1104"/>
                <a:gd name="T1" fmla="*/ 0 h 720"/>
                <a:gd name="T2" fmla="*/ 0 w 1104"/>
                <a:gd name="T3" fmla="*/ 432 h 720"/>
                <a:gd name="T4" fmla="*/ 1104 w 1104"/>
                <a:gd name="T5" fmla="*/ 720 h 720"/>
                <a:gd name="T6" fmla="*/ 1104 w 1104"/>
                <a:gd name="T7" fmla="*/ 0 h 720"/>
                <a:gd name="T8" fmla="*/ 0 w 1104"/>
                <a:gd name="T9" fmla="*/ 0 h 720"/>
                <a:gd name="T10" fmla="*/ 0 60000 65536"/>
                <a:gd name="T11" fmla="*/ 0 60000 65536"/>
                <a:gd name="T12" fmla="*/ 0 60000 65536"/>
                <a:gd name="T13" fmla="*/ 0 60000 65536"/>
                <a:gd name="T14" fmla="*/ 0 60000 65536"/>
                <a:gd name="T15" fmla="*/ 0 w 1104"/>
                <a:gd name="T16" fmla="*/ 0 h 720"/>
                <a:gd name="T17" fmla="*/ 1104 w 1104"/>
                <a:gd name="T18" fmla="*/ 720 h 720"/>
              </a:gdLst>
              <a:ahLst/>
              <a:cxnLst>
                <a:cxn ang="T10">
                  <a:pos x="T0" y="T1"/>
                </a:cxn>
                <a:cxn ang="T11">
                  <a:pos x="T2" y="T3"/>
                </a:cxn>
                <a:cxn ang="T12">
                  <a:pos x="T4" y="T5"/>
                </a:cxn>
                <a:cxn ang="T13">
                  <a:pos x="T6" y="T7"/>
                </a:cxn>
                <a:cxn ang="T14">
                  <a:pos x="T8" y="T9"/>
                </a:cxn>
              </a:cxnLst>
              <a:rect l="T15" t="T16" r="T17" b="T18"/>
              <a:pathLst>
                <a:path w="1104" h="720">
                  <a:moveTo>
                    <a:pt x="0" y="0"/>
                  </a:moveTo>
                  <a:lnTo>
                    <a:pt x="0" y="432"/>
                  </a:lnTo>
                  <a:lnTo>
                    <a:pt x="1104" y="720"/>
                  </a:lnTo>
                  <a:lnTo>
                    <a:pt x="1104" y="0"/>
                  </a:lnTo>
                  <a:lnTo>
                    <a:pt x="0" y="0"/>
                  </a:lnTo>
                  <a:close/>
                </a:path>
              </a:pathLst>
            </a:custGeom>
            <a:noFill/>
            <a:ln w="38100">
              <a:solidFill>
                <a:srgbClr val="FFFF99"/>
              </a:solidFill>
              <a:round/>
              <a:headEnd/>
              <a:tailEnd/>
            </a:ln>
          </p:spPr>
          <p:txBody>
            <a:bodyPr/>
            <a:lstStyle/>
            <a:p>
              <a:endParaRPr lang="en-US"/>
            </a:p>
          </p:txBody>
        </p:sp>
        <p:sp>
          <p:nvSpPr>
            <p:cNvPr id="17449" name="Freeform 28"/>
            <p:cNvSpPr>
              <a:spLocks/>
            </p:cNvSpPr>
            <p:nvPr/>
          </p:nvSpPr>
          <p:spPr bwMode="auto">
            <a:xfrm>
              <a:off x="1968" y="3024"/>
              <a:ext cx="672" cy="1152"/>
            </a:xfrm>
            <a:custGeom>
              <a:avLst/>
              <a:gdLst>
                <a:gd name="T0" fmla="*/ 0 w 672"/>
                <a:gd name="T1" fmla="*/ 1152 h 1152"/>
                <a:gd name="T2" fmla="*/ 96 w 672"/>
                <a:gd name="T3" fmla="*/ 96 h 1152"/>
                <a:gd name="T4" fmla="*/ 192 w 672"/>
                <a:gd name="T5" fmla="*/ 0 h 1152"/>
                <a:gd name="T6" fmla="*/ 528 w 672"/>
                <a:gd name="T7" fmla="*/ 48 h 1152"/>
                <a:gd name="T8" fmla="*/ 672 w 672"/>
                <a:gd name="T9" fmla="*/ 288 h 1152"/>
                <a:gd name="T10" fmla="*/ 672 w 672"/>
                <a:gd name="T11" fmla="*/ 1104 h 1152"/>
                <a:gd name="T12" fmla="*/ 0 w 672"/>
                <a:gd name="T13" fmla="*/ 1152 h 1152"/>
                <a:gd name="T14" fmla="*/ 0 60000 65536"/>
                <a:gd name="T15" fmla="*/ 0 60000 65536"/>
                <a:gd name="T16" fmla="*/ 0 60000 65536"/>
                <a:gd name="T17" fmla="*/ 0 60000 65536"/>
                <a:gd name="T18" fmla="*/ 0 60000 65536"/>
                <a:gd name="T19" fmla="*/ 0 60000 65536"/>
                <a:gd name="T20" fmla="*/ 0 60000 65536"/>
                <a:gd name="T21" fmla="*/ 0 w 672"/>
                <a:gd name="T22" fmla="*/ 0 h 1152"/>
                <a:gd name="T23" fmla="*/ 672 w 672"/>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2" h="1152">
                  <a:moveTo>
                    <a:pt x="0" y="1152"/>
                  </a:moveTo>
                  <a:lnTo>
                    <a:pt x="96" y="96"/>
                  </a:lnTo>
                  <a:lnTo>
                    <a:pt x="192" y="0"/>
                  </a:lnTo>
                  <a:lnTo>
                    <a:pt x="528" y="48"/>
                  </a:lnTo>
                  <a:lnTo>
                    <a:pt x="672" y="288"/>
                  </a:lnTo>
                  <a:lnTo>
                    <a:pt x="672" y="1104"/>
                  </a:lnTo>
                  <a:lnTo>
                    <a:pt x="0" y="1152"/>
                  </a:lnTo>
                  <a:close/>
                </a:path>
              </a:pathLst>
            </a:custGeom>
            <a:noFill/>
            <a:ln w="38100">
              <a:solidFill>
                <a:srgbClr val="FFFF99"/>
              </a:solidFill>
              <a:round/>
              <a:headEnd/>
              <a:tailEnd/>
            </a:ln>
          </p:spPr>
          <p:txBody>
            <a:bodyPr/>
            <a:lstStyle/>
            <a:p>
              <a:endParaRPr lang="en-US"/>
            </a:p>
          </p:txBody>
        </p:sp>
        <p:sp>
          <p:nvSpPr>
            <p:cNvPr id="17450" name="Freeform 29"/>
            <p:cNvSpPr>
              <a:spLocks/>
            </p:cNvSpPr>
            <p:nvPr/>
          </p:nvSpPr>
          <p:spPr bwMode="auto">
            <a:xfrm>
              <a:off x="768" y="2928"/>
              <a:ext cx="1152" cy="1200"/>
            </a:xfrm>
            <a:custGeom>
              <a:avLst/>
              <a:gdLst>
                <a:gd name="T0" fmla="*/ 0 w 1152"/>
                <a:gd name="T1" fmla="*/ 0 h 1200"/>
                <a:gd name="T2" fmla="*/ 1152 w 1152"/>
                <a:gd name="T3" fmla="*/ 48 h 1200"/>
                <a:gd name="T4" fmla="*/ 1056 w 1152"/>
                <a:gd name="T5" fmla="*/ 1200 h 1200"/>
                <a:gd name="T6" fmla="*/ 0 w 1152"/>
                <a:gd name="T7" fmla="*/ 1200 h 1200"/>
                <a:gd name="T8" fmla="*/ 0 w 1152"/>
                <a:gd name="T9" fmla="*/ 0 h 1200"/>
                <a:gd name="T10" fmla="*/ 0 60000 65536"/>
                <a:gd name="T11" fmla="*/ 0 60000 65536"/>
                <a:gd name="T12" fmla="*/ 0 60000 65536"/>
                <a:gd name="T13" fmla="*/ 0 60000 65536"/>
                <a:gd name="T14" fmla="*/ 0 60000 65536"/>
                <a:gd name="T15" fmla="*/ 0 w 1152"/>
                <a:gd name="T16" fmla="*/ 0 h 1200"/>
                <a:gd name="T17" fmla="*/ 1152 w 1152"/>
                <a:gd name="T18" fmla="*/ 1200 h 1200"/>
              </a:gdLst>
              <a:ahLst/>
              <a:cxnLst>
                <a:cxn ang="T10">
                  <a:pos x="T0" y="T1"/>
                </a:cxn>
                <a:cxn ang="T11">
                  <a:pos x="T2" y="T3"/>
                </a:cxn>
                <a:cxn ang="T12">
                  <a:pos x="T4" y="T5"/>
                </a:cxn>
                <a:cxn ang="T13">
                  <a:pos x="T6" y="T7"/>
                </a:cxn>
                <a:cxn ang="T14">
                  <a:pos x="T8" y="T9"/>
                </a:cxn>
              </a:cxnLst>
              <a:rect l="T15" t="T16" r="T17" b="T18"/>
              <a:pathLst>
                <a:path w="1152" h="1200">
                  <a:moveTo>
                    <a:pt x="0" y="0"/>
                  </a:moveTo>
                  <a:lnTo>
                    <a:pt x="1152" y="48"/>
                  </a:lnTo>
                  <a:lnTo>
                    <a:pt x="1056" y="1200"/>
                  </a:lnTo>
                  <a:lnTo>
                    <a:pt x="0" y="1200"/>
                  </a:lnTo>
                  <a:lnTo>
                    <a:pt x="0" y="0"/>
                  </a:lnTo>
                  <a:close/>
                </a:path>
              </a:pathLst>
            </a:custGeom>
            <a:noFill/>
            <a:ln w="38100">
              <a:solidFill>
                <a:srgbClr val="FFFF99"/>
              </a:solidFill>
              <a:round/>
              <a:headEnd/>
              <a:tailEnd/>
            </a:ln>
          </p:spPr>
          <p:txBody>
            <a:bodyPr/>
            <a:lstStyle/>
            <a:p>
              <a:endParaRPr lang="en-US"/>
            </a:p>
          </p:txBody>
        </p:sp>
      </p:grpSp>
      <p:grpSp>
        <p:nvGrpSpPr>
          <p:cNvPr id="4" name="Group 59"/>
          <p:cNvGrpSpPr>
            <a:grpSpLocks/>
          </p:cNvGrpSpPr>
          <p:nvPr/>
        </p:nvGrpSpPr>
        <p:grpSpPr bwMode="auto">
          <a:xfrm>
            <a:off x="1600200" y="1905000"/>
            <a:ext cx="5867400" cy="4648200"/>
            <a:chOff x="816" y="1152"/>
            <a:chExt cx="3696" cy="2928"/>
          </a:xfrm>
        </p:grpSpPr>
        <p:sp>
          <p:nvSpPr>
            <p:cNvPr id="17415" name="Oval 30"/>
            <p:cNvSpPr>
              <a:spLocks noChangeArrowheads="1"/>
            </p:cNvSpPr>
            <p:nvPr/>
          </p:nvSpPr>
          <p:spPr bwMode="auto">
            <a:xfrm>
              <a:off x="1104" y="17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16" name="Oval 31"/>
            <p:cNvSpPr>
              <a:spLocks noChangeArrowheads="1"/>
            </p:cNvSpPr>
            <p:nvPr/>
          </p:nvSpPr>
          <p:spPr bwMode="auto">
            <a:xfrm>
              <a:off x="3744" y="374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17" name="Oval 32"/>
            <p:cNvSpPr>
              <a:spLocks noChangeArrowheads="1"/>
            </p:cNvSpPr>
            <p:nvPr/>
          </p:nvSpPr>
          <p:spPr bwMode="auto">
            <a:xfrm>
              <a:off x="3792" y="336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18" name="Oval 33"/>
            <p:cNvSpPr>
              <a:spLocks noChangeArrowheads="1"/>
            </p:cNvSpPr>
            <p:nvPr/>
          </p:nvSpPr>
          <p:spPr bwMode="auto">
            <a:xfrm>
              <a:off x="1392" y="1776"/>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19" name="Oval 34"/>
            <p:cNvSpPr>
              <a:spLocks noChangeArrowheads="1"/>
            </p:cNvSpPr>
            <p:nvPr/>
          </p:nvSpPr>
          <p:spPr bwMode="auto">
            <a:xfrm>
              <a:off x="2112" y="115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0" name="Oval 35"/>
            <p:cNvSpPr>
              <a:spLocks noChangeArrowheads="1"/>
            </p:cNvSpPr>
            <p:nvPr/>
          </p:nvSpPr>
          <p:spPr bwMode="auto">
            <a:xfrm>
              <a:off x="2400" y="148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1" name="Oval 36"/>
            <p:cNvSpPr>
              <a:spLocks noChangeArrowheads="1"/>
            </p:cNvSpPr>
            <p:nvPr/>
          </p:nvSpPr>
          <p:spPr bwMode="auto">
            <a:xfrm>
              <a:off x="2064" y="144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2" name="Oval 37"/>
            <p:cNvSpPr>
              <a:spLocks noChangeArrowheads="1"/>
            </p:cNvSpPr>
            <p:nvPr/>
          </p:nvSpPr>
          <p:spPr bwMode="auto">
            <a:xfrm>
              <a:off x="1536" y="1296"/>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3" name="Oval 38"/>
            <p:cNvSpPr>
              <a:spLocks noChangeArrowheads="1"/>
            </p:cNvSpPr>
            <p:nvPr/>
          </p:nvSpPr>
          <p:spPr bwMode="auto">
            <a:xfrm>
              <a:off x="3648" y="288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4" name="Oval 39"/>
            <p:cNvSpPr>
              <a:spLocks noChangeArrowheads="1"/>
            </p:cNvSpPr>
            <p:nvPr/>
          </p:nvSpPr>
          <p:spPr bwMode="auto">
            <a:xfrm>
              <a:off x="2448" y="398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5" name="Oval 40"/>
            <p:cNvSpPr>
              <a:spLocks noChangeArrowheads="1"/>
            </p:cNvSpPr>
            <p:nvPr/>
          </p:nvSpPr>
          <p:spPr bwMode="auto">
            <a:xfrm>
              <a:off x="2400" y="326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6" name="Oval 41"/>
            <p:cNvSpPr>
              <a:spLocks noChangeArrowheads="1"/>
            </p:cNvSpPr>
            <p:nvPr/>
          </p:nvSpPr>
          <p:spPr bwMode="auto">
            <a:xfrm>
              <a:off x="2352" y="278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7" name="Oval 42"/>
            <p:cNvSpPr>
              <a:spLocks noChangeArrowheads="1"/>
            </p:cNvSpPr>
            <p:nvPr/>
          </p:nvSpPr>
          <p:spPr bwMode="auto">
            <a:xfrm>
              <a:off x="2208" y="220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8" name="Oval 43"/>
            <p:cNvSpPr>
              <a:spLocks noChangeArrowheads="1"/>
            </p:cNvSpPr>
            <p:nvPr/>
          </p:nvSpPr>
          <p:spPr bwMode="auto">
            <a:xfrm>
              <a:off x="2688" y="29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29" name="Oval 44"/>
            <p:cNvSpPr>
              <a:spLocks noChangeArrowheads="1"/>
            </p:cNvSpPr>
            <p:nvPr/>
          </p:nvSpPr>
          <p:spPr bwMode="auto">
            <a:xfrm>
              <a:off x="4176" y="168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0" name="Oval 45"/>
            <p:cNvSpPr>
              <a:spLocks noChangeArrowheads="1"/>
            </p:cNvSpPr>
            <p:nvPr/>
          </p:nvSpPr>
          <p:spPr bwMode="auto">
            <a:xfrm>
              <a:off x="3840" y="220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1" name="Oval 46"/>
            <p:cNvSpPr>
              <a:spLocks noChangeArrowheads="1"/>
            </p:cNvSpPr>
            <p:nvPr/>
          </p:nvSpPr>
          <p:spPr bwMode="auto">
            <a:xfrm>
              <a:off x="1872" y="187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2" name="Oval 47"/>
            <p:cNvSpPr>
              <a:spLocks noChangeArrowheads="1"/>
            </p:cNvSpPr>
            <p:nvPr/>
          </p:nvSpPr>
          <p:spPr bwMode="auto">
            <a:xfrm>
              <a:off x="1440" y="206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3" name="Oval 48"/>
            <p:cNvSpPr>
              <a:spLocks noChangeArrowheads="1"/>
            </p:cNvSpPr>
            <p:nvPr/>
          </p:nvSpPr>
          <p:spPr bwMode="auto">
            <a:xfrm>
              <a:off x="1632" y="312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4" name="Oval 49"/>
            <p:cNvSpPr>
              <a:spLocks noChangeArrowheads="1"/>
            </p:cNvSpPr>
            <p:nvPr/>
          </p:nvSpPr>
          <p:spPr bwMode="auto">
            <a:xfrm>
              <a:off x="1296" y="350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5" name="Oval 50"/>
            <p:cNvSpPr>
              <a:spLocks noChangeArrowheads="1"/>
            </p:cNvSpPr>
            <p:nvPr/>
          </p:nvSpPr>
          <p:spPr bwMode="auto">
            <a:xfrm>
              <a:off x="1296" y="312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6" name="Oval 51"/>
            <p:cNvSpPr>
              <a:spLocks noChangeArrowheads="1"/>
            </p:cNvSpPr>
            <p:nvPr/>
          </p:nvSpPr>
          <p:spPr bwMode="auto">
            <a:xfrm>
              <a:off x="864" y="312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7" name="Oval 52"/>
            <p:cNvSpPr>
              <a:spLocks noChangeArrowheads="1"/>
            </p:cNvSpPr>
            <p:nvPr/>
          </p:nvSpPr>
          <p:spPr bwMode="auto">
            <a:xfrm>
              <a:off x="4416" y="216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8" name="Oval 53"/>
            <p:cNvSpPr>
              <a:spLocks noChangeArrowheads="1"/>
            </p:cNvSpPr>
            <p:nvPr/>
          </p:nvSpPr>
          <p:spPr bwMode="auto">
            <a:xfrm>
              <a:off x="4320" y="264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39" name="Oval 54"/>
            <p:cNvSpPr>
              <a:spLocks noChangeArrowheads="1"/>
            </p:cNvSpPr>
            <p:nvPr/>
          </p:nvSpPr>
          <p:spPr bwMode="auto">
            <a:xfrm>
              <a:off x="2880" y="374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40" name="Oval 55"/>
            <p:cNvSpPr>
              <a:spLocks noChangeArrowheads="1"/>
            </p:cNvSpPr>
            <p:nvPr/>
          </p:nvSpPr>
          <p:spPr bwMode="auto">
            <a:xfrm>
              <a:off x="3984" y="244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41" name="Oval 56"/>
            <p:cNvSpPr>
              <a:spLocks noChangeArrowheads="1"/>
            </p:cNvSpPr>
            <p:nvPr/>
          </p:nvSpPr>
          <p:spPr bwMode="auto">
            <a:xfrm>
              <a:off x="816" y="115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442" name="Oval 57"/>
            <p:cNvSpPr>
              <a:spLocks noChangeArrowheads="1"/>
            </p:cNvSpPr>
            <p:nvPr/>
          </p:nvSpPr>
          <p:spPr bwMode="auto">
            <a:xfrm>
              <a:off x="960" y="2400"/>
              <a:ext cx="96" cy="96"/>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54" name="Rectangle 2"/>
          <p:cNvSpPr txBox="1">
            <a:spLocks noGrp="1" noChangeArrowheads="1"/>
          </p:cNvSpPr>
          <p:nvPr>
            <p:ph type="title"/>
          </p:nvPr>
        </p:nvSpPr>
        <p:spPr>
          <a:xfrm>
            <a:off x="0" y="457200"/>
            <a:ext cx="9144000" cy="76200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defRPr/>
            </a:pPr>
            <a:r>
              <a:rPr lang="en-US" sz="3200" b="1" dirty="0" smtClean="0">
                <a:solidFill>
                  <a:schemeClr val="bg1"/>
                </a:solidFill>
                <a:latin typeface="Cambria" pitchFamily="18" charset="0"/>
              </a:rPr>
              <a:t>Representation of GIS Data Model</a:t>
            </a:r>
          </a:p>
        </p:txBody>
      </p:sp>
      <p:sp>
        <p:nvSpPr>
          <p:cNvPr id="53" name="Oval 53"/>
          <p:cNvSpPr>
            <a:spLocks noChangeArrowheads="1"/>
          </p:cNvSpPr>
          <p:nvPr/>
        </p:nvSpPr>
        <p:spPr bwMode="auto">
          <a:xfrm>
            <a:off x="7848600" y="46863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cxnSp>
        <p:nvCxnSpPr>
          <p:cNvPr id="7" name="Straight Connector 6"/>
          <p:cNvCxnSpPr/>
          <p:nvPr/>
        </p:nvCxnSpPr>
        <p:spPr>
          <a:xfrm>
            <a:off x="7696200" y="5181600"/>
            <a:ext cx="609600" cy="0"/>
          </a:xfrm>
          <a:prstGeom prst="line">
            <a:avLst/>
          </a:prstGeom>
          <a:noFill/>
          <a:ln w="76200">
            <a:solidFill>
              <a:srgbClr val="FFFF99"/>
            </a:solidFill>
            <a:round/>
            <a:headEnd/>
            <a:tailEnd/>
          </a:ln>
        </p:spPr>
      </p:cxnSp>
      <p:cxnSp>
        <p:nvCxnSpPr>
          <p:cNvPr id="58" name="Straight Connector 57"/>
          <p:cNvCxnSpPr/>
          <p:nvPr/>
        </p:nvCxnSpPr>
        <p:spPr>
          <a:xfrm>
            <a:off x="7696200" y="5562600"/>
            <a:ext cx="609600" cy="0"/>
          </a:xfrm>
          <a:prstGeom prst="line">
            <a:avLst/>
          </a:prstGeom>
          <a:noFill/>
          <a:ln w="38100">
            <a:solidFill>
              <a:srgbClr val="FF3300"/>
            </a:solidFill>
            <a:round/>
            <a:headEnd/>
            <a:tailEnd/>
          </a:ln>
        </p:spPr>
      </p:cxnSp>
      <p:sp>
        <p:nvSpPr>
          <p:cNvPr id="10" name="TextBox 9"/>
          <p:cNvSpPr txBox="1"/>
          <p:nvPr/>
        </p:nvSpPr>
        <p:spPr>
          <a:xfrm>
            <a:off x="7543800" y="4015025"/>
            <a:ext cx="1447800" cy="1723549"/>
          </a:xfrm>
          <a:prstGeom prst="rect">
            <a:avLst/>
          </a:prstGeom>
          <a:noFill/>
          <a:ln>
            <a:solidFill>
              <a:schemeClr val="tx1"/>
            </a:solidFill>
          </a:ln>
        </p:spPr>
        <p:txBody>
          <a:bodyPr wrap="square" rtlCol="0">
            <a:spAutoFit/>
          </a:bodyPr>
          <a:lstStyle/>
          <a:p>
            <a:pPr algn="ctr"/>
            <a:r>
              <a:rPr lang="en-US" u="sng" dirty="0" smtClean="0">
                <a:solidFill>
                  <a:schemeClr val="bg1"/>
                </a:solidFill>
                <a:latin typeface="Cambria" pitchFamily="18" charset="0"/>
              </a:rPr>
              <a:t>Legends</a:t>
            </a:r>
          </a:p>
          <a:p>
            <a:endParaRPr lang="en-US" dirty="0" smtClean="0">
              <a:solidFill>
                <a:schemeClr val="bg1"/>
              </a:solidFill>
            </a:endParaRPr>
          </a:p>
          <a:p>
            <a:r>
              <a:rPr lang="en-US" dirty="0" smtClean="0">
                <a:solidFill>
                  <a:schemeClr val="bg1"/>
                </a:solidFill>
              </a:rPr>
              <a:t>         </a:t>
            </a:r>
            <a:r>
              <a:rPr lang="en-US" sz="1300" dirty="0" smtClean="0">
                <a:solidFill>
                  <a:schemeClr val="bg1"/>
                </a:solidFill>
                <a:latin typeface="Cambria" pitchFamily="18" charset="0"/>
              </a:rPr>
              <a:t>Buildings</a:t>
            </a:r>
          </a:p>
          <a:p>
            <a:endParaRPr lang="en-US" sz="1300" dirty="0">
              <a:solidFill>
                <a:schemeClr val="bg1"/>
              </a:solidFill>
              <a:latin typeface="Cambria" pitchFamily="18" charset="0"/>
            </a:endParaRPr>
          </a:p>
          <a:p>
            <a:r>
              <a:rPr lang="en-US" sz="1300" dirty="0" smtClean="0">
                <a:solidFill>
                  <a:schemeClr val="bg1"/>
                </a:solidFill>
                <a:latin typeface="Cambria" pitchFamily="18" charset="0"/>
              </a:rPr>
              <a:t>                       Land</a:t>
            </a:r>
          </a:p>
          <a:p>
            <a:endParaRPr lang="en-US" sz="1300" dirty="0">
              <a:solidFill>
                <a:schemeClr val="bg1"/>
              </a:solidFill>
              <a:latin typeface="Cambria" pitchFamily="18" charset="0"/>
            </a:endParaRPr>
          </a:p>
          <a:p>
            <a:r>
              <a:rPr lang="en-US" sz="1300" dirty="0" smtClean="0">
                <a:solidFill>
                  <a:schemeClr val="bg1"/>
                </a:solidFill>
                <a:latin typeface="Cambria" pitchFamily="18" charset="0"/>
              </a:rPr>
              <a:t>                      Road</a:t>
            </a:r>
            <a:endParaRPr lang="en-US" sz="1300" dirty="0">
              <a:solidFill>
                <a:schemeClr val="bg1"/>
              </a:solidFill>
              <a:latin typeface="Cambria" pitchFamily="18" charset="0"/>
            </a:endParaRPr>
          </a:p>
        </p:txBody>
      </p:sp>
    </p:spTree>
    <p:extLst>
      <p:ext uri="{BB962C8B-B14F-4D97-AF65-F5344CB8AC3E}">
        <p14:creationId xmlns:p14="http://schemas.microsoft.com/office/powerpoint/2010/main" val="274854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sz="quarter" idx="1"/>
          </p:nvPr>
        </p:nvSpPr>
        <p:spPr>
          <a:xfrm>
            <a:off x="533400" y="1831975"/>
            <a:ext cx="7924800" cy="4187825"/>
          </a:xfrm>
        </p:spPr>
        <p:txBody>
          <a:bodyPr>
            <a:normAutofit/>
          </a:bodyPr>
          <a:lstStyle/>
          <a:p>
            <a:pPr marL="265176" indent="-265176" eaLnBrk="1" fontAlgn="auto" hangingPunct="1">
              <a:spcAft>
                <a:spcPts val="0"/>
              </a:spcAft>
              <a:buFont typeface="Wingdings 2"/>
              <a:buChar char=""/>
              <a:defRPr/>
            </a:pPr>
            <a:r>
              <a:rPr lang="en-US" b="1" dirty="0" smtClean="0"/>
              <a:t>Points</a:t>
            </a:r>
          </a:p>
          <a:p>
            <a:pPr marL="548640" lvl="1" indent="-201168" eaLnBrk="1" fontAlgn="auto" hangingPunct="1">
              <a:spcAft>
                <a:spcPts val="0"/>
              </a:spcAft>
              <a:buFont typeface="Verdana"/>
              <a:buChar char="◦"/>
              <a:defRPr/>
            </a:pPr>
            <a:r>
              <a:rPr lang="en-US" dirty="0" smtClean="0"/>
              <a:t>Buildings, fire hydrants, location of accidents, traffic signals, etc.</a:t>
            </a:r>
          </a:p>
          <a:p>
            <a:pPr marL="265176" indent="-265176" eaLnBrk="1" fontAlgn="auto" hangingPunct="1">
              <a:spcAft>
                <a:spcPts val="0"/>
              </a:spcAft>
              <a:buFont typeface="Wingdings 2"/>
              <a:buChar char=""/>
              <a:defRPr/>
            </a:pPr>
            <a:r>
              <a:rPr lang="en-US" b="1" dirty="0" smtClean="0"/>
              <a:t>Lines</a:t>
            </a:r>
          </a:p>
          <a:p>
            <a:pPr marL="548640" lvl="1" indent="-201168" eaLnBrk="1" fontAlgn="auto" hangingPunct="1">
              <a:spcAft>
                <a:spcPts val="0"/>
              </a:spcAft>
              <a:buFont typeface="Verdana"/>
              <a:buChar char="◦"/>
              <a:defRPr/>
            </a:pPr>
            <a:r>
              <a:rPr lang="en-US" dirty="0" smtClean="0"/>
              <a:t>Roads, pipelines, rivers, water mains, traffic routes, etc.</a:t>
            </a:r>
            <a:endParaRPr lang="en-US" b="1" dirty="0" smtClean="0">
              <a:solidFill>
                <a:srgbClr val="CC0099"/>
              </a:solidFill>
            </a:endParaRPr>
          </a:p>
          <a:p>
            <a:pPr marL="265176" indent="-265176" eaLnBrk="1" fontAlgn="auto" hangingPunct="1">
              <a:spcAft>
                <a:spcPts val="0"/>
              </a:spcAft>
              <a:buFont typeface="Wingdings 2"/>
              <a:buChar char=""/>
              <a:defRPr/>
            </a:pPr>
            <a:r>
              <a:rPr lang="en-US" b="1" dirty="0" smtClean="0"/>
              <a:t>Polygons</a:t>
            </a:r>
          </a:p>
          <a:p>
            <a:pPr marL="548640" lvl="1" indent="-201168" eaLnBrk="1" fontAlgn="auto" hangingPunct="1">
              <a:spcAft>
                <a:spcPts val="0"/>
              </a:spcAft>
              <a:buFont typeface="Verdana"/>
              <a:buChar char="◦"/>
              <a:defRPr/>
            </a:pPr>
            <a:r>
              <a:rPr lang="en-US" dirty="0" smtClean="0"/>
              <a:t>Land parcels, lake, countries, etc. </a:t>
            </a:r>
          </a:p>
        </p:txBody>
      </p:sp>
      <p:sp>
        <p:nvSpPr>
          <p:cNvPr id="5" name="Rectangle 2"/>
          <p:cNvSpPr txBox="1">
            <a:spLocks noGrp="1" noChangeArrowheads="1"/>
          </p:cNvSpPr>
          <p:nvPr>
            <p:ph type="title"/>
          </p:nvPr>
        </p:nvSpPr>
        <p:spPr>
          <a:xfrm>
            <a:off x="0" y="533400"/>
            <a:ext cx="9144000" cy="68580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defRPr/>
            </a:pPr>
            <a:r>
              <a:rPr lang="en-US" sz="3200" b="1" dirty="0" smtClean="0">
                <a:solidFill>
                  <a:schemeClr val="bg1"/>
                </a:solidFill>
                <a:latin typeface="Cambria" pitchFamily="18" charset="0"/>
              </a:rPr>
              <a:t>Representation of GIS Data Model</a:t>
            </a:r>
          </a:p>
        </p:txBody>
      </p:sp>
    </p:spTree>
    <p:extLst>
      <p:ext uri="{BB962C8B-B14F-4D97-AF65-F5344CB8AC3E}">
        <p14:creationId xmlns:p14="http://schemas.microsoft.com/office/powerpoint/2010/main" val="1246473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1" y="533400"/>
            <a:ext cx="9144000" cy="669925"/>
          </a:xfrm>
        </p:spPr>
        <p:txBody>
          <a:bodyPr>
            <a:normAutofit/>
          </a:bodyPr>
          <a:lstStyle/>
          <a:p>
            <a:pPr eaLnBrk="1" fontAlgn="auto" hangingPunct="1">
              <a:spcAft>
                <a:spcPts val="0"/>
              </a:spcAft>
              <a:defRPr/>
            </a:pPr>
            <a:r>
              <a:rPr sz="3200" b="1" dirty="0" smtClean="0">
                <a:solidFill>
                  <a:schemeClr val="bg1"/>
                </a:solidFill>
                <a:latin typeface="Cambria" pitchFamily="18" charset="0"/>
              </a:rPr>
              <a:t>Raster</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Data</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Model</a:t>
            </a:r>
          </a:p>
        </p:txBody>
      </p:sp>
      <p:pic>
        <p:nvPicPr>
          <p:cNvPr id="48131" name="Picture 3" descr="rastercell"/>
          <p:cNvPicPr>
            <a:picLocks noChangeAspect="1" noChangeArrowheads="1"/>
          </p:cNvPicPr>
          <p:nvPr/>
        </p:nvPicPr>
        <p:blipFill>
          <a:blip r:embed="rId3" cstate="print"/>
          <a:srcRect/>
          <a:stretch>
            <a:fillRect/>
          </a:stretch>
        </p:blipFill>
        <p:spPr bwMode="auto">
          <a:xfrm>
            <a:off x="1066800" y="1600200"/>
            <a:ext cx="7162800" cy="4487863"/>
          </a:xfrm>
          <a:prstGeom prst="rect">
            <a:avLst/>
          </a:prstGeom>
          <a:noFill/>
          <a:ln w="9525">
            <a:noFill/>
            <a:miter lim="800000"/>
            <a:headEnd/>
            <a:tailEnd/>
          </a:ln>
        </p:spPr>
      </p:pic>
    </p:spTree>
    <p:extLst>
      <p:ext uri="{BB962C8B-B14F-4D97-AF65-F5344CB8AC3E}">
        <p14:creationId xmlns:p14="http://schemas.microsoft.com/office/powerpoint/2010/main" val="4882510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4"/>
          <p:cNvSpPr>
            <a:spLocks noGrp="1" noChangeArrowheads="1"/>
          </p:cNvSpPr>
          <p:nvPr>
            <p:ph type="title"/>
          </p:nvPr>
        </p:nvSpPr>
        <p:spPr>
          <a:xfrm>
            <a:off x="503237" y="549275"/>
            <a:ext cx="8183563" cy="669925"/>
          </a:xfrm>
        </p:spPr>
        <p:txBody>
          <a:bodyPr>
            <a:normAutofit/>
          </a:bodyPr>
          <a:lstStyle/>
          <a:p>
            <a:pPr eaLnBrk="1" fontAlgn="auto" hangingPunct="1">
              <a:spcAft>
                <a:spcPts val="0"/>
              </a:spcAft>
              <a:defRPr/>
            </a:pPr>
            <a:r>
              <a:rPr lang="en-US" sz="3200" b="1" dirty="0" smtClean="0">
                <a:solidFill>
                  <a:schemeClr val="bg1"/>
                </a:solidFill>
                <a:latin typeface="Cambria" pitchFamily="18" charset="0"/>
              </a:rPr>
              <a:t>Representing the Earth</a:t>
            </a:r>
          </a:p>
        </p:txBody>
      </p:sp>
      <p:pic>
        <p:nvPicPr>
          <p:cNvPr id="112645" name="Picture 5" descr="repX"/>
          <p:cNvPicPr>
            <a:picLocks noChangeAspect="1" noChangeArrowheads="1"/>
          </p:cNvPicPr>
          <p:nvPr/>
        </p:nvPicPr>
        <p:blipFill>
          <a:blip r:embed="rId3" cstate="print"/>
          <a:srcRect/>
          <a:stretch>
            <a:fillRect/>
          </a:stretch>
        </p:blipFill>
        <p:spPr bwMode="auto">
          <a:xfrm>
            <a:off x="3657600" y="1828800"/>
            <a:ext cx="4876800" cy="4395788"/>
          </a:xfrm>
          <a:prstGeom prst="rect">
            <a:avLst/>
          </a:prstGeom>
          <a:noFill/>
          <a:ln w="9525">
            <a:noFill/>
            <a:miter lim="800000"/>
            <a:headEnd/>
            <a:tailEnd/>
          </a:ln>
        </p:spPr>
      </p:pic>
      <p:sp>
        <p:nvSpPr>
          <p:cNvPr id="112648" name="AutoShape 8"/>
          <p:cNvSpPr>
            <a:spLocks noChangeArrowheads="1"/>
          </p:cNvSpPr>
          <p:nvPr/>
        </p:nvSpPr>
        <p:spPr bwMode="auto">
          <a:xfrm>
            <a:off x="2438400" y="5334000"/>
            <a:ext cx="1447800" cy="609600"/>
          </a:xfrm>
          <a:prstGeom prst="rightArrow">
            <a:avLst>
              <a:gd name="adj1" fmla="val 50000"/>
              <a:gd name="adj2" fmla="val 59375"/>
            </a:avLst>
          </a:prstGeom>
          <a:solidFill>
            <a:schemeClr val="accent1"/>
          </a:solidFill>
          <a:ln w="9525">
            <a:solidFill>
              <a:schemeClr val="tx1"/>
            </a:solidFill>
            <a:miter lim="800000"/>
            <a:headEnd/>
            <a:tailEnd/>
          </a:ln>
        </p:spPr>
        <p:txBody>
          <a:bodyPr wrap="none" anchor="ctr"/>
          <a:lstStyle/>
          <a:p>
            <a:pPr algn="ctr"/>
            <a:r>
              <a:rPr lang="en-US" b="1"/>
              <a:t>RASTER</a:t>
            </a:r>
          </a:p>
        </p:txBody>
      </p:sp>
      <p:sp>
        <p:nvSpPr>
          <p:cNvPr id="112649" name="AutoShape 9"/>
          <p:cNvSpPr>
            <a:spLocks noChangeArrowheads="1"/>
          </p:cNvSpPr>
          <p:nvPr/>
        </p:nvSpPr>
        <p:spPr bwMode="auto">
          <a:xfrm>
            <a:off x="2438400" y="3886200"/>
            <a:ext cx="1447800" cy="609600"/>
          </a:xfrm>
          <a:prstGeom prst="rightArrow">
            <a:avLst>
              <a:gd name="adj1" fmla="val 50000"/>
              <a:gd name="adj2" fmla="val 59375"/>
            </a:avLst>
          </a:prstGeom>
          <a:solidFill>
            <a:schemeClr val="accent1"/>
          </a:solidFill>
          <a:ln w="9525">
            <a:solidFill>
              <a:schemeClr val="tx1"/>
            </a:solidFill>
            <a:miter lim="800000"/>
            <a:headEnd/>
            <a:tailEnd/>
          </a:ln>
        </p:spPr>
        <p:txBody>
          <a:bodyPr wrap="none" anchor="ctr"/>
          <a:lstStyle/>
          <a:p>
            <a:pPr algn="ctr"/>
            <a:r>
              <a:rPr lang="en-US" b="1"/>
              <a:t>VECTOR</a:t>
            </a:r>
          </a:p>
        </p:txBody>
      </p:sp>
    </p:spTree>
    <p:extLst>
      <p:ext uri="{BB962C8B-B14F-4D97-AF65-F5344CB8AC3E}">
        <p14:creationId xmlns:p14="http://schemas.microsoft.com/office/powerpoint/2010/main" val="309032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645"/>
                                        </p:tgtEl>
                                        <p:attrNameLst>
                                          <p:attrName>style.visibility</p:attrName>
                                        </p:attrNameLst>
                                      </p:cBhvr>
                                      <p:to>
                                        <p:strVal val="visible"/>
                                      </p:to>
                                    </p:set>
                                    <p:animEffect transition="in" filter="blinds(horizontal)">
                                      <p:cBhvr>
                                        <p:cTn id="7" dur="500"/>
                                        <p:tgtEl>
                                          <p:spTgt spid="1126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49"/>
                                        </p:tgtEl>
                                        <p:attrNameLst>
                                          <p:attrName>style.visibility</p:attrName>
                                        </p:attrNameLst>
                                      </p:cBhvr>
                                      <p:to>
                                        <p:strVal val="visible"/>
                                      </p:to>
                                    </p:set>
                                    <p:animEffect transition="in" filter="blinds(horizontal)">
                                      <p:cBhvr>
                                        <p:cTn id="12" dur="500"/>
                                        <p:tgtEl>
                                          <p:spTgt spid="1126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648"/>
                                        </p:tgtEl>
                                        <p:attrNameLst>
                                          <p:attrName>style.visibility</p:attrName>
                                        </p:attrNameLst>
                                      </p:cBhvr>
                                      <p:to>
                                        <p:strVal val="visible"/>
                                      </p:to>
                                    </p:set>
                                    <p:animEffect transition="in" filter="blinds(horizontal)">
                                      <p:cBhvr>
                                        <p:cTn id="17" dur="500"/>
                                        <p:tgtEl>
                                          <p:spTgt spid="112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8" grpId="0" animBg="1"/>
      <p:bldP spid="1126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03237" y="609600"/>
            <a:ext cx="8183563" cy="593725"/>
          </a:xfrm>
        </p:spPr>
        <p:txBody>
          <a:bodyPr>
            <a:normAutofit/>
          </a:bodyPr>
          <a:lstStyle/>
          <a:p>
            <a:pPr eaLnBrk="1" fontAlgn="auto" hangingPunct="1">
              <a:spcAft>
                <a:spcPts val="0"/>
              </a:spcAft>
              <a:defRPr/>
            </a:pPr>
            <a:r>
              <a:rPr lang="en-US" sz="3200" b="1" dirty="0" smtClean="0"/>
              <a:t>Data Models</a:t>
            </a:r>
          </a:p>
        </p:txBody>
      </p:sp>
      <p:pic>
        <p:nvPicPr>
          <p:cNvPr id="33795" name="Picture 4"/>
          <p:cNvPicPr>
            <a:picLocks noGrp="1" noChangeAspect="1" noChangeArrowheads="1"/>
          </p:cNvPicPr>
          <p:nvPr>
            <p:ph sz="quarter" idx="1"/>
          </p:nvPr>
        </p:nvPicPr>
        <p:blipFill>
          <a:blip r:embed="rId3" cstate="print"/>
          <a:srcRect/>
          <a:stretch>
            <a:fillRect/>
          </a:stretch>
        </p:blipFill>
        <p:spPr>
          <a:xfrm>
            <a:off x="1066800" y="1600200"/>
            <a:ext cx="7262813" cy="4187825"/>
          </a:xfrm>
          <a:noFill/>
        </p:spPr>
      </p:pic>
    </p:spTree>
    <p:extLst>
      <p:ext uri="{BB962C8B-B14F-4D97-AF65-F5344CB8AC3E}">
        <p14:creationId xmlns:p14="http://schemas.microsoft.com/office/powerpoint/2010/main" val="29261116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76200"/>
            <a:ext cx="8229600" cy="1143000"/>
          </a:xfrm>
        </p:spPr>
        <p:txBody>
          <a:bodyPr>
            <a:normAutofit/>
          </a:bodyPr>
          <a:lstStyle/>
          <a:p>
            <a:pPr marL="484632" indent="0" eaLnBrk="1" fontAlgn="auto" hangingPunct="1">
              <a:spcAft>
                <a:spcPts val="0"/>
              </a:spcAft>
              <a:defRPr/>
            </a:pPr>
            <a:r>
              <a:rPr lang="en-US" sz="3200" b="1" dirty="0" smtClean="0"/>
              <a:t>What</a:t>
            </a:r>
            <a:r>
              <a:rPr lang="en-US" sz="3200" b="1" dirty="0" smtClean="0">
                <a:solidFill>
                  <a:schemeClr val="accent1">
                    <a:tint val="83000"/>
                    <a:satMod val="150000"/>
                  </a:schemeClr>
                </a:solidFill>
              </a:rPr>
              <a:t> </a:t>
            </a:r>
            <a:r>
              <a:rPr lang="en-US" sz="3200" b="1" dirty="0" smtClean="0"/>
              <a:t>is</a:t>
            </a:r>
            <a:r>
              <a:rPr lang="en-US" sz="3200" b="1" dirty="0" smtClean="0">
                <a:solidFill>
                  <a:schemeClr val="accent1">
                    <a:tint val="83000"/>
                    <a:satMod val="150000"/>
                  </a:schemeClr>
                </a:solidFill>
              </a:rPr>
              <a:t> </a:t>
            </a:r>
            <a:r>
              <a:rPr lang="en-US" sz="3200" b="1" dirty="0" smtClean="0"/>
              <a:t>Geography?</a:t>
            </a:r>
          </a:p>
        </p:txBody>
      </p:sp>
      <p:sp>
        <p:nvSpPr>
          <p:cNvPr id="9219" name="Rectangle 3"/>
          <p:cNvSpPr>
            <a:spLocks noGrp="1" noChangeArrowheads="1"/>
          </p:cNvSpPr>
          <p:nvPr>
            <p:ph sz="quarter" idx="1"/>
          </p:nvPr>
        </p:nvSpPr>
        <p:spPr>
          <a:xfrm>
            <a:off x="533400" y="1524000"/>
            <a:ext cx="8229600" cy="5257800"/>
          </a:xfrm>
        </p:spPr>
        <p:txBody>
          <a:bodyPr>
            <a:normAutofit/>
          </a:bodyPr>
          <a:lstStyle/>
          <a:p>
            <a:pPr eaLnBrk="1" hangingPunct="1">
              <a:lnSpc>
                <a:spcPct val="80000"/>
              </a:lnSpc>
              <a:spcBef>
                <a:spcPct val="0"/>
              </a:spcBef>
              <a:buFontTx/>
              <a:buNone/>
              <a:defRPr/>
            </a:pPr>
            <a:endParaRPr lang="en-US" sz="2400" dirty="0" smtClean="0"/>
          </a:p>
          <a:p>
            <a:pPr eaLnBrk="1" hangingPunct="1">
              <a:lnSpc>
                <a:spcPct val="80000"/>
              </a:lnSpc>
              <a:spcBef>
                <a:spcPct val="0"/>
              </a:spcBef>
              <a:spcAft>
                <a:spcPts val="1200"/>
              </a:spcAft>
              <a:buFontTx/>
              <a:buNone/>
              <a:defRPr/>
            </a:pPr>
            <a:r>
              <a:rPr lang="en-US" sz="2400" dirty="0" smtClean="0"/>
              <a:t>	“Geography is the study of the world's environment and man's interaction within the environment.”</a:t>
            </a:r>
          </a:p>
          <a:p>
            <a:pPr algn="just" eaLnBrk="1" hangingPunct="1">
              <a:lnSpc>
                <a:spcPct val="80000"/>
              </a:lnSpc>
              <a:buFontTx/>
              <a:buNone/>
              <a:defRPr/>
            </a:pPr>
            <a:r>
              <a:rPr lang="en-US" sz="2400" dirty="0" smtClean="0"/>
              <a:t>Geography has two parts:</a:t>
            </a:r>
          </a:p>
          <a:p>
            <a:pPr algn="just" eaLnBrk="1" hangingPunct="1">
              <a:lnSpc>
                <a:spcPct val="80000"/>
              </a:lnSpc>
              <a:buFontTx/>
              <a:buNone/>
              <a:defRPr/>
            </a:pPr>
            <a:endParaRPr lang="en-US" sz="2400" dirty="0" smtClean="0"/>
          </a:p>
          <a:p>
            <a:pPr algn="just">
              <a:lnSpc>
                <a:spcPct val="80000"/>
              </a:lnSpc>
              <a:defRPr/>
            </a:pPr>
            <a:r>
              <a:rPr lang="en-US" sz="2400" dirty="0" smtClean="0"/>
              <a:t>PHYSICAL: </a:t>
            </a:r>
          </a:p>
          <a:p>
            <a:pPr algn="just" eaLnBrk="1" hangingPunct="1">
              <a:lnSpc>
                <a:spcPct val="80000"/>
              </a:lnSpc>
              <a:buFontTx/>
              <a:buNone/>
              <a:defRPr/>
            </a:pPr>
            <a:r>
              <a:rPr lang="en-US" sz="2400" dirty="0" smtClean="0"/>
              <a:t>	The study of the earth's natural features, such as mountains, rivers, soil, vegetation, and weather</a:t>
            </a:r>
          </a:p>
          <a:p>
            <a:pPr algn="just" eaLnBrk="1" hangingPunct="1">
              <a:lnSpc>
                <a:spcPct val="80000"/>
              </a:lnSpc>
              <a:buFontTx/>
              <a:buNone/>
              <a:defRPr/>
            </a:pPr>
            <a:endParaRPr lang="en-US" sz="2400" dirty="0" smtClean="0"/>
          </a:p>
          <a:p>
            <a:pPr algn="just">
              <a:lnSpc>
                <a:spcPct val="80000"/>
              </a:lnSpc>
              <a:defRPr/>
            </a:pPr>
            <a:r>
              <a:rPr lang="en-US" sz="2400" dirty="0" smtClean="0"/>
              <a:t>HUMAN: (Cultural)</a:t>
            </a:r>
          </a:p>
          <a:p>
            <a:pPr algn="just" eaLnBrk="1" hangingPunct="1">
              <a:lnSpc>
                <a:spcPct val="80000"/>
              </a:lnSpc>
              <a:buFontTx/>
              <a:buNone/>
              <a:defRPr/>
            </a:pPr>
            <a:r>
              <a:rPr lang="en-US" sz="2400" dirty="0" smtClean="0"/>
              <a:t>	The study of human cultures and man made features.</a:t>
            </a:r>
          </a:p>
          <a:p>
            <a:pPr algn="just" eaLnBrk="1" hangingPunct="1">
              <a:lnSpc>
                <a:spcPct val="80000"/>
              </a:lnSpc>
              <a:buFontTx/>
              <a:buNone/>
              <a:defRPr/>
            </a:pPr>
            <a:r>
              <a:rPr lang="en-US" sz="2400" i="1" dirty="0" smtClean="0">
                <a:cs typeface="Times New Roman" pitchFamily="18" charset="0"/>
              </a:rPr>
              <a:t>“All kinds of resources are used to study geography, but the most common are MAPS.”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03237" y="609600"/>
            <a:ext cx="8183563" cy="593725"/>
          </a:xfrm>
        </p:spPr>
        <p:txBody>
          <a:bodyPr>
            <a:noAutofit/>
          </a:bodyPr>
          <a:lstStyle/>
          <a:p>
            <a:pPr eaLnBrk="1" fontAlgn="auto" hangingPunct="1">
              <a:spcAft>
                <a:spcPts val="0"/>
              </a:spcAft>
              <a:defRPr/>
            </a:pPr>
            <a:r>
              <a:rPr sz="3200" b="1" dirty="0" smtClean="0">
                <a:solidFill>
                  <a:schemeClr val="bg1"/>
                </a:solidFill>
                <a:latin typeface="Cambria" pitchFamily="18" charset="0"/>
              </a:rPr>
              <a:t>Represent</a:t>
            </a:r>
            <a:r>
              <a:rPr lang="en-US" sz="3200" b="1" dirty="0" smtClean="0">
                <a:solidFill>
                  <a:schemeClr val="bg1"/>
                </a:solidFill>
                <a:latin typeface="Cambria" pitchFamily="18" charset="0"/>
              </a:rPr>
              <a:t>ing</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Point</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Features</a:t>
            </a:r>
          </a:p>
        </p:txBody>
      </p:sp>
      <p:pic>
        <p:nvPicPr>
          <p:cNvPr id="43011" name="Picture 6"/>
          <p:cNvPicPr>
            <a:picLocks noChangeAspect="1" noChangeArrowheads="1"/>
          </p:cNvPicPr>
          <p:nvPr/>
        </p:nvPicPr>
        <p:blipFill>
          <a:blip r:embed="rId2" cstate="print"/>
          <a:srcRect l="12521" t="50000" r="10262" b="8333"/>
          <a:stretch>
            <a:fillRect/>
          </a:stretch>
        </p:blipFill>
        <p:spPr bwMode="auto">
          <a:xfrm>
            <a:off x="228600" y="2286000"/>
            <a:ext cx="8763000" cy="3552825"/>
          </a:xfrm>
          <a:prstGeom prst="rect">
            <a:avLst/>
          </a:prstGeom>
          <a:noFill/>
          <a:ln w="9525">
            <a:noFill/>
            <a:miter lim="800000"/>
            <a:headEnd/>
            <a:tailEnd/>
          </a:ln>
        </p:spPr>
      </p:pic>
    </p:spTree>
    <p:extLst>
      <p:ext uri="{BB962C8B-B14F-4D97-AF65-F5344CB8AC3E}">
        <p14:creationId xmlns:p14="http://schemas.microsoft.com/office/powerpoint/2010/main" val="11304052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503237" y="549275"/>
            <a:ext cx="8183563" cy="669925"/>
          </a:xfrm>
        </p:spPr>
        <p:txBody>
          <a:bodyPr>
            <a:noAutofit/>
          </a:bodyPr>
          <a:lstStyle/>
          <a:p>
            <a:pPr eaLnBrk="1" fontAlgn="auto" hangingPunct="1">
              <a:spcAft>
                <a:spcPts val="0"/>
              </a:spcAft>
              <a:defRPr/>
            </a:pPr>
            <a:r>
              <a:rPr sz="3200" b="1" dirty="0" smtClean="0">
                <a:solidFill>
                  <a:schemeClr val="bg1"/>
                </a:solidFill>
                <a:latin typeface="Cambria" pitchFamily="18" charset="0"/>
              </a:rPr>
              <a:t>Represent</a:t>
            </a:r>
            <a:r>
              <a:rPr lang="en-US" sz="3200" b="1" dirty="0" smtClean="0">
                <a:solidFill>
                  <a:schemeClr val="bg1"/>
                </a:solidFill>
                <a:latin typeface="Cambria" pitchFamily="18" charset="0"/>
              </a:rPr>
              <a:t>ing</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Line</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Features</a:t>
            </a:r>
          </a:p>
        </p:txBody>
      </p:sp>
      <p:pic>
        <p:nvPicPr>
          <p:cNvPr id="44035" name="Picture 5"/>
          <p:cNvPicPr>
            <a:picLocks noChangeAspect="1" noChangeArrowheads="1"/>
          </p:cNvPicPr>
          <p:nvPr/>
        </p:nvPicPr>
        <p:blipFill>
          <a:blip r:embed="rId2" cstate="print"/>
          <a:srcRect l="10435" t="33333" r="10262" b="27777"/>
          <a:stretch>
            <a:fillRect/>
          </a:stretch>
        </p:blipFill>
        <p:spPr bwMode="auto">
          <a:xfrm>
            <a:off x="152400" y="2286000"/>
            <a:ext cx="8686800" cy="3200400"/>
          </a:xfrm>
          <a:prstGeom prst="rect">
            <a:avLst/>
          </a:prstGeom>
          <a:noFill/>
          <a:ln w="9525">
            <a:noFill/>
            <a:miter lim="800000"/>
            <a:headEnd/>
            <a:tailEnd/>
          </a:ln>
        </p:spPr>
      </p:pic>
    </p:spTree>
    <p:extLst>
      <p:ext uri="{BB962C8B-B14F-4D97-AF65-F5344CB8AC3E}">
        <p14:creationId xmlns:p14="http://schemas.microsoft.com/office/powerpoint/2010/main" val="34226169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503237" y="457200"/>
            <a:ext cx="8183563" cy="746125"/>
          </a:xfrm>
        </p:spPr>
        <p:txBody>
          <a:bodyPr>
            <a:normAutofit/>
          </a:bodyPr>
          <a:lstStyle/>
          <a:p>
            <a:pPr eaLnBrk="1" fontAlgn="auto" hangingPunct="1">
              <a:spcAft>
                <a:spcPts val="0"/>
              </a:spcAft>
              <a:defRPr/>
            </a:pPr>
            <a:r>
              <a:rPr sz="3200" b="1" dirty="0" smtClean="0">
                <a:solidFill>
                  <a:schemeClr val="bg1"/>
                </a:solidFill>
                <a:latin typeface="Cambria" pitchFamily="18" charset="0"/>
              </a:rPr>
              <a:t>Represent</a:t>
            </a:r>
            <a:r>
              <a:rPr lang="en-US" sz="3200" b="1" dirty="0" smtClean="0">
                <a:solidFill>
                  <a:schemeClr val="bg1"/>
                </a:solidFill>
                <a:latin typeface="Cambria" pitchFamily="18" charset="0"/>
              </a:rPr>
              <a:t>ing</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Polygon</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Features</a:t>
            </a:r>
          </a:p>
        </p:txBody>
      </p:sp>
      <p:pic>
        <p:nvPicPr>
          <p:cNvPr id="45059" name="Picture 4"/>
          <p:cNvPicPr>
            <a:picLocks noChangeAspect="1" noChangeArrowheads="1"/>
          </p:cNvPicPr>
          <p:nvPr/>
        </p:nvPicPr>
        <p:blipFill>
          <a:blip r:embed="rId2" cstate="print"/>
          <a:srcRect l="6261" t="30556" r="3999" b="27777"/>
          <a:stretch>
            <a:fillRect/>
          </a:stretch>
        </p:blipFill>
        <p:spPr bwMode="auto">
          <a:xfrm>
            <a:off x="76200" y="2057400"/>
            <a:ext cx="8915400" cy="3109913"/>
          </a:xfrm>
          <a:prstGeom prst="rect">
            <a:avLst/>
          </a:prstGeom>
          <a:noFill/>
          <a:ln w="9525">
            <a:noFill/>
            <a:miter lim="800000"/>
            <a:headEnd/>
            <a:tailEnd/>
          </a:ln>
        </p:spPr>
      </p:pic>
    </p:spTree>
    <p:extLst>
      <p:ext uri="{BB962C8B-B14F-4D97-AF65-F5344CB8AC3E}">
        <p14:creationId xmlns:p14="http://schemas.microsoft.com/office/powerpoint/2010/main" val="27649711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p:cNvPicPr>
            <a:picLocks noChangeAspect="1" noChangeArrowheads="1"/>
          </p:cNvPicPr>
          <p:nvPr/>
        </p:nvPicPr>
        <p:blipFill>
          <a:blip r:embed="rId3" cstate="print"/>
          <a:srcRect l="2921" t="32222" r="4449" b="18889"/>
          <a:stretch>
            <a:fillRect/>
          </a:stretch>
        </p:blipFill>
        <p:spPr bwMode="auto">
          <a:xfrm>
            <a:off x="228600" y="1981200"/>
            <a:ext cx="8839200" cy="3503613"/>
          </a:xfrm>
          <a:prstGeom prst="rect">
            <a:avLst/>
          </a:prstGeom>
          <a:noFill/>
          <a:ln w="9525">
            <a:noFill/>
            <a:miter lim="800000"/>
            <a:headEnd/>
            <a:tailEnd/>
          </a:ln>
        </p:spPr>
      </p:pic>
      <p:sp>
        <p:nvSpPr>
          <p:cNvPr id="140294" name="Rectangle 6"/>
          <p:cNvSpPr>
            <a:spLocks noGrp="1" noChangeArrowheads="1"/>
          </p:cNvSpPr>
          <p:nvPr>
            <p:ph type="title"/>
          </p:nvPr>
        </p:nvSpPr>
        <p:spPr>
          <a:xfrm>
            <a:off x="533400" y="609600"/>
            <a:ext cx="8183563" cy="593725"/>
          </a:xfrm>
        </p:spPr>
        <p:txBody>
          <a:bodyPr>
            <a:normAutofit/>
          </a:bodyPr>
          <a:lstStyle/>
          <a:p>
            <a:pPr eaLnBrk="1" fontAlgn="auto" hangingPunct="1">
              <a:spcAft>
                <a:spcPts val="0"/>
              </a:spcAft>
              <a:defRPr/>
            </a:pPr>
            <a:r>
              <a:rPr sz="3200" b="1" dirty="0">
                <a:solidFill>
                  <a:schemeClr val="bg1"/>
                </a:solidFill>
                <a:latin typeface="Cambria" pitchFamily="18" charset="0"/>
              </a:rPr>
              <a:t>Grid </a:t>
            </a:r>
            <a:r>
              <a:rPr sz="3200" b="1" dirty="0" smtClean="0">
                <a:solidFill>
                  <a:schemeClr val="bg1"/>
                </a:solidFill>
                <a:latin typeface="Cambria" pitchFamily="18" charset="0"/>
              </a:rPr>
              <a:t>Size</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and</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Resolution</a:t>
            </a:r>
          </a:p>
        </p:txBody>
      </p:sp>
    </p:spTree>
    <p:extLst>
      <p:ext uri="{BB962C8B-B14F-4D97-AF65-F5344CB8AC3E}">
        <p14:creationId xmlns:p14="http://schemas.microsoft.com/office/powerpoint/2010/main" val="9299221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4" name="Rectangle 6"/>
          <p:cNvSpPr>
            <a:spLocks noGrp="1" noChangeArrowheads="1"/>
          </p:cNvSpPr>
          <p:nvPr>
            <p:ph type="title"/>
          </p:nvPr>
        </p:nvSpPr>
        <p:spPr>
          <a:xfrm>
            <a:off x="533400" y="609600"/>
            <a:ext cx="8183563" cy="593725"/>
          </a:xfrm>
        </p:spPr>
        <p:txBody>
          <a:bodyPr>
            <a:normAutofit/>
          </a:bodyPr>
          <a:lstStyle/>
          <a:p>
            <a:pPr eaLnBrk="1" fontAlgn="auto" hangingPunct="1">
              <a:spcAft>
                <a:spcPts val="0"/>
              </a:spcAft>
              <a:defRPr/>
            </a:pPr>
            <a:r>
              <a:rPr sz="3200" b="1" dirty="0">
                <a:solidFill>
                  <a:schemeClr val="bg1"/>
                </a:solidFill>
                <a:latin typeface="Cambria" pitchFamily="18" charset="0"/>
              </a:rPr>
              <a:t>Grid </a:t>
            </a:r>
            <a:r>
              <a:rPr sz="3200" b="1" dirty="0" smtClean="0">
                <a:solidFill>
                  <a:schemeClr val="bg1"/>
                </a:solidFill>
                <a:latin typeface="Cambria" pitchFamily="18" charset="0"/>
              </a:rPr>
              <a:t>Size</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and</a:t>
            </a:r>
            <a:r>
              <a:rPr sz="3200" b="1" dirty="0" smtClean="0">
                <a:solidFill>
                  <a:schemeClr val="bg1"/>
                </a:solidFill>
                <a:effectLst>
                  <a:outerShdw blurRad="38100" dist="38100" dir="2700000" algn="tl">
                    <a:srgbClr val="C0C0C0"/>
                  </a:outerShdw>
                </a:effectLst>
                <a:latin typeface="Cambria" pitchFamily="18" charset="0"/>
              </a:rPr>
              <a:t> </a:t>
            </a:r>
            <a:r>
              <a:rPr sz="3200" b="1" dirty="0" smtClean="0">
                <a:solidFill>
                  <a:schemeClr val="bg1"/>
                </a:solidFill>
                <a:latin typeface="Cambria" pitchFamily="18" charset="0"/>
              </a:rPr>
              <a:t>Resolution</a:t>
            </a:r>
          </a:p>
        </p:txBody>
      </p:sp>
      <p:sp>
        <p:nvSpPr>
          <p:cNvPr id="2" name="Rectangle 1"/>
          <p:cNvSpPr/>
          <p:nvPr/>
        </p:nvSpPr>
        <p:spPr>
          <a:xfrm>
            <a:off x="762000" y="2209800"/>
            <a:ext cx="7315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descr="C:\Documents and Settings\Training\Desktop\untitled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324" y="2133600"/>
            <a:ext cx="766762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9185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503238" y="533400"/>
            <a:ext cx="8183562" cy="685800"/>
          </a:xfrm>
        </p:spPr>
        <p:txBody>
          <a:bodyPr>
            <a:normAutofit/>
          </a:bodyPr>
          <a:lstStyle/>
          <a:p>
            <a:pPr eaLnBrk="1" fontAlgn="auto" hangingPunct="1">
              <a:spcAft>
                <a:spcPts val="0"/>
              </a:spcAft>
              <a:defRPr/>
            </a:pPr>
            <a:r>
              <a:rPr lang="en-US" sz="3200" b="1" dirty="0" smtClean="0"/>
              <a:t>Examples</a:t>
            </a:r>
            <a:r>
              <a:rPr lang="en-US" sz="3200" b="1" dirty="0" smtClean="0">
                <a:effectLst>
                  <a:outerShdw blurRad="38100" dist="38100" dir="2700000" algn="tl">
                    <a:srgbClr val="C0C0C0"/>
                  </a:outerShdw>
                </a:effectLst>
              </a:rPr>
              <a:t> </a:t>
            </a:r>
            <a:r>
              <a:rPr lang="en-US" sz="3200" b="1" dirty="0" smtClean="0"/>
              <a:t>of</a:t>
            </a:r>
            <a:r>
              <a:rPr lang="en-US" sz="3200" b="1" dirty="0" smtClean="0">
                <a:effectLst>
                  <a:outerShdw blurRad="38100" dist="38100" dir="2700000" algn="tl">
                    <a:srgbClr val="C0C0C0"/>
                  </a:outerShdw>
                </a:effectLst>
              </a:rPr>
              <a:t> </a:t>
            </a:r>
            <a:r>
              <a:rPr lang="en-US" sz="3200" b="1" dirty="0" smtClean="0"/>
              <a:t>Raster</a:t>
            </a:r>
          </a:p>
        </p:txBody>
      </p:sp>
      <p:sp>
        <p:nvSpPr>
          <p:cNvPr id="58371" name="Rectangle 3"/>
          <p:cNvSpPr>
            <a:spLocks noGrp="1" noChangeArrowheads="1"/>
          </p:cNvSpPr>
          <p:nvPr>
            <p:ph sz="quarter" idx="1"/>
          </p:nvPr>
        </p:nvSpPr>
        <p:spPr>
          <a:xfrm>
            <a:off x="503238" y="2057400"/>
            <a:ext cx="8183562" cy="2819400"/>
          </a:xfrm>
        </p:spPr>
        <p:txBody>
          <a:bodyPr/>
          <a:lstStyle/>
          <a:p>
            <a:pPr eaLnBrk="1" hangingPunct="1"/>
            <a:r>
              <a:rPr lang="en-US" dirty="0" smtClean="0"/>
              <a:t>Digital aerial photographs </a:t>
            </a:r>
          </a:p>
          <a:p>
            <a:pPr eaLnBrk="1" hangingPunct="1"/>
            <a:r>
              <a:rPr lang="en-US" dirty="0" smtClean="0"/>
              <a:t>Imagery from satellites</a:t>
            </a:r>
          </a:p>
          <a:p>
            <a:pPr eaLnBrk="1" hangingPunct="1"/>
            <a:r>
              <a:rPr lang="en-US" dirty="0" smtClean="0"/>
              <a:t>Digital pictures</a:t>
            </a:r>
          </a:p>
          <a:p>
            <a:pPr eaLnBrk="1" hangingPunct="1"/>
            <a:r>
              <a:rPr lang="en-US" dirty="0" smtClean="0"/>
              <a:t>Scanned maps </a:t>
            </a:r>
          </a:p>
          <a:p>
            <a:pPr eaLnBrk="1" hangingPunct="1"/>
            <a:endParaRPr lang="en-US" dirty="0" smtClean="0"/>
          </a:p>
        </p:txBody>
      </p:sp>
    </p:spTree>
    <p:extLst>
      <p:ext uri="{BB962C8B-B14F-4D97-AF65-F5344CB8AC3E}">
        <p14:creationId xmlns:p14="http://schemas.microsoft.com/office/powerpoint/2010/main" val="25319523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2" cstate="print"/>
          <a:srcRect l="21875" t="26001" r="20000" b="6000"/>
          <a:stretch>
            <a:fillRect/>
          </a:stretch>
        </p:blipFill>
        <p:spPr bwMode="auto">
          <a:xfrm>
            <a:off x="381000" y="304800"/>
            <a:ext cx="8305800" cy="6072188"/>
          </a:xfrm>
          <a:prstGeom prst="rect">
            <a:avLst/>
          </a:prstGeom>
          <a:noFill/>
          <a:ln w="9525">
            <a:noFill/>
            <a:miter lim="800000"/>
            <a:headEnd/>
            <a:tailEnd/>
          </a:ln>
        </p:spPr>
      </p:pic>
      <p:sp>
        <p:nvSpPr>
          <p:cNvPr id="9219" name="Text Box 5"/>
          <p:cNvSpPr txBox="1">
            <a:spLocks noChangeArrowheads="1"/>
          </p:cNvSpPr>
          <p:nvPr/>
        </p:nvSpPr>
        <p:spPr bwMode="auto">
          <a:xfrm>
            <a:off x="4114800" y="6583362"/>
            <a:ext cx="5029200" cy="274638"/>
          </a:xfrm>
          <a:prstGeom prst="rect">
            <a:avLst/>
          </a:prstGeom>
          <a:noFill/>
          <a:ln w="9525">
            <a:noFill/>
            <a:miter lim="800000"/>
            <a:headEnd/>
            <a:tailEnd/>
          </a:ln>
        </p:spPr>
        <p:txBody>
          <a:bodyPr>
            <a:spAutoFit/>
          </a:bodyPr>
          <a:lstStyle/>
          <a:p>
            <a:pPr>
              <a:spcBef>
                <a:spcPct val="50000"/>
              </a:spcBef>
            </a:pPr>
            <a:r>
              <a:rPr lang="en-US" sz="1200" dirty="0" smtClean="0"/>
              <a:t>Source: http</a:t>
            </a:r>
            <a:r>
              <a:rPr lang="en-US" sz="1200" dirty="0"/>
              <a:t>://web.pdx.edu/~jduh/courses/geog492w09/Week2b.pdf</a:t>
            </a:r>
          </a:p>
        </p:txBody>
      </p:sp>
    </p:spTree>
    <p:extLst>
      <p:ext uri="{BB962C8B-B14F-4D97-AF65-F5344CB8AC3E}">
        <p14:creationId xmlns:p14="http://schemas.microsoft.com/office/powerpoint/2010/main" val="13469167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3400" y="685800"/>
            <a:ext cx="8229600" cy="533400"/>
          </a:xfrm>
        </p:spPr>
        <p:txBody>
          <a:bodyPr>
            <a:noAutofit/>
          </a:bodyPr>
          <a:lstStyle/>
          <a:p>
            <a:pPr eaLnBrk="1" hangingPunct="1">
              <a:defRPr/>
            </a:pPr>
            <a:r>
              <a:rPr lang="en-US" sz="3200" b="1" dirty="0" smtClean="0"/>
              <a:t>Vector to Raster (V2R)</a:t>
            </a:r>
          </a:p>
        </p:txBody>
      </p:sp>
      <p:sp>
        <p:nvSpPr>
          <p:cNvPr id="11267" name="Rectangle 3"/>
          <p:cNvSpPr>
            <a:spLocks noGrp="1" noChangeArrowheads="1"/>
          </p:cNvSpPr>
          <p:nvPr>
            <p:ph sz="quarter" idx="1"/>
          </p:nvPr>
        </p:nvSpPr>
        <p:spPr>
          <a:xfrm>
            <a:off x="457200" y="1447800"/>
            <a:ext cx="8229600" cy="990600"/>
          </a:xfrm>
          <a:noFill/>
        </p:spPr>
        <p:txBody>
          <a:bodyPr/>
          <a:lstStyle/>
          <a:p>
            <a:pPr eaLnBrk="1" hangingPunct="1">
              <a:lnSpc>
                <a:spcPct val="90000"/>
              </a:lnSpc>
            </a:pPr>
            <a:r>
              <a:rPr lang="en-US" dirty="0" smtClean="0"/>
              <a:t>Assign a cell value for each position occupied by vector features</a:t>
            </a:r>
          </a:p>
          <a:p>
            <a:pPr eaLnBrk="1" hangingPunct="1">
              <a:lnSpc>
                <a:spcPct val="90000"/>
              </a:lnSpc>
            </a:pPr>
            <a:endParaRPr lang="en-US" dirty="0" smtClean="0"/>
          </a:p>
        </p:txBody>
      </p:sp>
      <p:pic>
        <p:nvPicPr>
          <p:cNvPr id="11268" name="Picture 4"/>
          <p:cNvPicPr>
            <a:picLocks noChangeAspect="1" noChangeArrowheads="1"/>
          </p:cNvPicPr>
          <p:nvPr/>
        </p:nvPicPr>
        <p:blipFill>
          <a:blip r:embed="rId3" cstate="print"/>
          <a:srcRect l="12521" t="50000" r="10262" b="8333"/>
          <a:stretch>
            <a:fillRect/>
          </a:stretch>
        </p:blipFill>
        <p:spPr bwMode="auto">
          <a:xfrm>
            <a:off x="381000" y="2286000"/>
            <a:ext cx="4343400" cy="1760538"/>
          </a:xfrm>
          <a:prstGeom prst="rect">
            <a:avLst/>
          </a:prstGeom>
          <a:noFill/>
          <a:ln w="9525">
            <a:noFill/>
            <a:miter lim="800000"/>
            <a:headEnd/>
            <a:tailEnd/>
          </a:ln>
        </p:spPr>
      </p:pic>
      <p:pic>
        <p:nvPicPr>
          <p:cNvPr id="11269" name="Picture 6"/>
          <p:cNvPicPr>
            <a:picLocks noChangeAspect="1" noChangeArrowheads="1"/>
          </p:cNvPicPr>
          <p:nvPr/>
        </p:nvPicPr>
        <p:blipFill>
          <a:blip r:embed="rId4" cstate="print"/>
          <a:srcRect l="10435" t="33333" r="10262" b="27777"/>
          <a:stretch>
            <a:fillRect/>
          </a:stretch>
        </p:blipFill>
        <p:spPr bwMode="auto">
          <a:xfrm>
            <a:off x="4572000" y="3581400"/>
            <a:ext cx="4419600" cy="1627188"/>
          </a:xfrm>
          <a:prstGeom prst="rect">
            <a:avLst/>
          </a:prstGeom>
          <a:noFill/>
          <a:ln w="9525">
            <a:noFill/>
            <a:miter lim="800000"/>
            <a:headEnd/>
            <a:tailEnd/>
          </a:ln>
        </p:spPr>
      </p:pic>
      <p:pic>
        <p:nvPicPr>
          <p:cNvPr id="11270" name="Picture 7"/>
          <p:cNvPicPr>
            <a:picLocks noChangeAspect="1" noChangeArrowheads="1"/>
          </p:cNvPicPr>
          <p:nvPr/>
        </p:nvPicPr>
        <p:blipFill>
          <a:blip r:embed="rId5" cstate="print"/>
          <a:srcRect l="6261" t="30556" r="3999" b="27777"/>
          <a:stretch>
            <a:fillRect/>
          </a:stretch>
        </p:blipFill>
        <p:spPr bwMode="auto">
          <a:xfrm>
            <a:off x="381000" y="4953000"/>
            <a:ext cx="4800600" cy="1673225"/>
          </a:xfrm>
          <a:prstGeom prst="rect">
            <a:avLst/>
          </a:prstGeom>
          <a:noFill/>
          <a:ln w="9525">
            <a:noFill/>
            <a:miter lim="800000"/>
            <a:headEnd/>
            <a:tailEnd/>
          </a:ln>
        </p:spPr>
      </p:pic>
    </p:spTree>
    <p:extLst>
      <p:ext uri="{BB962C8B-B14F-4D97-AF65-F5344CB8AC3E}">
        <p14:creationId xmlns:p14="http://schemas.microsoft.com/office/powerpoint/2010/main" val="12686126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33400" y="609600"/>
            <a:ext cx="8229600" cy="609600"/>
          </a:xfrm>
        </p:spPr>
        <p:txBody>
          <a:bodyPr>
            <a:normAutofit/>
          </a:bodyPr>
          <a:lstStyle/>
          <a:p>
            <a:pPr eaLnBrk="1" hangingPunct="1">
              <a:defRPr/>
            </a:pPr>
            <a:r>
              <a:rPr lang="en-US" sz="3200" b="1" dirty="0" smtClean="0"/>
              <a:t>R2V - Conversion Errors</a:t>
            </a:r>
          </a:p>
        </p:txBody>
      </p:sp>
      <p:sp>
        <p:nvSpPr>
          <p:cNvPr id="23555" name="Rectangle 3"/>
          <p:cNvSpPr>
            <a:spLocks noGrp="1" noChangeArrowheads="1"/>
          </p:cNvSpPr>
          <p:nvPr>
            <p:ph sz="quarter" idx="1"/>
          </p:nvPr>
        </p:nvSpPr>
        <p:spPr>
          <a:xfrm>
            <a:off x="533400" y="1600200"/>
            <a:ext cx="8229600" cy="4648200"/>
          </a:xfrm>
          <a:noFill/>
        </p:spPr>
        <p:txBody>
          <a:bodyPr/>
          <a:lstStyle/>
          <a:p>
            <a:pPr eaLnBrk="1" hangingPunct="1"/>
            <a:r>
              <a:rPr lang="en-US" dirty="0" smtClean="0"/>
              <a:t>Example:</a:t>
            </a:r>
          </a:p>
          <a:p>
            <a:pPr eaLnBrk="1" hangingPunct="1"/>
            <a:endParaRPr lang="en-US" dirty="0" smtClean="0"/>
          </a:p>
        </p:txBody>
      </p:sp>
      <p:pic>
        <p:nvPicPr>
          <p:cNvPr id="23556" name="Picture 4"/>
          <p:cNvPicPr>
            <a:picLocks noChangeAspect="1" noChangeArrowheads="1"/>
          </p:cNvPicPr>
          <p:nvPr/>
        </p:nvPicPr>
        <p:blipFill>
          <a:blip r:embed="rId3" cstate="print"/>
          <a:srcRect l="2921" t="28438" r="6448" b="43741"/>
          <a:stretch>
            <a:fillRect/>
          </a:stretch>
        </p:blipFill>
        <p:spPr bwMode="auto">
          <a:xfrm>
            <a:off x="457200" y="2133600"/>
            <a:ext cx="8458200" cy="1946275"/>
          </a:xfrm>
          <a:prstGeom prst="rect">
            <a:avLst/>
          </a:prstGeom>
          <a:noFill/>
          <a:ln w="9525">
            <a:noFill/>
            <a:miter lim="800000"/>
            <a:headEnd/>
            <a:tailEnd/>
          </a:ln>
        </p:spPr>
      </p:pic>
      <p:sp>
        <p:nvSpPr>
          <p:cNvPr id="23557" name="Text Box 5"/>
          <p:cNvSpPr txBox="1">
            <a:spLocks noChangeArrowheads="1"/>
          </p:cNvSpPr>
          <p:nvPr/>
        </p:nvSpPr>
        <p:spPr bwMode="auto">
          <a:xfrm>
            <a:off x="533400" y="4495800"/>
            <a:ext cx="8229600" cy="954088"/>
          </a:xfrm>
          <a:prstGeom prst="rect">
            <a:avLst/>
          </a:prstGeom>
          <a:noFill/>
          <a:ln w="9525">
            <a:noFill/>
            <a:miter lim="800000"/>
            <a:headEnd/>
            <a:tailEnd/>
          </a:ln>
        </p:spPr>
        <p:txBody>
          <a:bodyPr>
            <a:spAutoFit/>
          </a:bodyPr>
          <a:lstStyle/>
          <a:p>
            <a:pPr>
              <a:spcBef>
                <a:spcPct val="50000"/>
              </a:spcBef>
            </a:pPr>
            <a:r>
              <a:rPr lang="en-US" sz="2800" dirty="0">
                <a:solidFill>
                  <a:schemeClr val="bg1"/>
                </a:solidFill>
                <a:latin typeface="Cambria" pitchFamily="18" charset="0"/>
              </a:rPr>
              <a:t>Vector to raster conversion generally involves a loss in precision</a:t>
            </a:r>
          </a:p>
        </p:txBody>
      </p:sp>
    </p:spTree>
    <p:extLst>
      <p:ext uri="{BB962C8B-B14F-4D97-AF65-F5344CB8AC3E}">
        <p14:creationId xmlns:p14="http://schemas.microsoft.com/office/powerpoint/2010/main" val="2871240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04800"/>
            <a:ext cx="9144000" cy="892175"/>
          </a:xfrm>
        </p:spPr>
        <p:txBody>
          <a:bodyPr>
            <a:normAutofit/>
          </a:bodyPr>
          <a:lstStyle/>
          <a:p>
            <a:pPr eaLnBrk="1" hangingPunct="1">
              <a:defRPr/>
            </a:pPr>
            <a:r>
              <a:rPr lang="en-US" sz="3200" b="1" dirty="0" smtClean="0">
                <a:solidFill>
                  <a:schemeClr val="bg1"/>
                </a:solidFill>
                <a:latin typeface="Cambria" pitchFamily="18" charset="0"/>
              </a:rPr>
              <a:t>How an object on Earth can be defined?</a:t>
            </a:r>
            <a:endParaRPr lang="en-US" sz="3200" b="1" dirty="0">
              <a:solidFill>
                <a:schemeClr val="bg1"/>
              </a:solidFill>
              <a:latin typeface="Cambria" pitchFamily="18" charset="0"/>
            </a:endParaRPr>
          </a:p>
        </p:txBody>
      </p:sp>
      <p:sp>
        <p:nvSpPr>
          <p:cNvPr id="13315" name="AutoShape 2" descr="data:image/jpeg;base64,/9j/4AAQSkZJRgABAQAAAQABAAD/2wCEAAkGBhQSEBUUExQWFRUWGBsYGRgYGBgeGxwdIB0aGBoeGhkfGyYeHBkjGRcaIDAgIycpLC0sHB8yNjAqNSYsLCkBCQoKDgwOGg8PGi0kHyUpKSwsNiwsLiwpNTUsLDAtLC80KiwsLSwsLDQsLy8sLCwsLCwsLCwsLywsMCwsLCwsLP/AABEIAO8A0wMBIgACEQEDEQH/xAAcAAEAAgMBAQEAAAAAAAAAAAAABQYDBAcCAQj/xABFEAACAQIEBAQEBAMFBgQHAAABAhEAAwQSITEFBkFREyJhcQcygZEUobHRQsHwI1JiguEVJDOisvEWNENTJTVyc3SSk//EABoBAAMBAQEBAAAAAAAAAAAAAAADBAUCAQb/xAAxEQABBAAEAggGAwEBAAAAAAABAAIDEQQSITFB8AUTIlFhcYGRMqGxwdHxFCPhQlL/2gAMAwEAAhEDEQA/AO40pShCUpShCUpShCUpShCUpWDG45LKG5cYKgiSfUgD8yK8JAFlBNLPVX5kxGItXc9u40FSbdsKuUsollbSTmABGoPza6VGc28bW+Ut2rsWyIY5iiySAM508oH67HSqZxviF21hWw9rELcVbpKhQdoEFW2g5iMo6z3rIxGMD8zGcK1B4/dRTTgaD6rBxvmsG41wM4xEzIkQf7sjWANI9KkeBfFnFF7SXcrDNqcoBYbRM79jG4qq8awTYS81q7/xoAfKdIYAyDG8EdN5r5b5evXXt27aOTEqjKVJHzSBGxGs9qiizxWATZOvn+1n9bIHabr9H0qq/wDj3DWLAF66PGtqq3EXU548wB+UwQZMwO9YLHxHTXxLLqRB8pDeU9TtqOwn0rbdjIW0HOAtbHXM71caV5t3AwBBkESD3HSvVVJqUpShCUpShCUpShCUpShCUpShCUpShCUpShCUpShCUqsY3n20l25aVHd0JB+VVkaHc5oB0mPvVewnG8Zdvn+3KruwCpA9EBUxAjUydazpukoInZbs+CS6Zo21Vr4zzWuHvrZ8K5cZlzDLljcjqR1WoDi/OSX7ItNaZHa4kqSCMqsHJDDT+GIPetDiWIuC9mNwuQCFzAEqDE6x3WQOn1rF4iFczKM4GVRG06k+5PX0rExHSr3ucxp7JB3Hgp3SOdfcs3FrKmNpI+UCdN/60qG5ouJhLcooLabgRM6HQDaP0qKxfORsXotwwiDt31g96g+J8be9iC8s6kgBWHtoBtvUcWGc45nDTdSyTNogbrWv41r7qCAGLDvrPcfWuhY7E3L91Lj3STbBUFYUx2zLB6n86oeJ4mFIyAZl6wDHsfTvWnY4lcTNlcjMIP8AXSrHxyPbTDlCnZIG3eqnMdyloWtMGiZU794nvXjinMvlNq0uUCFzdYAgjX7TURgOJvZYlSddx3/1qWfC27mF8V8qXHeA2oGnf0MGuHMLSOu7QvT/AEL27vJp3qZXnnHJhsP4LEW7QgkKDMT83oBp20q/co/EyzjGFt18K4dBJlWPoehJ2Bn3muT21v4S2WeChGQIXnfqAJH271CYXEG26sNwelXYfEyCyDY4fhMbiHxka+YK/U9KheVeYExWGtNnBuFAWWROhykkdASDU1Nb7HB4Dgtlrg4WEpSldLpKUpQhKUpQhKUpQhKUpQhKUpQhKVixGJVBmchRIEnuxCj7kgVzrnnmYXcXYw+GuuHW4RcysVQjTMNDrGU6/QTSJ52wtLilSSBgteeZFQYq7lCAK0yAJzEBnLNvMtETAjavfDiqqrxOYwW6Ae9Vjm6ytq14eYjMwJKg6d5kydxU3yzjrV2wlu0SRb0eRrptPSDp9jXxclyuM3eT6KHPb6ULzO+Je5FhWYGTK7/vtFVvDX8Wt0IM+f8AutPXqZ6epq54/mlMO2d1zsxKgKYiIn6QRVI5g43dvXmZwU7JqIHT1mqMKC9lZRx3CRILdodV4xvA7qQzKqhiYGYCPoTt969YVLimXJCKOu3YQP51F5proF3gdqxwy2LqH8RdYuh80G3I0aTABmRAnarix2U5iPb96pRiIJ8Be6oeJKliV2PptWLLXu7cliSN+1e7GELgmQANZJpt5Rquos7e0HUOeCwAVlbEsVCk+UEkDtO/6VuWrKomZwGzEAa7Dv7/ALVqYvDhXIma5Dg40ujI2Q/2XtwXm5eYgAknKIEk6DsPSvlpJIHcxX26kAQZkT7ehrd4Jftrdm6JGVhvGpBAMwdQTP0jrXt0NFxpkNd/quo/Da7h8O13NiEzBVUiYUCerGAWnSBt3PS0c+C02CbxLot7NbM6FhJUabg/lv0rgvCcTlfL0b9elbPFOZrt6yllj/Z2ycg7A9J+n0prJi1hhy6V9U1mKAjLKV0x3Ot27hUslnDqdbivGdegYATO2s6xrUnwbmPF4y7ZspdW0EAJM6vliSZksT/dHqTtXJbeLYbMdo3+lXH4dujYi0b1woFeVbuRGVSegJ0n6dZpAMoeMztNBvS9a6TMM18Au70pSvo1sJSlKEJSlKEJSlKEJSlKEKq8/wCKtnDG2XXNntlkzDNlzbhZkj27VXU4bZsgXFQNpEwPp0mJqV51sh8QvlWUtZi3WCzafTKfuajONYxLWG8S558q6QYk6V8j0lIZMQWjhQUMnxElU7njiVq6bYW6HafPlGijSrHy5at2cESJyNrm2LSKpOJ4xh3whtfh/wDeDczC7IBA8vl01aYO/erNy/j7z4I2hbllUqAdNI0/Lp+9Lnj6uNoB5KjY4F5PgqlxTiOe8CikhXJGbYmRp7SK1Huvib+pGZyB6Dp9gKmsLiruHtC0EzMSWcNsJ/hGsEwJnXeonimEQEtbMARKnoT0B60+Ii8oHgDuljuPHv0pSGF4UcMReuhblsESEbRlzDMM0aSJFW7jPxSt37mVM6WsqgC5ZtXULbnPblXAExK3Dt8tU7AK9izmusvhXR/wjqWB6gbKY1n2npWxa5jwmQLc4fbZlyAMly4mYLIJbU+ZtJiJ6zAqrCyOGYEjzr5JjXmI5QQPPVS3H+FWirC+i4fEwhteExbD30a4il7JYkghXkpM7HvFe43wgYe+4dw6hiFKQwI3BBmIgzH0rqvO+Gs3+BO1u2qi1aW4iwJtRlYrp8rBZUj3rj3FcDct3mS4pVs2zeu2vbUa+oqjExBpGXROxbGhrS0b9y1boiPNmHTfT6HasRFeZJMD6/sPWpTga7kHSNQfyM/ep3nI21I0Oj7Q3UaBXtB1iQNT/rV94H8OrmJcE2zbtsM3iMDEf4ROpP0qmcRwdzD3btlgQyMVYex0+nUH2r0Zi3NVDxXkgee24Kc5c5dN1XxSlfCsAl1becvlUDrJI83ud6hsdZgEBIUGc0/T7elTmCxV/hzGxe/8virXmjUFLi5fEU75knb0I6g1WsVeZtzKjyhuhI1P1ggntI70OjoiuG69LRVVtusdiznIUbmpnhKMFIYQJ07+v0qFtsVIIJBG1XD4eXVOKT8QA1piV84kSwIEz0zEa9KXI0u7NiiQunZS/K12hXaOWWY4OwXJLG0hJO+wj8qk68WbQRQqgBVAAA2AGgA+le6+iaKaAtxooAJSlK6XqUpShCUpXi9eVBLMFHckAfc0IXulQnFOa7dlraqPGL5tLbIYiO5jrW3wnjtrEA5CQy/MjCGHuO3qJFJE8ZfkDhfcuA9pNWq5zir28VbugMbZtlXIUsBlJbzRsMrHX09Kh8ZjETDFh51cnKIkQTEAH+pq98YwwxFi5ZV1BuKQDvE9YB1rl54UwxD4cMWSy+kwJPU+izJ+1fPdKYfI8yjipJgWu04rNg+WrVtkxCrrIJUAGO8eo2qQxeOVF8XMEOhIkRAnVvyr1eUIB4TnzGIkb956VC864JjaVLSAZvm3On67iscW8gE9yUew00FA4Sx4l+9fbzKmY29iCdSCB6AfeqmzTqasHD8T+EW5mbMSICevcjcVbfh/w62VvrjMGYuBSrMmhidBJlWOaZEesVq4cU82RWgB22Cka0SEDztcxL19O1XTn7jOCukrhrARwQGeBqEGVVWCVURuRqYFVnD4U3UjYKdPWdye52qp7mt46Lp7mNcA0bLLwzmO5Zw2Iw6QExACv3gBgY9w2vXQVt4nmdr2Ga1iF8VlthbTz5wdgC38SbHKfcEazGYjBm2uomdJGw/103rTCn+v69D9q9D8w0OiYxxcbaaA4EqatYBcJiLJuBL1vyPpIVtiwmJBDAgyOlT/ACVjbPgFm/DeO4GGt27mhyAMS2YCFuM9wCWIkLuKgcBxcXGs28Qoa0jEnUgmYkTvGm3q0ampflDlP8UhvXbXh2sPYDwoIN5iGuAk9j1y7DKPWmRWbtdxudTiNyR9CSpTgnFPwL+K9wq6ZlawwcSChK5jsJcjQ69aiuM81HEMGuskwTKqBOw1jcwoAntUFzFibj3nuNq13zHsT1+x6V6u8IQJaKObrvpktiWzzAXbVm3yrJAgmJEyhpczK0mud0kZ3jKz2WpjHFxpTMW/ukTA7jsPTvVv5T5dv3MPD2CqMIDXSqWSolgXcN4rAMSfDthAxEsx6U+9g7ls+ZSpXffQ/wAjNbl3mW81q3aZpW2WKiNPNqdPf9afE/IKAsLqHECIFpbz+Fc8TyxgrcWGxBZ4DJeZU8HqCDlYkDNOuywAZiTr8B5fGIxJsNdW2RIBHmzETokQDtMyNNqpGKxmchgMpAjSpDAczX7RHgMUcqVJAljOmmmh221pJYHOBc3S9RyUrrWF1kaeC7dzPzYOHiwHU3FeVZiwDeULrEQSZncVOcO4gl+0t22ZRhIP5fcHSvzlx/iuKvOWxRuFjpDrl+UxosACCDMdZmpjk/4i3sCMkC5ZmSp0I9m3Gw7+1aTcUQ85vh+YVbcb2zm2XfqVocE4zbxVhb1oyrd9weoPrW/WiCCLC0gQRYSlKV6vV5uXAoJJgASSeg61z3jPGvxpsh7BW0LpIJYHMMpAlY0Oo71aecG/3UrMC46IT6FhP3Aj61VsYcty0NlH7/tWB0tinM/qbsRr6lSzOJOVa9zBWbV0OoymdguwrxjSly6DmYLl80GMw3y6bgmNO4rHjLjM3m3Gw7Aiar/E+LtZLkiQAIH6H86+caXPdlYpnENGqlL2EtTK2wnt0+u9a/C+ILadrtx8qsZGZvMd9SSZM1GYLjq3rLKzBHGnmMSPf8jVUuvmdi7fbX6D0qqHDvcXB5qkh8oFFoV64lxlXcNZMyToBIP9Ht3qw8KJZSXI2jUyQesT01rnnLfFbdq4pYDKDqCTJ0gmYiui4O6lwlraK6EDsO+1Lli6twHPyXcT81lUDj2P/t5tJcW7aOj5QJjqQ2407V8t87Ym4ssWO8+ERpPdRrWvxt7tu+XuWwuUkNlaZB9DrvB+9R+KxNtyGUFW/vjQ/lv9a0YoxkArTv3550THPa0U4e3+c+C2LOGtOnlOYjUxo3XQgnT/AErTHE2khfKoOggbevrW3g8WVZTiQTaaNV09iSuoI3HrFfbvBVtYkpq6kSrd1PmRpH+ZfcetPDQAS7X5rj+OOrc8en75Kz2LhuC2ohi7Qc40Eak9gBvPpXniGKTENltmI0QER5FkD6mS31isq8OCW7hVtXIsr1Khpa5/yLH+ata/gGFkADVb0A7SHSRr72q8aG1odd1y1n9dcSCfQcPqfQLT4hghb6yCDHeY/c13b4a3P/hlsM6sFBGhBCrvB7RJ0O3tXBcQHDQ8yO5J+1TqSlkjMy+QhipIMR5hPYiRFNjxHUEE6rnDz5XahYOJ8LQWra2hdvX7zu9vKCf93UlVc2wCQXZWYamFEncVZfhHxPC2b0Xh/bN5bbnUIDuoH8OYkSw31nSoLgGExbhrqX2si4oTT5iijKqg7hQoAA9B2rPZ5ev4Vhdw98+INpRT3iJ/ag42GN4DXAEFWmmECOgOO6mviHyrfTEXL9wvcRzmzLt6KR/CQAB6xprVMscBuvbe6FhFIBJ7nYH8/tW8vNWKMm61w+JKk+IwDQdVMmJn+En6V4xuPCkoZhhqQe89OtKkcQ85Rv43z9VDiIw11nj4qKs4MsxVSDHXofasuHwlwDOhgqSBB1kbwR29Kw4TE5GzROkVlsY8mVHlztJI1Czp5R3PU+prp2fgksYHAkrbv8z4i7pfuveXorkmNMuk7abxv1qe5JtcOYP+LDZoAUDORuZJy9dFqnXrBRivbSvi3CJgxO9d3ZzDXz2XIeQ6zr5r9HcoYfDW7GTCPnthiYJJKkxpBAI2mD61OVwn4XYu42PtoLpQRsN2CjMV7EGOu242ru1a2FkL2aiq08FtYaTrGXVJSlKqVK0+MYFb1h0bYqdeoI1BHqCAaoWIk2bTkjQAxrqTB/SrtzHjfCwzkfMwyL/9THKPtM/SqXxGxFpQpkJ5fyj+vevmumy2wBvX30+6lm+JbWKAyvp5sv6yBVA5xsbAkBpAM9IJ1/X7VeUxozidAU8xO0jzffX8659xK0cdjnIlUWQCR06H6nX2rKhov6wmgFHN8Nd61eE8rfibwtrftWwwJU3GIk9FEDUk/wA/Y7ttrGEBsY7ATeRvmW8ysZ188FlIgggiBHTedPE8k3Qz6+VFDZjpvsPeq9cwxLRBzExr3rZglY4aGylRta2s2h8gR9VI8U4Q+HYLchWYZl8yMGU7FXRiDPYxUhwXmI4dMjqxEkjpE7/nWvxjhJwyqj4cqxAklI6bzode9Qy3A2geANgW0+k1y+NszaI0XZjF5owR6WFe+AYjB4y9c/GSqZTlMsIbQA6Anad+1RXNvJZwORluC7avH+xcaeWMwD9M2ukaH8hX2DIYkj2O/bUbit6zh3vIQzmJ00U7fSZ9Z6160tiZl4fP/UuORrhkf7r1iMbIFpV1IynN06Vt4pJsDw2OfDqUfv4baqR6I+noDUbisPlKIzakQHOx10B7QI11qQ4ZaGGbxHMqAQ6gaFToQe/f6Utha2vH5psBdHIGnVrtP9Wte4llXD7McrXH1/icx9wiDSsy4/xbN9QMpVVuKQdfK4n65WNamJ4emHxVxG1SMyRrmU/L76H8jW1buAWyVQJ5SVkiT19zXcpa14NJkzjFiNtAKr0WDiWGVEUBjpsCZ31J95ra4CpxDtbfzKRmOvQQIj1MVB551mZ61t28QbaAoxVpkkb/AOH6b0t8ZyZb171AHHPmKtf+3ktq0L5E8oA3kGIPatLh/Hbl5/DRZmWMn5YIOhnaelVq5fJLEnViSY0BkztWwmJNmDbchmXUj32Hbakfw2gHTU96664k+Ct/EsOHtOi2wHfUiNCds07dAJNVrifAzaAAbO4EuB0naBv0NZuD8SvtdXLL9G9u7GnHxct32uAFQ8diNo326UuFr4n9XY71294e3NSgDXoaUikVqWmy4hkjQ0/Jb2Ft3CC6NJ1kSZ/71v8ADMF4lwC+AqtALwMwmBMT0GvSoMNFfVcz69KSWEqZrDlLuAX6E5P5CsYCWQm5cYRnYDbeABtOnXoKs9QfJAb/AGfh8xJOSde0kgfQQKnK34QMgoVxW7EAGDKKSlKU1MUFzagNu0D/AO6pH0VzVOx+LksqmVJk+8Rp6Vt4/jBu3TdbXKWS0g2USRmP+Jsv2j3qNxGFZIzRJ6da+J6TxAmlJZtsonuzGwtzB37WQBolZ3+/6RWVbVi3p5fMZ/bauX8Rw1+xcLktAaQQTr1H06VGYrGu7S5Zj6/99q6jwmYAgghR9cbqtV1fjPGbJHhliAzAOwAMLsTHXT+jU1ykvC714nCoDdtAQzZpI08y5j3MTAM1w9+JZrYQ7g7nt0/Wrb8MeI4a1jbbXSVYKyhv4Qx0lvTKSPSfrWlhGdQ7tgancjml2yRwkGZvuu6YjCpcEOquOzAEfY1TOb+WrL3JNpI8HKvlWAQW20/xCruDUJzheRcOcxIYkeHG+b9omT29YrTx8YfA43Va+y0pBbSVwK/y9eT5l02BzCPp6Vr3LDpmyk5REkaCdP3rpXGMMjIGOgIkAD5QBG/eRVEbFEXPDcZlbYxGh01FfPQ4h8l2BosSWMNKjLmMLIUYZh0J3H1rZwGLLr4TiZlc06xH9a1hx5VGC5PKNzPm12IPb0NXLgfKdrGcNuNhXX8UjFsubzZQBCsOksCQdulXCPrG00ePP4TomSOaANvoqvxPBM5QoJW2mX2EmJPaWjX2rUTh1xgYU+UEn2Gp0rXscUe1cLgQ0+YEaHSHDL1DaaV223Zu4WzdVgt3CX7cWsgAYZlIIYmNGkQCT2BGgp7IHECzoFa7BGTKS7WlxP8AA3FtWbjKRbusQrHZsphoO2hr1fcEyAQp+Wew0B/KpXC423a/B2cWjtbs+MblpTDlnYwpEiAclvtKk96uGA+HrcQvNfxeXBW3/wCFhkyhwNlkH5RtpEkzoulNMOY2F7NhGu201K5n4g6a19LVM8x8EXD3zhwFLIxUkdeg3nfeKksByZDA3WBHVV/Se1QS4iOIW7T6qJjYgTTSSO/7qB4RjzauhgY6HtB7/kfpUhx/j/igIhXLGsEEk/yqaxtvCW1BNtCJjTp023qKxRwRHkUa9835KZ+4qRsrJHiTIVyaF66dyrmak1Z8Ny9YxFsm0crDfeQf2PaK+4Xko6+I4EDdZ/OdBVBxkIuzRHhqrM7CMzW/ZVmakOFWjJc/KoP39PapjE8pIv8A6wHYNlE+2tR+OwVxUUIrlIMkDQ6nc1z/ACGSimndZ7xV9n5rp/KvxVw3gpbuq1nw1VAZDTAAkgAEfQGuiI4IBGxEivyxZMMDGbXbvXb/AIcc8HFzYe2ENtBlidQIWIJJmCNZ71s4bEG8jvRW4XElxyP9FeqUpWitFcysAW5sXVyMH809pMEHqD0bsfetllF5o2VOvU/sNK3OZbf4jGASclkZdP7xgt9Yyj0g1gayqIwU+bL036wff1r4bExhkrmjVoPI91nkUaWth8JbOeVUlHmHErAPUa6ESDvVf+JXC/Hu+NZthFRAsAAZhJOYwNDrsdYH0rfTGhM0sANM3oNDWDmXmZGw/h22/tLqyJ6KdR9SB/UUYaZ4blbpqlyVlIK5vhbHiOF+9buJsYddP4h1SSw9TGn3rxgr9sIytIzbxO3aRrXnGY1cnh21ygnXppvt6xWoczn1qlRPbdix5K5cj8T4kiE2Rdu2l2DISpHtO/oIPvW7xD4iJc/8wrW7jFkgqYRRGpnaTPc6axoKlvh58Qle01m6tuyti3IcEgHUADKZJYyTp1B01qrWsM3E7luwxW1bAC+JkZ2dtzBA7yZJgebWmTMDmtYXEg78KVTXh1G9D6UrIlkXLSqYOdo/yjzfaTNVfja4bxYstJQkNpoCOx7d+lOO8Nv8HZV/EWr1onRM0XE6yEmQNNwY9qrfEOLJdGW2qopOYxMk/wCLrAJOgkVA3BSRPo+/5CViGENtWHkzgmFxF2+uIabfhZvEnLkYsoXzTqxkjLBntUbjeGfhb02LuS7a1W6hIDDuT0BHf1BmDWbhHCm8NjZZfEOniEmVHZAJgnq3TYd6Y7guJSzb8S8zI7EFM7GAOrToQY2qvr49Gh2oXMZDGA634D5HUfdVzi17xDmdcl0nzgrEzqGA6f8AaKu/DPidfOBuYe4lpz4YW3K/whcuXJsx0BHrOhG3njHCBewsBZZUzITuIEwPQxGXbURtUVynbVvBJAhCzH6Bj+1NixQdGDHe9K1xJazqz/1XusHKfEXe/aZgjvh9bbvMz/CGM+YKZYA9Y6aVcsYTexBu3La5mAzEEkZhpKg6roBpJ236Cp8kYecz5dzI7ADsPc/lW3x3mNku+HZ8zxliJgn9Tp+tZ+LklllMLNudVxMTI8jels8Sw2HVjce5Fxm0LHMxb/qOvWoXiXMjs+kQogH16tWtj8O9o5rnmuMPM5MxPQdjFaOGwT3DCKWPoJruKBlZnuzeJ2URyF2W6HHx8kl7hgZnP1Nbg5fvxmZCo9Y+3cfWsGGvvaYgCHmOsj6d66Rw7K+CZ74ytk8wOhXpPpO9dTzPjIygUhoaba3hxXO8Ab1tybYII0P7HWt7GY/EkSx0XoP5gb1H3uIPmOVyQCYMRI2kj2rGuPcEnMZP9bUwxlxzEBStv4Ra38Pg7mJDXHaQm5I+8fSrVgeK2bilFI0EZY1iOg6/Sqg3Hrngi2IUAkkjQt7/ANa1qWMWyTlMT6UiTDOlHa0rak0O6s7edq7WfwpARSmhzRsZ6k1oY3mJbV9XtMVZdMy6EEenbpHUVVRdObNJnea2bIa/ctoBLkhR6knShmEyPzWSvDIXDQL9HcC4wMRhrd3QFl1HYglW+mYGlZeDcMGHsW7SmQgie53J+pJNK+rZmyjNvWq3W3QvdVrmTAHDXDfUnwnabg/useo7BvyPvpCXriX3/soJHzGRHpXSrtoMpVgGUiCCJBB3BHaqtxXlEWlV8FbUOCcyFvnU+rHTKQIEgRNYWP6MLiZI/Mj8KeSMg21c+5q5WL2vGUw40K9wCfzEGqLisU1wgsZgBR7DauwvDIizJMu32J/MmqnjOR7S4fPmfOZadIG5jL2rLw87Yxldw2+6hkYbzNVDipLCcvXnuWxkZRc+ViDB9ftWfhPLb37iJOXMTM9ABM+p0OldIxdwKLdlCSy6DvoKpxGK6sdnVeg9ZrfPOii+E8k2sOpa83iekae0VGYrity5e8PBsbYEg3f7o6hY6xpp39auWMvBbeV/OxE/1Haud3OYBaumLRUAEQNJ/Ye1RNL3vzN1cNvNdEtipa/G7VrDkKoL3SMzXGYltdiTvPWoLws5+WST0HX6Vb8Hw5MRnvESW0B10kamO4G3tWXHYZMKgdejLC9+49T1p7MUGdjUu+6S7O4l90FAWMDjMOTcS20KMzDfT1G8e1WD/wARWb+CuNteQLCsdQMw+XuJ7VYTjLpQvcQW/EHyzJCjaex61zNMEbhuPbIW5b82UaSswSOkgkSOxrqLLiXHMAC3iPv+VUxrXNEexo8lWTl/mFQAl1mzlt22gjv0EVT8PxK7ZD2x5ZDKZGomA3sYEfU1LLa8Rgt5Wt3AvykRmGuokTG9ZeM8EDYqSSFe0tzTeSMp6f3gT9ashyRZgRXH9J2HcY2ubJ/zqs2A4l+Gwm3mIEe51H1k1u8ucDa0FYrnxF4wq9p/nrJ/0qL/AAYe7nJlE0VddGGh+38vSrxynx5beIFy5bBCowLz8mnza6CYyn0PuKkyhzwy6zG3H7flJa/Mcg3PNLe438Ojbw1y8bud1GcqFhYGrbknQSRttWngLtm3YBlARoQWGoPpvI7+hrLxHnXH8Qt3FwOFmxBVrrAwwOhCgwW+mvoKgOG8o282ZmN7EsQQoGUyZDAIIiD30HpTsfBC3LksaaCrs+vPgmyQsjOm9Ks8Vs3GvM4BgtKle3T1Bqdx3NQfDeHdIa5GU5eveSPTerqnwoY2hN8LcjUZJUHprmBPvFU3E8kNgsRaGJKMM2cFWkMoj5gQI1olwz2xh0raArZQGKWPWt1VbysMrm3Ct8uhAIHY9fevWNtKVV0AA2IHQ1YebeafFJshbZtjVSCCdes9PYVp8B5ee/mVWtsGWSA2o7SCPWvBJTQ92iSAQ/sKu5a9Vv8AEOX71kw9thvB6GPWvKcIbqVWO52p/WMq7TXyFzQHEk+Q+q0Kvvwh4D42M8Vh5bIzf5v4fzM/5TVUs2rMQWM99R9q7J8JeDi1gjc1/tmzCd8o0H55j7RTsP8A2SAUaCohkMzw3gNfZXilKVuLUSlKUIVe4nykpDNh8tq4xObQlWnoeq66iNpOmtVHm7C3sLh1ttkYsCFZZ1PqDqu/rP5V0+tPHcHtXntvcQM1o5kknQ6dNjsDr2FZuJ6OiltzRTtOaSJIQ4dnQrjXCuVMfYupiLlhytsEwIJ1EfJOadZOnSo7iHMV4YoO65QrQZB26/X9q/QVcx5l5UsXcbcUFsuj3BP8bHNCncCCD9fpUONwkcIEh1G36UcuHMbRkPFZb9wm2CoztcWS3poYHYVTOKctXQrYhoZVBOX+cdRVzteXChbcwPLG5Cjp9or3wy4GVkbWNSDEAf1P2rBY/K/TuXj2Bw1VJ5Wxa5X/AIRppOkx5o/rrUbd5nLXEZ0nw7hYCY06T6ir3ypwx3v2AbE2gzMWKgpCh19s2aNDrOtWLm34aYfFh3RRavmSHXQMf8a7GTuRr77HXwuB64OmIq9vbv8AFciF7o+ydv2uVcV50e+GWMswAewmTP8AW1SPLfL6XlZk8S4tsMzvkCrBVg41OZpWQNJmD0rxgfhdjC4DWSIYgyVye+bNqOu2vauucpct/g8ObZIZmYsxAgbAAD0AH61VhsJ2qDSBxP7XeFbJ1mZ42XMuF8n3MVZKsBcFokAq4F1equk6ZXWDEkTPUVp8Qwwt4sP/AOlYw4LA9TmfIveS2tWW7gr3C8Wq2zNm4T4BPyx8xw1zqIElG3EddVMdxTiVvMq3LcB79gOmhlGuKxEjeFBGn0pzomt7K2WRjKeI50Ufg+V7v4NcU7W0RixaWgiSSxiNRObY7Ct/k7lkcRcl/ETB2ypVMpAvnWWd9NNB5R07VKcSs/7Vxq4W2MmGsBTejQBZlLYjQM8SY2AHbXpdmyqKFUBVUAAAQABoAB0AFNgwjA7PyVM2ERm+J3SxYVFCooVVAAUAAADYADQCvotAEmBJ3Man616pWku0rBicBbuR4ltHymVzKDB9JGmwrPSvCAd0brl3xI+GhctisIvmPmuWlGrHqyAD5upXruNd6Vw9LvC8QWxFp0ZrZygxBmDuDBiBI6Hev0NWlxbg1nE2/Dv21uLvB6HuCNQfUGo58G2UGtLUUmEBOdmh+S4LxjmV72FTxCpYs+3RTG/r0rHy5yNi8brbQrbO9x5CfTq30BruHBeTMJhM3g2VBbctLH0ALEkDXpU0BG1Jh6PDBqUtuCzG5D7Lm/CvgnZRw1+810DdFXICfU5iY9oNdGs2gihVAVVAAAEAAaAAdor3StBkbWfCFbHEyP4QlKUrtMSlKUISlKUISoHjfKlu+5uh7lt4hjbI8wA0BBBE9JqepS5I2SNyvFhcuaHCiuWcvXmYnIj3IQFsuUsNeoJBMEEaDtUtY5eu3sRBtvZskTcbQF4mFGpO7b+9XLD8JtJde6ltVuP8zAanb9prbrJh6IjZReb19EhsH/orS4RwhMNaFu3OUEnUyZJk61u0pWyAGigqAABQSlKV6vVFc0cPW9g7yncIWU9VdRmRh6hgDXEObMeyPbvpEqbbjtqhP212rvPFj/u92dvDf/pNfnnmc5sNYJ/itWSf/wCZH8qixI7QVEJ0cu3cg8E/DYG2DrcujxrrdWdwGM+whfpVjrzbQAADYCBXqrAKFKdKUpXqEpSlCEpSlCEpSlCEpSlCEpSlCEpSlCEpSlCEpSlCEpSlCEpSlCEpSlCFF81H/cMVH/sXf+hq4PzckWbXYpaj/wDQj+Vd15wu5eH4tu2Hun/kauF85WyqIp6C2B7BCP1mosT8QVEOzvJfooV9r4K+1ap0pSlCEpSlCEpSlCEpSlCEpSlCEpSlCEpSlCEpSlCEpSlCEpSlCEpSlCEpSlCFBc9LPDMZ/wDj3T9kJri/Ph0X2T9GrsXxF/8AlWL/APtH+Vca5/u6kdAVH2UmosT8QVEXwuX6HFfax2LoZVYbMAR7HWslWqdKUpQhKUpQhKUpQhKUpQhKUpQhKUpQhKUpQhKUpQhKUpQhKUrxdBIOUgHoSJ/KRQhe61rvErS73FH1H6VF43gt65veDDsQQPsNK0Tyzd/wfc/tQhS1zmSyNizew/eK17nNqD+BvqQKi7vL16Pl+zD960MRy0xkMh10PmGs6bzQhafM3NP+0A2DsiLcg37gM6AhgimIzEgT2APtXNOdscLl2FM6mfsFH8zXSl+HtpdsOo7wVH6GifDqy22FT/l/epXwue7MSmtkAbQCm+VviDZv4e3ocwRQwESGAAOhIMTU4nM1o/3h7j9iaqWF+HS22DJh0Rh1DAH8m2qWTlm7/hHu3+lUi61SlPLx2yf4x9QR/KsicVtEwLiz71CLyq/V1/Osi8qHrc+y/wCteoViBpWjwzhnggjOWB6GIHtW9QhKUpQhKUpQhKUpQhKUpQhf/9k="/>
          <p:cNvSpPr>
            <a:spLocks noChangeAspect="1" noChangeArrowheads="1"/>
          </p:cNvSpPr>
          <p:nvPr/>
        </p:nvSpPr>
        <p:spPr bwMode="auto">
          <a:xfrm>
            <a:off x="4406900" y="-706438"/>
            <a:ext cx="1285875" cy="1457326"/>
          </a:xfrm>
          <a:prstGeom prst="rect">
            <a:avLst/>
          </a:prstGeom>
          <a:noFill/>
          <a:ln w="9525">
            <a:noFill/>
            <a:miter lim="800000"/>
            <a:headEnd/>
            <a:tailEnd/>
          </a:ln>
        </p:spPr>
        <p:txBody>
          <a:bodyPr/>
          <a:lstStyle/>
          <a:p>
            <a:endParaRPr lang="en-US"/>
          </a:p>
        </p:txBody>
      </p:sp>
      <p:pic>
        <p:nvPicPr>
          <p:cNvPr id="6" name="Picture 5" descr="tree2.gif"/>
          <p:cNvPicPr>
            <a:picLocks noChangeAspect="1"/>
          </p:cNvPicPr>
          <p:nvPr/>
        </p:nvPicPr>
        <p:blipFill>
          <a:blip r:embed="rId2" cstate="print"/>
          <a:srcRect/>
          <a:stretch>
            <a:fillRect/>
          </a:stretch>
        </p:blipFill>
        <p:spPr bwMode="auto">
          <a:xfrm>
            <a:off x="6019800" y="2133600"/>
            <a:ext cx="1566863" cy="1773238"/>
          </a:xfrm>
          <a:prstGeom prst="rect">
            <a:avLst/>
          </a:prstGeom>
          <a:noFill/>
          <a:ln w="9525">
            <a:noFill/>
            <a:miter lim="800000"/>
            <a:headEnd/>
            <a:tailEnd/>
          </a:ln>
        </p:spPr>
      </p:pic>
      <p:pic>
        <p:nvPicPr>
          <p:cNvPr id="7" name="Picture 6" descr="tree1.jpg"/>
          <p:cNvPicPr>
            <a:picLocks noChangeAspect="1"/>
          </p:cNvPicPr>
          <p:nvPr/>
        </p:nvPicPr>
        <p:blipFill>
          <a:blip r:embed="rId3" cstate="print"/>
          <a:srcRect/>
          <a:stretch>
            <a:fillRect/>
          </a:stretch>
        </p:blipFill>
        <p:spPr bwMode="auto">
          <a:xfrm>
            <a:off x="6096000" y="4495800"/>
            <a:ext cx="1600200" cy="1600200"/>
          </a:xfrm>
          <a:prstGeom prst="rect">
            <a:avLst/>
          </a:prstGeom>
          <a:noFill/>
          <a:ln w="9525">
            <a:noFill/>
            <a:miter lim="800000"/>
            <a:headEnd/>
            <a:tailEnd/>
          </a:ln>
        </p:spPr>
      </p:pic>
      <p:pic>
        <p:nvPicPr>
          <p:cNvPr id="8" name="Picture 7" descr="saif-ul-malook-b2.jpg"/>
          <p:cNvPicPr>
            <a:picLocks noChangeAspect="1"/>
          </p:cNvPicPr>
          <p:nvPr/>
        </p:nvPicPr>
        <p:blipFill>
          <a:blip r:embed="rId4" cstate="print"/>
          <a:srcRect/>
          <a:stretch>
            <a:fillRect/>
          </a:stretch>
        </p:blipFill>
        <p:spPr bwMode="auto">
          <a:xfrm>
            <a:off x="990600" y="2209800"/>
            <a:ext cx="2933700" cy="1682750"/>
          </a:xfrm>
          <a:prstGeom prst="rect">
            <a:avLst/>
          </a:prstGeom>
          <a:noFill/>
          <a:ln w="9525">
            <a:noFill/>
            <a:miter lim="800000"/>
            <a:headEnd/>
            <a:tailEnd/>
          </a:ln>
        </p:spPr>
      </p:pic>
      <p:pic>
        <p:nvPicPr>
          <p:cNvPr id="9" name="Picture 8" descr="white-house.jpg"/>
          <p:cNvPicPr>
            <a:picLocks noChangeAspect="1"/>
          </p:cNvPicPr>
          <p:nvPr/>
        </p:nvPicPr>
        <p:blipFill>
          <a:blip r:embed="rId5" cstate="print"/>
          <a:srcRect/>
          <a:stretch>
            <a:fillRect/>
          </a:stretch>
        </p:blipFill>
        <p:spPr bwMode="auto">
          <a:xfrm>
            <a:off x="990600" y="4419600"/>
            <a:ext cx="2895600" cy="1882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heckerboard(across)">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457200" y="1219200"/>
            <a:ext cx="7573963" cy="4508500"/>
            <a:chOff x="288" y="768"/>
            <a:chExt cx="4771" cy="2840"/>
          </a:xfrm>
        </p:grpSpPr>
        <p:pic>
          <p:nvPicPr>
            <p:cNvPr id="14341" name="Picture 2"/>
            <p:cNvPicPr>
              <a:picLocks noChangeAspect="1" noChangeArrowheads="1"/>
            </p:cNvPicPr>
            <p:nvPr/>
          </p:nvPicPr>
          <p:blipFill>
            <a:blip r:embed="rId3" cstate="print"/>
            <a:srcRect/>
            <a:stretch>
              <a:fillRect/>
            </a:stretch>
          </p:blipFill>
          <p:spPr bwMode="auto">
            <a:xfrm>
              <a:off x="288" y="2160"/>
              <a:ext cx="1008" cy="1004"/>
            </a:xfrm>
            <a:prstGeom prst="rect">
              <a:avLst/>
            </a:prstGeom>
            <a:noFill/>
            <a:ln w="9525">
              <a:noFill/>
              <a:miter lim="800000"/>
              <a:headEnd/>
              <a:tailEnd/>
            </a:ln>
          </p:spPr>
        </p:pic>
        <p:pic>
          <p:nvPicPr>
            <p:cNvPr id="14342" name="Picture 3"/>
            <p:cNvPicPr>
              <a:picLocks noChangeAspect="1" noChangeArrowheads="1"/>
            </p:cNvPicPr>
            <p:nvPr/>
          </p:nvPicPr>
          <p:blipFill>
            <a:blip r:embed="rId4" cstate="print"/>
            <a:srcRect/>
            <a:stretch>
              <a:fillRect/>
            </a:stretch>
          </p:blipFill>
          <p:spPr bwMode="auto">
            <a:xfrm>
              <a:off x="2496" y="768"/>
              <a:ext cx="941" cy="1062"/>
            </a:xfrm>
            <a:prstGeom prst="rect">
              <a:avLst/>
            </a:prstGeom>
            <a:noFill/>
            <a:ln w="9525">
              <a:noFill/>
              <a:miter lim="800000"/>
              <a:headEnd/>
              <a:tailEnd/>
            </a:ln>
          </p:spPr>
        </p:pic>
        <p:sp>
          <p:nvSpPr>
            <p:cNvPr id="14343" name="Rectangle 12"/>
            <p:cNvSpPr>
              <a:spLocks noChangeArrowheads="1"/>
            </p:cNvSpPr>
            <p:nvPr/>
          </p:nvSpPr>
          <p:spPr bwMode="auto">
            <a:xfrm>
              <a:off x="4601" y="3378"/>
              <a:ext cx="458" cy="230"/>
            </a:xfrm>
            <a:prstGeom prst="rect">
              <a:avLst/>
            </a:prstGeom>
            <a:noFill/>
            <a:ln w="9525">
              <a:noFill/>
              <a:miter lim="800000"/>
              <a:headEnd/>
              <a:tailEnd/>
            </a:ln>
          </p:spPr>
          <p:txBody>
            <a:bodyPr/>
            <a:lstStyle/>
            <a:p>
              <a:pPr algn="l">
                <a:spcBef>
                  <a:spcPct val="20000"/>
                </a:spcBef>
                <a:buClr>
                  <a:schemeClr val="accent1"/>
                </a:buClr>
                <a:buSzPct val="70000"/>
              </a:pPr>
              <a:r>
                <a:rPr lang="en-US" b="1" dirty="0">
                  <a:solidFill>
                    <a:schemeClr val="bg1"/>
                  </a:solidFill>
                  <a:latin typeface="Century Gothic" pitchFamily="34" charset="0"/>
                </a:rPr>
                <a:t>…….</a:t>
              </a:r>
            </a:p>
          </p:txBody>
        </p:sp>
        <p:sp>
          <p:nvSpPr>
            <p:cNvPr id="14344" name="Rectangle 11"/>
            <p:cNvSpPr>
              <a:spLocks noChangeArrowheads="1"/>
            </p:cNvSpPr>
            <p:nvPr/>
          </p:nvSpPr>
          <p:spPr bwMode="auto">
            <a:xfrm>
              <a:off x="3888" y="3378"/>
              <a:ext cx="713" cy="230"/>
            </a:xfrm>
            <a:prstGeom prst="rect">
              <a:avLst/>
            </a:prstGeom>
            <a:noFill/>
            <a:ln w="9525">
              <a:noFill/>
              <a:miter lim="800000"/>
              <a:headEnd/>
              <a:tailEnd/>
            </a:ln>
          </p:spPr>
          <p:txBody>
            <a:bodyPr/>
            <a:lstStyle/>
            <a:p>
              <a:pPr algn="l">
                <a:spcBef>
                  <a:spcPct val="20000"/>
                </a:spcBef>
                <a:buClr>
                  <a:schemeClr val="accent1"/>
                </a:buClr>
                <a:buSzPct val="70000"/>
              </a:pPr>
              <a:r>
                <a:rPr lang="en-US" b="1" dirty="0">
                  <a:solidFill>
                    <a:schemeClr val="bg1"/>
                  </a:solidFill>
                  <a:latin typeface="Century Gothic" pitchFamily="34" charset="0"/>
                </a:rPr>
                <a:t>Use</a:t>
              </a:r>
            </a:p>
          </p:txBody>
        </p:sp>
        <p:sp>
          <p:nvSpPr>
            <p:cNvPr id="14345" name="Rectangle 10"/>
            <p:cNvSpPr>
              <a:spLocks noChangeArrowheads="1"/>
            </p:cNvSpPr>
            <p:nvPr/>
          </p:nvSpPr>
          <p:spPr bwMode="auto">
            <a:xfrm>
              <a:off x="4601" y="3148"/>
              <a:ext cx="458" cy="230"/>
            </a:xfrm>
            <a:prstGeom prst="rect">
              <a:avLst/>
            </a:prstGeom>
            <a:noFill/>
            <a:ln w="9525">
              <a:noFill/>
              <a:miter lim="800000"/>
              <a:headEnd/>
              <a:tailEnd/>
            </a:ln>
          </p:spPr>
          <p:txBody>
            <a:bodyPr/>
            <a:lstStyle/>
            <a:p>
              <a:pPr algn="l">
                <a:spcBef>
                  <a:spcPct val="20000"/>
                </a:spcBef>
                <a:buClr>
                  <a:schemeClr val="accent1"/>
                </a:buClr>
                <a:buSzPct val="70000"/>
              </a:pPr>
              <a:r>
                <a:rPr lang="en-US" b="1">
                  <a:solidFill>
                    <a:schemeClr val="bg1"/>
                  </a:solidFill>
                  <a:latin typeface="Century Gothic" pitchFamily="34" charset="0"/>
                </a:rPr>
                <a:t>…….</a:t>
              </a:r>
            </a:p>
          </p:txBody>
        </p:sp>
        <p:sp>
          <p:nvSpPr>
            <p:cNvPr id="14346" name="Rectangle 9"/>
            <p:cNvSpPr>
              <a:spLocks noChangeArrowheads="1"/>
            </p:cNvSpPr>
            <p:nvPr/>
          </p:nvSpPr>
          <p:spPr bwMode="auto">
            <a:xfrm>
              <a:off x="3888" y="3148"/>
              <a:ext cx="713" cy="230"/>
            </a:xfrm>
            <a:prstGeom prst="rect">
              <a:avLst/>
            </a:prstGeom>
            <a:noFill/>
            <a:ln w="9525">
              <a:noFill/>
              <a:miter lim="800000"/>
              <a:headEnd/>
              <a:tailEnd/>
            </a:ln>
          </p:spPr>
          <p:txBody>
            <a:bodyPr/>
            <a:lstStyle/>
            <a:p>
              <a:pPr algn="l">
                <a:spcBef>
                  <a:spcPct val="20000"/>
                </a:spcBef>
                <a:buClr>
                  <a:schemeClr val="accent1"/>
                </a:buClr>
                <a:buSzPct val="70000"/>
              </a:pPr>
              <a:r>
                <a:rPr lang="en-US" b="1">
                  <a:solidFill>
                    <a:schemeClr val="bg1"/>
                  </a:solidFill>
                  <a:latin typeface="Century Gothic" pitchFamily="34" charset="0"/>
                </a:rPr>
                <a:t>Heights</a:t>
              </a:r>
            </a:p>
          </p:txBody>
        </p:sp>
        <p:sp>
          <p:nvSpPr>
            <p:cNvPr id="14347" name="Rectangle 8"/>
            <p:cNvSpPr>
              <a:spLocks noChangeArrowheads="1"/>
            </p:cNvSpPr>
            <p:nvPr/>
          </p:nvSpPr>
          <p:spPr bwMode="auto">
            <a:xfrm>
              <a:off x="4601" y="2918"/>
              <a:ext cx="458" cy="230"/>
            </a:xfrm>
            <a:prstGeom prst="rect">
              <a:avLst/>
            </a:prstGeom>
            <a:noFill/>
            <a:ln w="9525">
              <a:noFill/>
              <a:miter lim="800000"/>
              <a:headEnd/>
              <a:tailEnd/>
            </a:ln>
          </p:spPr>
          <p:txBody>
            <a:bodyPr/>
            <a:lstStyle/>
            <a:p>
              <a:pPr algn="l">
                <a:spcBef>
                  <a:spcPct val="20000"/>
                </a:spcBef>
                <a:buClr>
                  <a:schemeClr val="accent1"/>
                </a:buClr>
                <a:buSzPct val="70000"/>
              </a:pPr>
              <a:r>
                <a:rPr lang="en-US" b="1">
                  <a:solidFill>
                    <a:schemeClr val="bg1"/>
                  </a:solidFill>
                  <a:latin typeface="Century Gothic" pitchFamily="34" charset="0"/>
                </a:rPr>
                <a:t>…….</a:t>
              </a:r>
            </a:p>
          </p:txBody>
        </p:sp>
        <p:sp>
          <p:nvSpPr>
            <p:cNvPr id="14348" name="Rectangle 7"/>
            <p:cNvSpPr>
              <a:spLocks noChangeArrowheads="1"/>
            </p:cNvSpPr>
            <p:nvPr/>
          </p:nvSpPr>
          <p:spPr bwMode="auto">
            <a:xfrm>
              <a:off x="3888" y="2918"/>
              <a:ext cx="713" cy="230"/>
            </a:xfrm>
            <a:prstGeom prst="rect">
              <a:avLst/>
            </a:prstGeom>
            <a:noFill/>
            <a:ln w="9525">
              <a:noFill/>
              <a:miter lim="800000"/>
              <a:headEnd/>
              <a:tailEnd/>
            </a:ln>
          </p:spPr>
          <p:txBody>
            <a:bodyPr/>
            <a:lstStyle/>
            <a:p>
              <a:pPr algn="l">
                <a:spcBef>
                  <a:spcPct val="20000"/>
                </a:spcBef>
                <a:buClr>
                  <a:schemeClr val="accent1"/>
                </a:buClr>
                <a:buSzPct val="70000"/>
              </a:pPr>
              <a:r>
                <a:rPr lang="en-US" b="1" dirty="0">
                  <a:solidFill>
                    <a:schemeClr val="bg1"/>
                  </a:solidFill>
                  <a:latin typeface="Century Gothic" pitchFamily="34" charset="0"/>
                </a:rPr>
                <a:t>Species</a:t>
              </a:r>
            </a:p>
          </p:txBody>
        </p:sp>
        <p:sp>
          <p:nvSpPr>
            <p:cNvPr id="14349" name="Rectangle 6"/>
            <p:cNvSpPr>
              <a:spLocks noChangeArrowheads="1"/>
            </p:cNvSpPr>
            <p:nvPr/>
          </p:nvSpPr>
          <p:spPr bwMode="auto">
            <a:xfrm>
              <a:off x="4601" y="2688"/>
              <a:ext cx="458" cy="230"/>
            </a:xfrm>
            <a:prstGeom prst="rect">
              <a:avLst/>
            </a:prstGeom>
            <a:noFill/>
            <a:ln w="9525">
              <a:noFill/>
              <a:miter lim="800000"/>
              <a:headEnd/>
              <a:tailEnd/>
            </a:ln>
          </p:spPr>
          <p:txBody>
            <a:bodyPr/>
            <a:lstStyle/>
            <a:p>
              <a:pPr algn="l">
                <a:spcBef>
                  <a:spcPct val="20000"/>
                </a:spcBef>
                <a:buClr>
                  <a:schemeClr val="accent1"/>
                </a:buClr>
                <a:buSzPct val="70000"/>
              </a:pPr>
              <a:r>
                <a:rPr lang="en-US" b="1">
                  <a:solidFill>
                    <a:schemeClr val="bg1"/>
                  </a:solidFill>
                  <a:latin typeface="Century Gothic" pitchFamily="34" charset="0"/>
                </a:rPr>
                <a:t>…….</a:t>
              </a:r>
            </a:p>
          </p:txBody>
        </p:sp>
        <p:sp>
          <p:nvSpPr>
            <p:cNvPr id="14350" name="Rectangle 5"/>
            <p:cNvSpPr>
              <a:spLocks noChangeArrowheads="1"/>
            </p:cNvSpPr>
            <p:nvPr/>
          </p:nvSpPr>
          <p:spPr bwMode="auto">
            <a:xfrm>
              <a:off x="3888" y="2688"/>
              <a:ext cx="713" cy="230"/>
            </a:xfrm>
            <a:prstGeom prst="rect">
              <a:avLst/>
            </a:prstGeom>
            <a:noFill/>
            <a:ln w="9525">
              <a:noFill/>
              <a:miter lim="800000"/>
              <a:headEnd/>
              <a:tailEnd/>
            </a:ln>
          </p:spPr>
          <p:txBody>
            <a:bodyPr/>
            <a:lstStyle/>
            <a:p>
              <a:pPr algn="l">
                <a:spcBef>
                  <a:spcPct val="20000"/>
                </a:spcBef>
                <a:buClr>
                  <a:schemeClr val="accent1"/>
                </a:buClr>
                <a:buSzPct val="70000"/>
              </a:pPr>
              <a:r>
                <a:rPr lang="en-US" b="1" dirty="0">
                  <a:solidFill>
                    <a:schemeClr val="bg1"/>
                  </a:solidFill>
                  <a:latin typeface="Century Gothic" pitchFamily="34" charset="0"/>
                </a:rPr>
                <a:t>Type</a:t>
              </a:r>
            </a:p>
          </p:txBody>
        </p:sp>
        <p:sp>
          <p:nvSpPr>
            <p:cNvPr id="14351" name="Line 13"/>
            <p:cNvSpPr>
              <a:spLocks noChangeShapeType="1"/>
            </p:cNvSpPr>
            <p:nvPr/>
          </p:nvSpPr>
          <p:spPr bwMode="auto">
            <a:xfrm>
              <a:off x="3888" y="2688"/>
              <a:ext cx="1171" cy="0"/>
            </a:xfrm>
            <a:prstGeom prst="line">
              <a:avLst/>
            </a:prstGeom>
            <a:noFill/>
            <a:ln w="28575" cap="sq">
              <a:solidFill>
                <a:schemeClr val="tx1"/>
              </a:solidFill>
              <a:round/>
              <a:headEnd/>
              <a:tailEnd/>
            </a:ln>
          </p:spPr>
          <p:txBody>
            <a:bodyPr/>
            <a:lstStyle/>
            <a:p>
              <a:endParaRPr lang="en-US"/>
            </a:p>
          </p:txBody>
        </p:sp>
        <p:sp>
          <p:nvSpPr>
            <p:cNvPr id="14352" name="Line 14"/>
            <p:cNvSpPr>
              <a:spLocks noChangeShapeType="1"/>
            </p:cNvSpPr>
            <p:nvPr/>
          </p:nvSpPr>
          <p:spPr bwMode="auto">
            <a:xfrm>
              <a:off x="3888" y="2918"/>
              <a:ext cx="1171" cy="0"/>
            </a:xfrm>
            <a:prstGeom prst="line">
              <a:avLst/>
            </a:prstGeom>
            <a:noFill/>
            <a:ln w="12700">
              <a:solidFill>
                <a:schemeClr val="tx1"/>
              </a:solidFill>
              <a:round/>
              <a:headEnd/>
              <a:tailEnd/>
            </a:ln>
          </p:spPr>
          <p:txBody>
            <a:bodyPr/>
            <a:lstStyle/>
            <a:p>
              <a:endParaRPr lang="en-US"/>
            </a:p>
          </p:txBody>
        </p:sp>
        <p:sp>
          <p:nvSpPr>
            <p:cNvPr id="14353" name="Line 15"/>
            <p:cNvSpPr>
              <a:spLocks noChangeShapeType="1"/>
            </p:cNvSpPr>
            <p:nvPr/>
          </p:nvSpPr>
          <p:spPr bwMode="auto">
            <a:xfrm>
              <a:off x="3888" y="3148"/>
              <a:ext cx="1171" cy="0"/>
            </a:xfrm>
            <a:prstGeom prst="line">
              <a:avLst/>
            </a:prstGeom>
            <a:noFill/>
            <a:ln w="12700">
              <a:solidFill>
                <a:schemeClr val="tx1"/>
              </a:solidFill>
              <a:round/>
              <a:headEnd/>
              <a:tailEnd/>
            </a:ln>
          </p:spPr>
          <p:txBody>
            <a:bodyPr/>
            <a:lstStyle/>
            <a:p>
              <a:endParaRPr lang="en-US"/>
            </a:p>
          </p:txBody>
        </p:sp>
        <p:sp>
          <p:nvSpPr>
            <p:cNvPr id="14354" name="Line 16"/>
            <p:cNvSpPr>
              <a:spLocks noChangeShapeType="1"/>
            </p:cNvSpPr>
            <p:nvPr/>
          </p:nvSpPr>
          <p:spPr bwMode="auto">
            <a:xfrm>
              <a:off x="3888" y="3378"/>
              <a:ext cx="1171" cy="0"/>
            </a:xfrm>
            <a:prstGeom prst="line">
              <a:avLst/>
            </a:prstGeom>
            <a:noFill/>
            <a:ln w="12700">
              <a:solidFill>
                <a:schemeClr val="tx1"/>
              </a:solidFill>
              <a:round/>
              <a:headEnd/>
              <a:tailEnd/>
            </a:ln>
          </p:spPr>
          <p:txBody>
            <a:bodyPr/>
            <a:lstStyle/>
            <a:p>
              <a:endParaRPr lang="en-US"/>
            </a:p>
          </p:txBody>
        </p:sp>
        <p:sp>
          <p:nvSpPr>
            <p:cNvPr id="14355" name="Line 17"/>
            <p:cNvSpPr>
              <a:spLocks noChangeShapeType="1"/>
            </p:cNvSpPr>
            <p:nvPr/>
          </p:nvSpPr>
          <p:spPr bwMode="auto">
            <a:xfrm>
              <a:off x="3888" y="3608"/>
              <a:ext cx="1171" cy="0"/>
            </a:xfrm>
            <a:prstGeom prst="line">
              <a:avLst/>
            </a:prstGeom>
            <a:noFill/>
            <a:ln w="28575" cap="sq">
              <a:solidFill>
                <a:schemeClr val="tx1"/>
              </a:solidFill>
              <a:round/>
              <a:headEnd/>
              <a:tailEnd/>
            </a:ln>
          </p:spPr>
          <p:txBody>
            <a:bodyPr/>
            <a:lstStyle/>
            <a:p>
              <a:endParaRPr lang="en-US"/>
            </a:p>
          </p:txBody>
        </p:sp>
        <p:sp>
          <p:nvSpPr>
            <p:cNvPr id="14356" name="Line 18"/>
            <p:cNvSpPr>
              <a:spLocks noChangeShapeType="1"/>
            </p:cNvSpPr>
            <p:nvPr/>
          </p:nvSpPr>
          <p:spPr bwMode="auto">
            <a:xfrm>
              <a:off x="3888" y="2688"/>
              <a:ext cx="0" cy="920"/>
            </a:xfrm>
            <a:prstGeom prst="line">
              <a:avLst/>
            </a:prstGeom>
            <a:noFill/>
            <a:ln w="28575" cap="sq">
              <a:solidFill>
                <a:schemeClr val="tx1"/>
              </a:solidFill>
              <a:round/>
              <a:headEnd/>
              <a:tailEnd/>
            </a:ln>
          </p:spPr>
          <p:txBody>
            <a:bodyPr/>
            <a:lstStyle/>
            <a:p>
              <a:endParaRPr lang="en-US"/>
            </a:p>
          </p:txBody>
        </p:sp>
        <p:sp>
          <p:nvSpPr>
            <p:cNvPr id="14357" name="Line 19"/>
            <p:cNvSpPr>
              <a:spLocks noChangeShapeType="1"/>
            </p:cNvSpPr>
            <p:nvPr/>
          </p:nvSpPr>
          <p:spPr bwMode="auto">
            <a:xfrm>
              <a:off x="4601" y="2688"/>
              <a:ext cx="0" cy="920"/>
            </a:xfrm>
            <a:prstGeom prst="line">
              <a:avLst/>
            </a:prstGeom>
            <a:noFill/>
            <a:ln w="12700">
              <a:solidFill>
                <a:schemeClr val="tx1"/>
              </a:solidFill>
              <a:round/>
              <a:headEnd/>
              <a:tailEnd/>
            </a:ln>
          </p:spPr>
          <p:txBody>
            <a:bodyPr/>
            <a:lstStyle/>
            <a:p>
              <a:endParaRPr lang="en-US">
                <a:solidFill>
                  <a:schemeClr val="bg1"/>
                </a:solidFill>
              </a:endParaRPr>
            </a:p>
          </p:txBody>
        </p:sp>
        <p:sp>
          <p:nvSpPr>
            <p:cNvPr id="14358" name="Line 20"/>
            <p:cNvSpPr>
              <a:spLocks noChangeShapeType="1"/>
            </p:cNvSpPr>
            <p:nvPr/>
          </p:nvSpPr>
          <p:spPr bwMode="auto">
            <a:xfrm>
              <a:off x="5059" y="2688"/>
              <a:ext cx="0" cy="920"/>
            </a:xfrm>
            <a:prstGeom prst="line">
              <a:avLst/>
            </a:prstGeom>
            <a:noFill/>
            <a:ln w="28575" cap="sq">
              <a:solidFill>
                <a:schemeClr val="tx1"/>
              </a:solidFill>
              <a:round/>
              <a:headEnd/>
              <a:tailEnd/>
            </a:ln>
          </p:spPr>
          <p:txBody>
            <a:bodyPr/>
            <a:lstStyle/>
            <a:p>
              <a:endParaRPr lang="en-US"/>
            </a:p>
          </p:txBody>
        </p:sp>
        <p:sp>
          <p:nvSpPr>
            <p:cNvPr id="14359" name="Line 31"/>
            <p:cNvSpPr>
              <a:spLocks noChangeShapeType="1"/>
            </p:cNvSpPr>
            <p:nvPr/>
          </p:nvSpPr>
          <p:spPr bwMode="auto">
            <a:xfrm flipH="1">
              <a:off x="1392" y="1872"/>
              <a:ext cx="1440" cy="768"/>
            </a:xfrm>
            <a:prstGeom prst="line">
              <a:avLst/>
            </a:prstGeom>
            <a:noFill/>
            <a:ln w="38100">
              <a:solidFill>
                <a:schemeClr val="tx1"/>
              </a:solidFill>
              <a:round/>
              <a:headEnd/>
              <a:tailEnd type="triangle" w="med" len="med"/>
            </a:ln>
          </p:spPr>
          <p:txBody>
            <a:bodyPr/>
            <a:lstStyle/>
            <a:p>
              <a:endParaRPr lang="en-US">
                <a:solidFill>
                  <a:schemeClr val="bg1"/>
                </a:solidFill>
              </a:endParaRPr>
            </a:p>
          </p:txBody>
        </p:sp>
        <p:sp>
          <p:nvSpPr>
            <p:cNvPr id="14360" name="Line 32"/>
            <p:cNvSpPr>
              <a:spLocks noChangeShapeType="1"/>
            </p:cNvSpPr>
            <p:nvPr/>
          </p:nvSpPr>
          <p:spPr bwMode="auto">
            <a:xfrm>
              <a:off x="2928" y="1872"/>
              <a:ext cx="960" cy="816"/>
            </a:xfrm>
            <a:prstGeom prst="line">
              <a:avLst/>
            </a:prstGeom>
            <a:noFill/>
            <a:ln w="38100">
              <a:solidFill>
                <a:schemeClr val="tx1"/>
              </a:solidFill>
              <a:round/>
              <a:headEnd/>
              <a:tailEnd type="triangle" w="med" len="med"/>
            </a:ln>
          </p:spPr>
          <p:txBody>
            <a:bodyPr/>
            <a:lstStyle/>
            <a:p>
              <a:endParaRPr lang="en-US">
                <a:solidFill>
                  <a:schemeClr val="bg1"/>
                </a:solidFill>
              </a:endParaRPr>
            </a:p>
          </p:txBody>
        </p:sp>
        <p:sp>
          <p:nvSpPr>
            <p:cNvPr id="14361" name="Text Box 33"/>
            <p:cNvSpPr txBox="1">
              <a:spLocks noChangeArrowheads="1"/>
            </p:cNvSpPr>
            <p:nvPr/>
          </p:nvSpPr>
          <p:spPr bwMode="auto">
            <a:xfrm>
              <a:off x="1248" y="2928"/>
              <a:ext cx="1317" cy="233"/>
            </a:xfrm>
            <a:prstGeom prst="rect">
              <a:avLst/>
            </a:prstGeom>
            <a:noFill/>
            <a:ln w="9525">
              <a:noFill/>
              <a:miter lim="800000"/>
              <a:headEnd/>
              <a:tailEnd/>
            </a:ln>
          </p:spPr>
          <p:txBody>
            <a:bodyPr>
              <a:spAutoFit/>
            </a:bodyPr>
            <a:lstStyle/>
            <a:p>
              <a:pPr algn="l">
                <a:spcBef>
                  <a:spcPct val="50000"/>
                </a:spcBef>
              </a:pPr>
              <a:r>
                <a:rPr lang="en-US" b="1" dirty="0">
                  <a:solidFill>
                    <a:schemeClr val="bg1"/>
                  </a:solidFill>
                  <a:latin typeface="Century Gothic" pitchFamily="34" charset="0"/>
                </a:rPr>
                <a:t>X</a:t>
              </a:r>
              <a:r>
                <a:rPr lang="en-US" sz="1600" b="1" baseline="90000" dirty="0">
                  <a:solidFill>
                    <a:schemeClr val="bg1"/>
                  </a:solidFill>
                  <a:latin typeface="Century Gothic" pitchFamily="34" charset="0"/>
                </a:rPr>
                <a:t>O</a:t>
              </a:r>
              <a:r>
                <a:rPr lang="en-US" b="1" dirty="0">
                  <a:solidFill>
                    <a:schemeClr val="bg1"/>
                  </a:solidFill>
                  <a:latin typeface="Century Gothic" pitchFamily="34" charset="0"/>
                </a:rPr>
                <a:t>South, Y</a:t>
              </a:r>
              <a:r>
                <a:rPr lang="en-US" sz="1600" b="1" baseline="90000" dirty="0">
                  <a:solidFill>
                    <a:schemeClr val="bg1"/>
                  </a:solidFill>
                  <a:latin typeface="Century Gothic" pitchFamily="34" charset="0"/>
                </a:rPr>
                <a:t>O</a:t>
              </a:r>
              <a:r>
                <a:rPr lang="en-US" b="1" dirty="0">
                  <a:solidFill>
                    <a:schemeClr val="bg1"/>
                  </a:solidFill>
                  <a:latin typeface="Century Gothic" pitchFamily="34" charset="0"/>
                </a:rPr>
                <a:t>West</a:t>
              </a:r>
            </a:p>
          </p:txBody>
        </p:sp>
        <p:sp>
          <p:nvSpPr>
            <p:cNvPr id="65570" name="Text Box 34"/>
            <p:cNvSpPr txBox="1">
              <a:spLocks noChangeArrowheads="1"/>
            </p:cNvSpPr>
            <p:nvPr/>
          </p:nvSpPr>
          <p:spPr bwMode="auto">
            <a:xfrm>
              <a:off x="900" y="1470"/>
              <a:ext cx="1632" cy="330"/>
            </a:xfrm>
            <a:prstGeom prst="rect">
              <a:avLst/>
            </a:prstGeom>
            <a:solidFill>
              <a:schemeClr val="tx1"/>
            </a:solidFill>
            <a:ln>
              <a:headEnd/>
              <a:tailEnd/>
            </a:ln>
          </p:spPr>
          <p:style>
            <a:lnRef idx="1">
              <a:schemeClr val="accent2"/>
            </a:lnRef>
            <a:fillRef idx="3">
              <a:schemeClr val="accent2"/>
            </a:fillRef>
            <a:effectRef idx="2">
              <a:schemeClr val="accent2"/>
            </a:effectRef>
            <a:fontRef idx="minor">
              <a:schemeClr val="lt1"/>
            </a:fontRef>
          </p:style>
          <p:txBody>
            <a:bodyPr>
              <a:spAutoFit/>
            </a:bodyPr>
            <a:lstStyle/>
            <a:p>
              <a:pPr>
                <a:spcBef>
                  <a:spcPct val="50000"/>
                </a:spcBef>
                <a:defRPr/>
              </a:pPr>
              <a:r>
                <a:rPr lang="en-US" sz="1400" b="1" dirty="0"/>
                <a:t>Location Information: Where is it?</a:t>
              </a:r>
            </a:p>
          </p:txBody>
        </p:sp>
        <p:sp>
          <p:nvSpPr>
            <p:cNvPr id="65571" name="Text Box 35"/>
            <p:cNvSpPr txBox="1">
              <a:spLocks noChangeArrowheads="1"/>
            </p:cNvSpPr>
            <p:nvPr/>
          </p:nvSpPr>
          <p:spPr bwMode="auto">
            <a:xfrm>
              <a:off x="3408" y="1485"/>
              <a:ext cx="1632" cy="330"/>
            </a:xfrm>
            <a:prstGeom prst="rect">
              <a:avLst/>
            </a:prstGeom>
            <a:solidFill>
              <a:schemeClr val="tx1"/>
            </a:solidFill>
            <a:ln>
              <a:headEnd/>
              <a:tailEnd/>
            </a:ln>
          </p:spPr>
          <p:style>
            <a:lnRef idx="1">
              <a:schemeClr val="accent1"/>
            </a:lnRef>
            <a:fillRef idx="2">
              <a:schemeClr val="accent1"/>
            </a:fillRef>
            <a:effectRef idx="1">
              <a:schemeClr val="accent1"/>
            </a:effectRef>
            <a:fontRef idx="minor">
              <a:schemeClr val="dk1"/>
            </a:fontRef>
          </p:style>
          <p:txBody>
            <a:bodyPr>
              <a:spAutoFit/>
            </a:bodyPr>
            <a:lstStyle/>
            <a:p>
              <a:pPr>
                <a:spcBef>
                  <a:spcPct val="50000"/>
                </a:spcBef>
                <a:defRPr/>
              </a:pPr>
              <a:r>
                <a:rPr lang="en-US" sz="1400" b="1" dirty="0">
                  <a:solidFill>
                    <a:schemeClr val="bg1"/>
                  </a:solidFill>
                </a:rPr>
                <a:t>Attribute Information: What is it?</a:t>
              </a:r>
            </a:p>
          </p:txBody>
        </p:sp>
      </p:grpSp>
      <p:sp>
        <p:nvSpPr>
          <p:cNvPr id="79899" name="Text Box 38"/>
          <p:cNvSpPr txBox="1">
            <a:spLocks noChangeArrowheads="1"/>
          </p:cNvSpPr>
          <p:nvPr/>
        </p:nvSpPr>
        <p:spPr bwMode="auto">
          <a:xfrm>
            <a:off x="457200" y="6215063"/>
            <a:ext cx="9144000" cy="461962"/>
          </a:xfrm>
          <a:prstGeom prst="rect">
            <a:avLst/>
          </a:prstGeom>
          <a:noFill/>
          <a:ln w="9525">
            <a:noFill/>
            <a:miter lim="800000"/>
            <a:headEnd/>
            <a:tailEnd/>
          </a:ln>
        </p:spPr>
        <p:txBody>
          <a:bodyPr>
            <a:spAutoFit/>
          </a:bodyPr>
          <a:lstStyle/>
          <a:p>
            <a:pPr>
              <a:spcBef>
                <a:spcPct val="50000"/>
              </a:spcBef>
              <a:defRPr/>
            </a:pPr>
            <a:r>
              <a:rPr lang="en-US" sz="2400" b="1" dirty="0">
                <a:solidFill>
                  <a:schemeClr val="bg1"/>
                </a:solidFill>
                <a:latin typeface="Century Gothic" pitchFamily="34" charset="0"/>
              </a:rPr>
              <a:t>GIS can tell us </a:t>
            </a:r>
            <a:r>
              <a:rPr lang="en-US" sz="2400" b="1" i="1" dirty="0">
                <a:solidFill>
                  <a:schemeClr val="tx1">
                    <a:lumMod val="95000"/>
                    <a:lumOff val="5000"/>
                  </a:schemeClr>
                </a:solidFill>
                <a:latin typeface="Century Gothic" pitchFamily="34" charset="0"/>
              </a:rPr>
              <a:t>Where</a:t>
            </a:r>
            <a:r>
              <a:rPr lang="en-US" sz="2400" b="1" dirty="0">
                <a:latin typeface="Century Gothic" pitchFamily="34" charset="0"/>
              </a:rPr>
              <a:t> </a:t>
            </a:r>
            <a:r>
              <a:rPr lang="en-US" sz="2400" b="1" dirty="0">
                <a:solidFill>
                  <a:schemeClr val="bg1"/>
                </a:solidFill>
                <a:latin typeface="Century Gothic" pitchFamily="34" charset="0"/>
              </a:rPr>
              <a:t>and</a:t>
            </a:r>
            <a:r>
              <a:rPr lang="en-US" sz="2400" b="1" dirty="0">
                <a:latin typeface="Century Gothic" pitchFamily="34" charset="0"/>
              </a:rPr>
              <a:t> </a:t>
            </a:r>
            <a:r>
              <a:rPr lang="en-US" sz="2400" b="1" i="1" dirty="0">
                <a:solidFill>
                  <a:schemeClr val="tx1">
                    <a:lumMod val="95000"/>
                    <a:lumOff val="5000"/>
                  </a:schemeClr>
                </a:solidFill>
                <a:latin typeface="Century Gothic" pitchFamily="34" charset="0"/>
              </a:rPr>
              <a:t>What</a:t>
            </a:r>
          </a:p>
        </p:txBody>
      </p:sp>
      <p:sp>
        <p:nvSpPr>
          <p:cNvPr id="30" name="Title 3"/>
          <p:cNvSpPr txBox="1">
            <a:spLocks/>
          </p:cNvSpPr>
          <p:nvPr/>
        </p:nvSpPr>
        <p:spPr>
          <a:xfrm>
            <a:off x="0" y="304800"/>
            <a:ext cx="9144000" cy="892175"/>
          </a:xfrm>
          <a:prstGeom prst="rect">
            <a:avLst/>
          </a:prstGeom>
        </p:spPr>
        <p:txBody>
          <a:bodyPr vert="horz" anchor="ctr">
            <a:normAutofit fontScale="97500"/>
          </a:bodyPr>
          <a:lstStyle>
            <a:lvl1pPr algn="l" rtl="0" eaLnBrk="1" latinLnBrk="0" hangingPunct="1">
              <a:spcBef>
                <a:spcPct val="0"/>
              </a:spcBef>
              <a:buNone/>
              <a:defRPr kumimoji="0" sz="4400" kern="1200">
                <a:solidFill>
                  <a:schemeClr val="tx2"/>
                </a:solidFill>
                <a:latin typeface="Cambria" pitchFamily="18" charset="0"/>
                <a:ea typeface="+mj-ea"/>
                <a:cs typeface="+mj-cs"/>
              </a:defRPr>
            </a:lvl1pPr>
          </a:lstStyle>
          <a:p>
            <a:pPr algn="ctr">
              <a:defRPr/>
            </a:pPr>
            <a:r>
              <a:rPr lang="en-US" sz="3200" b="1" dirty="0" smtClean="0">
                <a:solidFill>
                  <a:schemeClr val="bg1"/>
                </a:solidFill>
              </a:rPr>
              <a:t>How an object on Earth is explain?</a:t>
            </a:r>
            <a:endParaRPr lang="en-US" sz="3200" b="1" dirty="0">
              <a:solidFill>
                <a:schemeClr val="bg1"/>
              </a:solidFill>
            </a:endParaRPr>
          </a:p>
        </p:txBody>
      </p:sp>
      <p:sp>
        <p:nvSpPr>
          <p:cNvPr id="5" name="Title 4"/>
          <p:cNvSpPr>
            <a:spLocks noGrp="1"/>
          </p:cNvSpPr>
          <p:nvPr>
            <p:ph type="title"/>
          </p:nvPr>
        </p:nvSpPr>
        <p:spPr/>
        <p:txBody>
          <a:bodyPr/>
          <a:lstStyle/>
          <a:p>
            <a:r>
              <a:rPr lang="en-US" dirty="0" smtClean="0"/>
              <a:t> </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99"/>
                                        </p:tgtEl>
                                        <p:attrNameLst>
                                          <p:attrName>style.visibility</p:attrName>
                                        </p:attrNameLst>
                                      </p:cBhvr>
                                      <p:to>
                                        <p:strVal val="visible"/>
                                      </p:to>
                                    </p:set>
                                    <p:animEffect transition="in" filter="blinds(horizontal)">
                                      <p:cBhvr>
                                        <p:cTn id="12" dur="500"/>
                                        <p:tgtEl>
                                          <p:spTgt spid="79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9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33400" y="228600"/>
            <a:ext cx="8153400" cy="990600"/>
          </a:xfrm>
        </p:spPr>
        <p:txBody>
          <a:bodyPr>
            <a:normAutofit/>
          </a:bodyPr>
          <a:lstStyle/>
          <a:p>
            <a:pPr eaLnBrk="1" hangingPunct="1">
              <a:defRPr/>
            </a:pPr>
            <a:r>
              <a:rPr lang="en-US" sz="3200" b="1" dirty="0" smtClean="0"/>
              <a:t>Positions on Globe: Lines of Reference</a:t>
            </a:r>
          </a:p>
        </p:txBody>
      </p:sp>
      <p:sp>
        <p:nvSpPr>
          <p:cNvPr id="2" name="Content Placeholder 1"/>
          <p:cNvSpPr>
            <a:spLocks noGrp="1"/>
          </p:cNvSpPr>
          <p:nvPr>
            <p:ph sz="quarter" idx="1"/>
          </p:nvPr>
        </p:nvSpPr>
        <p:spPr/>
        <p:txBody>
          <a:bodyPr/>
          <a:lstStyle/>
          <a:p>
            <a:endParaRPr lang="en-US"/>
          </a:p>
        </p:txBody>
      </p:sp>
      <p:pic>
        <p:nvPicPr>
          <p:cNvPr id="30723" name="Picture 3" descr="globe_parallel"/>
          <p:cNvPicPr>
            <a:picLocks noChangeAspect="1" noChangeArrowheads="1"/>
          </p:cNvPicPr>
          <p:nvPr/>
        </p:nvPicPr>
        <p:blipFill>
          <a:blip r:embed="rId3" cstate="print"/>
          <a:srcRect/>
          <a:stretch>
            <a:fillRect/>
          </a:stretch>
        </p:blipFill>
        <p:spPr bwMode="auto">
          <a:xfrm>
            <a:off x="533400" y="1676400"/>
            <a:ext cx="3228975" cy="2409825"/>
          </a:xfrm>
          <a:prstGeom prst="rect">
            <a:avLst/>
          </a:prstGeom>
          <a:noFill/>
          <a:ln w="9525">
            <a:noFill/>
            <a:miter lim="800000"/>
            <a:headEnd/>
            <a:tailEnd/>
          </a:ln>
        </p:spPr>
      </p:pic>
      <p:pic>
        <p:nvPicPr>
          <p:cNvPr id="30724" name="Picture 4" descr="globe_merid"/>
          <p:cNvPicPr>
            <a:picLocks noChangeAspect="1" noChangeArrowheads="1"/>
          </p:cNvPicPr>
          <p:nvPr/>
        </p:nvPicPr>
        <p:blipFill>
          <a:blip r:embed="rId4" cstate="print"/>
          <a:srcRect/>
          <a:stretch>
            <a:fillRect/>
          </a:stretch>
        </p:blipFill>
        <p:spPr bwMode="auto">
          <a:xfrm>
            <a:off x="3124200" y="3505200"/>
            <a:ext cx="3048000" cy="2381250"/>
          </a:xfrm>
          <a:prstGeom prst="rect">
            <a:avLst/>
          </a:prstGeom>
          <a:noFill/>
          <a:ln w="9525">
            <a:noFill/>
            <a:miter lim="800000"/>
            <a:headEnd/>
            <a:tailEnd/>
          </a:ln>
        </p:spPr>
      </p:pic>
      <p:pic>
        <p:nvPicPr>
          <p:cNvPr id="30725" name="Picture 5" descr="globe_graticule"/>
          <p:cNvPicPr>
            <a:picLocks noChangeAspect="1" noChangeArrowheads="1"/>
          </p:cNvPicPr>
          <p:nvPr/>
        </p:nvPicPr>
        <p:blipFill>
          <a:blip r:embed="rId5" cstate="print"/>
          <a:srcRect/>
          <a:stretch>
            <a:fillRect/>
          </a:stretch>
        </p:blipFill>
        <p:spPr bwMode="auto">
          <a:xfrm>
            <a:off x="5715000" y="1828800"/>
            <a:ext cx="2466975" cy="2381250"/>
          </a:xfrm>
          <a:prstGeom prst="rect">
            <a:avLst/>
          </a:prstGeom>
          <a:noFill/>
          <a:ln w="9525">
            <a:noFill/>
            <a:miter lim="800000"/>
            <a:headEnd/>
            <a:tailEnd/>
          </a:ln>
        </p:spPr>
      </p:pic>
      <p:sp>
        <p:nvSpPr>
          <p:cNvPr id="30726" name="Text Box 6"/>
          <p:cNvSpPr txBox="1">
            <a:spLocks noChangeArrowheads="1"/>
          </p:cNvSpPr>
          <p:nvPr/>
        </p:nvSpPr>
        <p:spPr bwMode="auto">
          <a:xfrm>
            <a:off x="990600" y="4191000"/>
            <a:ext cx="1524000" cy="366713"/>
          </a:xfrm>
          <a:prstGeom prst="rect">
            <a:avLst/>
          </a:prstGeom>
          <a:noFill/>
          <a:ln w="9525">
            <a:noFill/>
            <a:miter lim="800000"/>
            <a:headEnd/>
            <a:tailEnd/>
          </a:ln>
        </p:spPr>
        <p:txBody>
          <a:bodyPr>
            <a:spAutoFit/>
          </a:bodyPr>
          <a:lstStyle/>
          <a:p>
            <a:pPr algn="ctr">
              <a:spcBef>
                <a:spcPct val="50000"/>
              </a:spcBef>
            </a:pPr>
            <a:r>
              <a:rPr lang="en-US"/>
              <a:t>Figure: 1</a:t>
            </a:r>
          </a:p>
        </p:txBody>
      </p:sp>
      <p:sp>
        <p:nvSpPr>
          <p:cNvPr id="30727" name="Text Box 7"/>
          <p:cNvSpPr txBox="1">
            <a:spLocks noChangeArrowheads="1"/>
          </p:cNvSpPr>
          <p:nvPr/>
        </p:nvSpPr>
        <p:spPr bwMode="auto">
          <a:xfrm>
            <a:off x="3657600" y="6019800"/>
            <a:ext cx="1524000" cy="366713"/>
          </a:xfrm>
          <a:prstGeom prst="rect">
            <a:avLst/>
          </a:prstGeom>
          <a:noFill/>
          <a:ln w="9525">
            <a:noFill/>
            <a:miter lim="800000"/>
            <a:headEnd/>
            <a:tailEnd/>
          </a:ln>
        </p:spPr>
        <p:txBody>
          <a:bodyPr>
            <a:spAutoFit/>
          </a:bodyPr>
          <a:lstStyle/>
          <a:p>
            <a:pPr algn="ctr">
              <a:spcBef>
                <a:spcPct val="50000"/>
              </a:spcBef>
            </a:pPr>
            <a:r>
              <a:rPr lang="en-US" dirty="0">
                <a:solidFill>
                  <a:schemeClr val="bg1"/>
                </a:solidFill>
              </a:rPr>
              <a:t>Figure: 2</a:t>
            </a:r>
          </a:p>
        </p:txBody>
      </p:sp>
      <p:sp>
        <p:nvSpPr>
          <p:cNvPr id="30728" name="Text Box 8"/>
          <p:cNvSpPr txBox="1">
            <a:spLocks noChangeArrowheads="1"/>
          </p:cNvSpPr>
          <p:nvPr/>
        </p:nvSpPr>
        <p:spPr bwMode="auto">
          <a:xfrm>
            <a:off x="6553200" y="4343400"/>
            <a:ext cx="1524000" cy="366713"/>
          </a:xfrm>
          <a:prstGeom prst="rect">
            <a:avLst/>
          </a:prstGeom>
          <a:noFill/>
          <a:ln w="9525">
            <a:noFill/>
            <a:miter lim="800000"/>
            <a:headEnd/>
            <a:tailEnd/>
          </a:ln>
        </p:spPr>
        <p:txBody>
          <a:bodyPr>
            <a:spAutoFit/>
          </a:bodyPr>
          <a:lstStyle/>
          <a:p>
            <a:pPr algn="ctr">
              <a:spcBef>
                <a:spcPct val="50000"/>
              </a:spcBef>
            </a:pPr>
            <a:r>
              <a:rPr lang="en-US"/>
              <a:t>Figure: 3</a:t>
            </a:r>
          </a:p>
        </p:txBody>
      </p:sp>
      <p:sp>
        <p:nvSpPr>
          <p:cNvPr id="30729" name="Line 10"/>
          <p:cNvSpPr>
            <a:spLocks noChangeShapeType="1"/>
          </p:cNvSpPr>
          <p:nvPr/>
        </p:nvSpPr>
        <p:spPr bwMode="auto">
          <a:xfrm flipH="1" flipV="1">
            <a:off x="7772400" y="3276600"/>
            <a:ext cx="533400" cy="762000"/>
          </a:xfrm>
          <a:prstGeom prst="line">
            <a:avLst/>
          </a:prstGeom>
          <a:noFill/>
          <a:ln w="9525">
            <a:solidFill>
              <a:srgbClr val="FF3300"/>
            </a:solidFill>
            <a:round/>
            <a:headEnd/>
            <a:tailEnd type="triangle" w="med" len="med"/>
          </a:ln>
        </p:spPr>
        <p:txBody>
          <a:bodyPr/>
          <a:lstStyle/>
          <a:p>
            <a:endParaRPr lang="en-US"/>
          </a:p>
        </p:txBody>
      </p:sp>
      <p:sp>
        <p:nvSpPr>
          <p:cNvPr id="30730" name="Text Box 11"/>
          <p:cNvSpPr txBox="1">
            <a:spLocks noChangeArrowheads="1"/>
          </p:cNvSpPr>
          <p:nvPr/>
        </p:nvSpPr>
        <p:spPr bwMode="auto">
          <a:xfrm>
            <a:off x="7924800" y="4114800"/>
            <a:ext cx="990600" cy="274638"/>
          </a:xfrm>
          <a:prstGeom prst="rect">
            <a:avLst/>
          </a:prstGeom>
          <a:noFill/>
          <a:ln w="9525">
            <a:noFill/>
            <a:miter lim="800000"/>
            <a:headEnd/>
            <a:tailEnd/>
          </a:ln>
        </p:spPr>
        <p:txBody>
          <a:bodyPr>
            <a:spAutoFit/>
          </a:bodyPr>
          <a:lstStyle/>
          <a:p>
            <a:pPr>
              <a:spcBef>
                <a:spcPct val="50000"/>
              </a:spcBef>
            </a:pPr>
            <a:r>
              <a:rPr lang="en-US" sz="1200" b="1"/>
              <a:t>graticules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381000"/>
            <a:ext cx="9144000" cy="838200"/>
          </a:xfrm>
        </p:spPr>
        <p:txBody>
          <a:bodyPr>
            <a:noAutofit/>
          </a:bodyPr>
          <a:lstStyle/>
          <a:p>
            <a:pPr eaLnBrk="1" hangingPunct="1">
              <a:defRPr/>
            </a:pPr>
            <a:r>
              <a:rPr lang="en-US" sz="3200" b="1" dirty="0" smtClean="0"/>
              <a:t>Geographic Coordinate System (GCS)</a:t>
            </a:r>
          </a:p>
        </p:txBody>
      </p:sp>
      <p:pic>
        <p:nvPicPr>
          <p:cNvPr id="32771" name="Picture 4" descr="Latitude and Longitude, World Map with Latitude and Longitude, Equator, Prime Meridian"/>
          <p:cNvPicPr>
            <a:picLocks noGrp="1" noChangeAspect="1" noChangeArrowheads="1"/>
          </p:cNvPicPr>
          <p:nvPr>
            <p:ph sz="quarter" idx="1"/>
          </p:nvPr>
        </p:nvPicPr>
        <p:blipFill>
          <a:blip r:embed="rId3" cstate="print"/>
          <a:stretch>
            <a:fillRect/>
          </a:stretch>
        </p:blipFill>
        <p:spPr>
          <a:xfrm>
            <a:off x="369145" y="1524000"/>
            <a:ext cx="8393855" cy="3819135"/>
          </a:xfrm>
          <a:noFill/>
          <a:ln>
            <a:solidFill>
              <a:schemeClr val="tx1"/>
            </a:solidFill>
          </a:ln>
        </p:spPr>
      </p:pic>
      <p:sp>
        <p:nvSpPr>
          <p:cNvPr id="32772" name="Rectangle 5"/>
          <p:cNvSpPr>
            <a:spLocks/>
          </p:cNvSpPr>
          <p:nvPr/>
        </p:nvSpPr>
        <p:spPr bwMode="auto">
          <a:xfrm>
            <a:off x="533400" y="5562600"/>
            <a:ext cx="8229600" cy="1066800"/>
          </a:xfrm>
          <a:prstGeom prst="rect">
            <a:avLst/>
          </a:prstGeom>
          <a:noFill/>
          <a:ln w="9525">
            <a:noFill/>
            <a:miter lim="800000"/>
            <a:headEnd/>
            <a:tailEnd/>
          </a:ln>
        </p:spPr>
        <p:txBody>
          <a:bodyPr/>
          <a:lstStyle/>
          <a:p>
            <a:pPr marL="342900" indent="-342900">
              <a:lnSpc>
                <a:spcPct val="80000"/>
              </a:lnSpc>
              <a:spcBef>
                <a:spcPct val="20000"/>
              </a:spcBef>
              <a:buFontTx/>
              <a:buChar char="•"/>
            </a:pPr>
            <a:r>
              <a:rPr lang="en-US" sz="2000" dirty="0">
                <a:solidFill>
                  <a:schemeClr val="bg1"/>
                </a:solidFill>
                <a:latin typeface="Cambria" pitchFamily="18" charset="0"/>
              </a:rPr>
              <a:t>GCS uses a three-dimensional spherical surface to define locations on the earth. </a:t>
            </a:r>
          </a:p>
          <a:p>
            <a:pPr marL="342900" indent="-342900">
              <a:lnSpc>
                <a:spcPct val="80000"/>
              </a:lnSpc>
              <a:spcBef>
                <a:spcPct val="20000"/>
              </a:spcBef>
              <a:buFontTx/>
              <a:buChar char="•"/>
            </a:pPr>
            <a:r>
              <a:rPr lang="en-US" sz="2000" dirty="0">
                <a:solidFill>
                  <a:schemeClr val="bg1"/>
                </a:solidFill>
                <a:latin typeface="Cambria" pitchFamily="18" charset="0"/>
              </a:rPr>
              <a:t>Latitude and Longitude are angles denoted by ( °,   ',   "  ) </a:t>
            </a:r>
          </a:p>
          <a:p>
            <a:pPr marL="342900" indent="-342900">
              <a:lnSpc>
                <a:spcPct val="80000"/>
              </a:lnSpc>
              <a:spcBef>
                <a:spcPct val="20000"/>
              </a:spcBef>
              <a:buFontTx/>
              <a:buChar char="•"/>
            </a:pPr>
            <a:endParaRPr lang="en-US" sz="2000" dirty="0">
              <a:latin typeface="Cambria" pitchFamily="18" charset="0"/>
            </a:endParaRPr>
          </a:p>
          <a:p>
            <a:pPr marL="342900" indent="-342900">
              <a:lnSpc>
                <a:spcPct val="80000"/>
              </a:lnSpc>
              <a:spcBef>
                <a:spcPct val="20000"/>
              </a:spcBef>
              <a:buFontTx/>
              <a:buChar char="•"/>
            </a:pPr>
            <a:endParaRPr lang="en-US" sz="2000" dirty="0">
              <a:latin typeface="Cambria" pitchFamily="18" charset="0"/>
            </a:endParaRPr>
          </a:p>
          <a:p>
            <a:pPr marL="342900" indent="-342900">
              <a:lnSpc>
                <a:spcPct val="80000"/>
              </a:lnSpc>
              <a:spcBef>
                <a:spcPct val="20000"/>
              </a:spcBef>
              <a:buFontTx/>
              <a:buChar char="•"/>
            </a:pPr>
            <a:endParaRPr lang="en-US" sz="2000" dirty="0">
              <a:latin typeface="Cambria"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343694"/>
            <a:ext cx="9144000" cy="875506"/>
          </a:xfrm>
        </p:spPr>
        <p:txBody>
          <a:bodyPr>
            <a:normAutofit/>
          </a:bodyPr>
          <a:lstStyle/>
          <a:p>
            <a:pPr marL="484632" indent="0" eaLnBrk="1" fontAlgn="auto" hangingPunct="1">
              <a:spcAft>
                <a:spcPts val="0"/>
              </a:spcAft>
              <a:defRPr/>
            </a:pPr>
            <a:r>
              <a:rPr lang="en-US" sz="3200" b="1" dirty="0" smtClean="0"/>
              <a:t>Why GIS is Important?</a:t>
            </a:r>
          </a:p>
        </p:txBody>
      </p:sp>
      <p:sp>
        <p:nvSpPr>
          <p:cNvPr id="6147" name="Rectangle 3"/>
          <p:cNvSpPr>
            <a:spLocks noGrp="1" noChangeArrowheads="1"/>
          </p:cNvSpPr>
          <p:nvPr>
            <p:ph sz="quarter" idx="1"/>
          </p:nvPr>
        </p:nvSpPr>
        <p:spPr>
          <a:xfrm>
            <a:off x="533400" y="2514600"/>
            <a:ext cx="8229600" cy="2819400"/>
          </a:xfrm>
        </p:spPr>
        <p:txBody>
          <a:bodyPr/>
          <a:lstStyle/>
          <a:p>
            <a:pPr eaLnBrk="1" hangingPunct="1">
              <a:lnSpc>
                <a:spcPct val="90000"/>
              </a:lnSpc>
            </a:pPr>
            <a:r>
              <a:rPr lang="en-US" b="1" dirty="0" smtClean="0"/>
              <a:t>What is Where? :</a:t>
            </a:r>
            <a:r>
              <a:rPr lang="en-US" sz="2800" dirty="0" smtClean="0"/>
              <a:t> </a:t>
            </a:r>
          </a:p>
          <a:p>
            <a:pPr lvl="1" eaLnBrk="1" hangingPunct="1">
              <a:lnSpc>
                <a:spcPct val="90000"/>
              </a:lnSpc>
            </a:pPr>
            <a:r>
              <a:rPr lang="en-US" sz="2400" b="1" dirty="0" smtClean="0"/>
              <a:t>Query information to find location</a:t>
            </a:r>
          </a:p>
          <a:p>
            <a:pPr algn="ctr" eaLnBrk="1" hangingPunct="1">
              <a:lnSpc>
                <a:spcPct val="90000"/>
              </a:lnSpc>
              <a:buFontTx/>
              <a:buNone/>
            </a:pPr>
            <a:r>
              <a:rPr lang="en-US" sz="2800" b="1" dirty="0" smtClean="0"/>
              <a:t>Or</a:t>
            </a:r>
          </a:p>
          <a:p>
            <a:pPr eaLnBrk="1" hangingPunct="1">
              <a:lnSpc>
                <a:spcPct val="90000"/>
              </a:lnSpc>
            </a:pPr>
            <a:r>
              <a:rPr lang="en-US" b="1" dirty="0" smtClean="0"/>
              <a:t>Where is what? </a:t>
            </a:r>
          </a:p>
          <a:p>
            <a:pPr lvl="1" eaLnBrk="1" hangingPunct="1">
              <a:lnSpc>
                <a:spcPct val="90000"/>
              </a:lnSpc>
            </a:pPr>
            <a:r>
              <a:rPr lang="en-US" sz="2400" b="1" dirty="0" smtClean="0"/>
              <a:t>Obtain information from a location</a:t>
            </a:r>
          </a:p>
          <a:p>
            <a:pPr lvl="1" eaLnBrk="1" hangingPunct="1">
              <a:lnSpc>
                <a:spcPct val="90000"/>
              </a:lnSpc>
            </a:pPr>
            <a:endParaRPr lang="en-US" sz="2400" b="1" dirty="0" smtClean="0"/>
          </a:p>
          <a:p>
            <a:pPr eaLnBrk="1" hangingPunct="1">
              <a:lnSpc>
                <a:spcPct val="90000"/>
              </a:lnSpc>
              <a:buFontTx/>
              <a:buNone/>
            </a:pPr>
            <a:endParaRPr 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328</TotalTime>
  <Words>1167</Words>
  <Application>Microsoft Office PowerPoint</Application>
  <PresentationFormat>On-screen Show (4:3)</PresentationFormat>
  <Paragraphs>246</Paragraphs>
  <Slides>49</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Arial Black</vt:lpstr>
      <vt:lpstr>Calibri</vt:lpstr>
      <vt:lpstr>Cambria</vt:lpstr>
      <vt:lpstr>Century Gothic</vt:lpstr>
      <vt:lpstr>Times New Roman</vt:lpstr>
      <vt:lpstr>Tw Cen MT</vt:lpstr>
      <vt:lpstr>Verdana</vt:lpstr>
      <vt:lpstr>Wingdings</vt:lpstr>
      <vt:lpstr>Wingdings 2</vt:lpstr>
      <vt:lpstr>Median</vt:lpstr>
      <vt:lpstr>PowerPoint Presentation</vt:lpstr>
      <vt:lpstr>Introduction to GIS</vt:lpstr>
      <vt:lpstr>S in GIS?</vt:lpstr>
      <vt:lpstr>What is Geography?</vt:lpstr>
      <vt:lpstr>How an object on Earth can be defined?</vt:lpstr>
      <vt:lpstr> </vt:lpstr>
      <vt:lpstr>Positions on Globe: Lines of Reference</vt:lpstr>
      <vt:lpstr>Geographic Coordinate System (GCS)</vt:lpstr>
      <vt:lpstr>Why GIS is Important?</vt:lpstr>
      <vt:lpstr>GIS is about Geospatial Information</vt:lpstr>
      <vt:lpstr>GIS…</vt:lpstr>
      <vt:lpstr>PowerPoint Presentation</vt:lpstr>
      <vt:lpstr>PowerPoint Presentation</vt:lpstr>
      <vt:lpstr>Conventional Ways to Store Data</vt:lpstr>
      <vt:lpstr>Conventional Ways to Store Data</vt:lpstr>
      <vt:lpstr>Databases vs Maps</vt:lpstr>
      <vt:lpstr>Basic GIS Function</vt:lpstr>
      <vt:lpstr>GIS Function</vt:lpstr>
      <vt:lpstr>GIS Function</vt:lpstr>
      <vt:lpstr>GIS Function</vt:lpstr>
      <vt:lpstr>GIS Component</vt:lpstr>
      <vt:lpstr>GIS Component</vt:lpstr>
      <vt:lpstr>Geographical Information System (GIS)</vt:lpstr>
      <vt:lpstr>Geographical Information System (GIS)</vt:lpstr>
      <vt:lpstr>Functions Provided by GIS Software</vt:lpstr>
      <vt:lpstr>Map Projection</vt:lpstr>
      <vt:lpstr>Map Projection</vt:lpstr>
      <vt:lpstr>PowerPoint Presentation</vt:lpstr>
      <vt:lpstr>PowerPoint Presentation</vt:lpstr>
      <vt:lpstr>GIS Data Models</vt:lpstr>
      <vt:lpstr>GIS Data Representation</vt:lpstr>
      <vt:lpstr>GIS Data Representation </vt:lpstr>
      <vt:lpstr>Representation of entities</vt:lpstr>
      <vt:lpstr>Representation of GIS Data Model</vt:lpstr>
      <vt:lpstr>Representation of GIS Data Model</vt:lpstr>
      <vt:lpstr>Representation of GIS Data Model</vt:lpstr>
      <vt:lpstr>Raster Data Model</vt:lpstr>
      <vt:lpstr>Representing the Earth</vt:lpstr>
      <vt:lpstr>Data Models</vt:lpstr>
      <vt:lpstr>Representing Point Features</vt:lpstr>
      <vt:lpstr>Representing Line Features</vt:lpstr>
      <vt:lpstr>Representing Polygon Features</vt:lpstr>
      <vt:lpstr>Grid Size and Resolution</vt:lpstr>
      <vt:lpstr>Grid Size and Resolution</vt:lpstr>
      <vt:lpstr>Examples of Raster</vt:lpstr>
      <vt:lpstr>PowerPoint Presentation</vt:lpstr>
      <vt:lpstr>Vector to Raster (V2R)</vt:lpstr>
      <vt:lpstr>R2V - Conversion Errors</vt:lpstr>
      <vt:lpstr>PowerPoint Presentation</vt:lpstr>
    </vt:vector>
  </TitlesOfParts>
  <Company>SUPARCO HQ</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Geographical Information Science </dc:title>
  <dc:creator>raheel@suigas.pk</dc:creator>
  <cp:lastModifiedBy>IHI-LPT-03</cp:lastModifiedBy>
  <cp:revision>90</cp:revision>
  <dcterms:created xsi:type="dcterms:W3CDTF">2012-12-19T08:39:29Z</dcterms:created>
  <dcterms:modified xsi:type="dcterms:W3CDTF">2022-06-16T14:52:58Z</dcterms:modified>
</cp:coreProperties>
</file>